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62" r:id="rId4"/>
    <p:sldId id="259" r:id="rId5"/>
    <p:sldId id="263" r:id="rId6"/>
    <p:sldId id="264" r:id="rId7"/>
    <p:sldId id="265" r:id="rId8"/>
  </p:sldIdLst>
  <p:sldSz cx="9144000" cy="6858000" type="screen4x3"/>
  <p:notesSz cx="6858000" cy="9144000"/>
  <p:defaultTex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PA"/>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D059D4-1E71-4C6D-BC55-C38DCCB1B870}" type="datetimeFigureOut">
              <a:rPr lang="es-PA" smtClean="0"/>
              <a:t>12/23/2022</a:t>
            </a:fld>
            <a:endParaRPr lang="es-PA"/>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PA"/>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PA"/>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A22B52-90FC-467F-9596-C309F325C4A0}" type="slidenum">
              <a:rPr lang="es-PA" smtClean="0"/>
              <a:t>‹Nº›</a:t>
            </a:fld>
            <a:endParaRPr lang="es-P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PA"/>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PA"/>
          </a:p>
        </p:txBody>
      </p:sp>
      <p:sp>
        <p:nvSpPr>
          <p:cNvPr id="4" name="3 Marcador de fecha"/>
          <p:cNvSpPr>
            <a:spLocks noGrp="1"/>
          </p:cNvSpPr>
          <p:nvPr>
            <p:ph type="dt" sz="half" idx="10"/>
          </p:nvPr>
        </p:nvSpPr>
        <p:spPr/>
        <p:txBody>
          <a:bodyPr/>
          <a:lstStyle/>
          <a:p>
            <a:fld id="{78D35C39-15ED-45E9-88B2-50D60C0A5DBD}" type="datetime1">
              <a:rPr lang="es-PA" smtClean="0"/>
              <a:t>12/23/2022</a:t>
            </a:fld>
            <a:endParaRPr lang="es-PA"/>
          </a:p>
        </p:txBody>
      </p:sp>
      <p:sp>
        <p:nvSpPr>
          <p:cNvPr id="5" name="4 Marcador de pie de página"/>
          <p:cNvSpPr>
            <a:spLocks noGrp="1"/>
          </p:cNvSpPr>
          <p:nvPr>
            <p:ph type="ftr" sz="quarter" idx="11"/>
          </p:nvPr>
        </p:nvSpPr>
        <p:spPr/>
        <p:txBody>
          <a:bodyPr/>
          <a:lstStyle/>
          <a:p>
            <a:endParaRPr lang="es-PA"/>
          </a:p>
        </p:txBody>
      </p:sp>
      <p:sp>
        <p:nvSpPr>
          <p:cNvPr id="6" name="5 Marcador de número de diapositiva"/>
          <p:cNvSpPr>
            <a:spLocks noGrp="1"/>
          </p:cNvSpPr>
          <p:nvPr>
            <p:ph type="sldNum" sz="quarter" idx="12"/>
          </p:nvPr>
        </p:nvSpPr>
        <p:spPr/>
        <p:txBody>
          <a:bodyPr/>
          <a:lstStyle/>
          <a:p>
            <a:fld id="{1337B3C3-A17E-4392-A675-904F3F4587CC}" type="slidenum">
              <a:rPr lang="es-PA" smtClean="0"/>
              <a:pPr/>
              <a:t>‹Nº›</a:t>
            </a:fld>
            <a:endParaRPr lang="es-P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A"/>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4" name="3 Marcador de fecha"/>
          <p:cNvSpPr>
            <a:spLocks noGrp="1"/>
          </p:cNvSpPr>
          <p:nvPr>
            <p:ph type="dt" sz="half" idx="10"/>
          </p:nvPr>
        </p:nvSpPr>
        <p:spPr/>
        <p:txBody>
          <a:bodyPr/>
          <a:lstStyle/>
          <a:p>
            <a:fld id="{5165DFB4-20F6-4ADE-B0A2-03819B25FAFF}" type="datetime1">
              <a:rPr lang="es-PA" smtClean="0"/>
              <a:t>12/23/2022</a:t>
            </a:fld>
            <a:endParaRPr lang="es-PA"/>
          </a:p>
        </p:txBody>
      </p:sp>
      <p:sp>
        <p:nvSpPr>
          <p:cNvPr id="5" name="4 Marcador de pie de página"/>
          <p:cNvSpPr>
            <a:spLocks noGrp="1"/>
          </p:cNvSpPr>
          <p:nvPr>
            <p:ph type="ftr" sz="quarter" idx="11"/>
          </p:nvPr>
        </p:nvSpPr>
        <p:spPr/>
        <p:txBody>
          <a:bodyPr/>
          <a:lstStyle/>
          <a:p>
            <a:endParaRPr lang="es-PA"/>
          </a:p>
        </p:txBody>
      </p:sp>
      <p:sp>
        <p:nvSpPr>
          <p:cNvPr id="6" name="5 Marcador de número de diapositiva"/>
          <p:cNvSpPr>
            <a:spLocks noGrp="1"/>
          </p:cNvSpPr>
          <p:nvPr>
            <p:ph type="sldNum" sz="quarter" idx="12"/>
          </p:nvPr>
        </p:nvSpPr>
        <p:spPr/>
        <p:txBody>
          <a:bodyPr/>
          <a:lstStyle/>
          <a:p>
            <a:fld id="{1337B3C3-A17E-4392-A675-904F3F4587CC}" type="slidenum">
              <a:rPr lang="es-PA" smtClean="0"/>
              <a:pPr/>
              <a:t>‹Nº›</a:t>
            </a:fld>
            <a:endParaRPr lang="es-P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PA"/>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4AB43D9-43E3-404C-BBDE-6E048C341614}" type="datetime1">
              <a:rPr lang="es-PA" smtClean="0"/>
              <a:t>12/23/2022</a:t>
            </a:fld>
            <a:endParaRPr lang="es-PA"/>
          </a:p>
        </p:txBody>
      </p:sp>
      <p:sp>
        <p:nvSpPr>
          <p:cNvPr id="5" name="4 Marcador de pie de página"/>
          <p:cNvSpPr>
            <a:spLocks noGrp="1"/>
          </p:cNvSpPr>
          <p:nvPr>
            <p:ph type="ftr" sz="quarter" idx="11"/>
          </p:nvPr>
        </p:nvSpPr>
        <p:spPr/>
        <p:txBody>
          <a:bodyPr/>
          <a:lstStyle/>
          <a:p>
            <a:endParaRPr lang="es-PA"/>
          </a:p>
        </p:txBody>
      </p:sp>
      <p:sp>
        <p:nvSpPr>
          <p:cNvPr id="6" name="5 Marcador de número de diapositiva"/>
          <p:cNvSpPr>
            <a:spLocks noGrp="1"/>
          </p:cNvSpPr>
          <p:nvPr>
            <p:ph type="sldNum" sz="quarter" idx="12"/>
          </p:nvPr>
        </p:nvSpPr>
        <p:spPr/>
        <p:txBody>
          <a:bodyPr/>
          <a:lstStyle/>
          <a:p>
            <a:fld id="{1337B3C3-A17E-4392-A675-904F3F4587CC}" type="slidenum">
              <a:rPr lang="es-PA" smtClean="0"/>
              <a:pPr/>
              <a:t>‹Nº›</a:t>
            </a:fld>
            <a:endParaRPr lang="es-P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A"/>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5" name="4 Marcador de fecha"/>
          <p:cNvSpPr>
            <a:spLocks noGrp="1"/>
          </p:cNvSpPr>
          <p:nvPr>
            <p:ph type="dt" sz="half" idx="10"/>
          </p:nvPr>
        </p:nvSpPr>
        <p:spPr/>
        <p:txBody>
          <a:bodyPr/>
          <a:lstStyle/>
          <a:p>
            <a:fld id="{DB108ED0-B3EC-44C6-ABD2-FAD9FBDD9369}" type="datetime1">
              <a:rPr lang="es-PA" smtClean="0"/>
              <a:t>12/23/2022</a:t>
            </a:fld>
            <a:endParaRPr lang="es-PA"/>
          </a:p>
        </p:txBody>
      </p:sp>
      <p:sp>
        <p:nvSpPr>
          <p:cNvPr id="6" name="5 Marcador de pie de página"/>
          <p:cNvSpPr>
            <a:spLocks noGrp="1"/>
          </p:cNvSpPr>
          <p:nvPr>
            <p:ph type="ftr" sz="quarter" idx="11"/>
          </p:nvPr>
        </p:nvSpPr>
        <p:spPr/>
        <p:txBody>
          <a:bodyPr/>
          <a:lstStyle/>
          <a:p>
            <a:endParaRPr lang="es-PA"/>
          </a:p>
        </p:txBody>
      </p:sp>
      <p:sp>
        <p:nvSpPr>
          <p:cNvPr id="7" name="6 Marcador de número de diapositiva"/>
          <p:cNvSpPr>
            <a:spLocks noGrp="1"/>
          </p:cNvSpPr>
          <p:nvPr>
            <p:ph type="sldNum" sz="quarter" idx="12"/>
          </p:nvPr>
        </p:nvSpPr>
        <p:spPr/>
        <p:txBody>
          <a:bodyPr/>
          <a:lstStyle/>
          <a:p>
            <a:fld id="{1337B3C3-A17E-4392-A675-904F3F4587CC}" type="slidenum">
              <a:rPr lang="es-PA" smtClean="0"/>
              <a:pPr/>
              <a:t>‹Nº›</a:t>
            </a:fld>
            <a:endParaRPr lang="es-P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PA"/>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7" name="6 Marcador de fecha"/>
          <p:cNvSpPr>
            <a:spLocks noGrp="1"/>
          </p:cNvSpPr>
          <p:nvPr>
            <p:ph type="dt" sz="half" idx="10"/>
          </p:nvPr>
        </p:nvSpPr>
        <p:spPr/>
        <p:txBody>
          <a:bodyPr/>
          <a:lstStyle/>
          <a:p>
            <a:fld id="{C3B3E744-F1D4-40C9-920A-2CA0CC35A681}" type="datetime1">
              <a:rPr lang="es-PA" smtClean="0"/>
              <a:t>12/23/2022</a:t>
            </a:fld>
            <a:endParaRPr lang="es-PA"/>
          </a:p>
        </p:txBody>
      </p:sp>
      <p:sp>
        <p:nvSpPr>
          <p:cNvPr id="8" name="7 Marcador de pie de página"/>
          <p:cNvSpPr>
            <a:spLocks noGrp="1"/>
          </p:cNvSpPr>
          <p:nvPr>
            <p:ph type="ftr" sz="quarter" idx="11"/>
          </p:nvPr>
        </p:nvSpPr>
        <p:spPr/>
        <p:txBody>
          <a:bodyPr/>
          <a:lstStyle/>
          <a:p>
            <a:endParaRPr lang="es-PA"/>
          </a:p>
        </p:txBody>
      </p:sp>
      <p:sp>
        <p:nvSpPr>
          <p:cNvPr id="9" name="8 Marcador de número de diapositiva"/>
          <p:cNvSpPr>
            <a:spLocks noGrp="1"/>
          </p:cNvSpPr>
          <p:nvPr>
            <p:ph type="sldNum" sz="quarter" idx="12"/>
          </p:nvPr>
        </p:nvSpPr>
        <p:spPr/>
        <p:txBody>
          <a:bodyPr/>
          <a:lstStyle/>
          <a:p>
            <a:fld id="{1337B3C3-A17E-4392-A675-904F3F4587CC}" type="slidenum">
              <a:rPr lang="es-PA" smtClean="0"/>
              <a:pPr/>
              <a:t>‹Nº›</a:t>
            </a:fld>
            <a:endParaRPr lang="es-P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A"/>
          </a:p>
        </p:txBody>
      </p:sp>
      <p:sp>
        <p:nvSpPr>
          <p:cNvPr id="3" name="2 Marcador de fecha"/>
          <p:cNvSpPr>
            <a:spLocks noGrp="1"/>
          </p:cNvSpPr>
          <p:nvPr>
            <p:ph type="dt" sz="half" idx="10"/>
          </p:nvPr>
        </p:nvSpPr>
        <p:spPr/>
        <p:txBody>
          <a:bodyPr/>
          <a:lstStyle/>
          <a:p>
            <a:fld id="{38F93A26-3691-49B6-9D9A-33BD66136559}" type="datetime1">
              <a:rPr lang="es-PA" smtClean="0"/>
              <a:t>12/23/2022</a:t>
            </a:fld>
            <a:endParaRPr lang="es-PA"/>
          </a:p>
        </p:txBody>
      </p:sp>
      <p:sp>
        <p:nvSpPr>
          <p:cNvPr id="4" name="3 Marcador de pie de página"/>
          <p:cNvSpPr>
            <a:spLocks noGrp="1"/>
          </p:cNvSpPr>
          <p:nvPr>
            <p:ph type="ftr" sz="quarter" idx="11"/>
          </p:nvPr>
        </p:nvSpPr>
        <p:spPr/>
        <p:txBody>
          <a:bodyPr/>
          <a:lstStyle/>
          <a:p>
            <a:endParaRPr lang="es-PA"/>
          </a:p>
        </p:txBody>
      </p:sp>
      <p:sp>
        <p:nvSpPr>
          <p:cNvPr id="5" name="4 Marcador de número de diapositiva"/>
          <p:cNvSpPr>
            <a:spLocks noGrp="1"/>
          </p:cNvSpPr>
          <p:nvPr>
            <p:ph type="sldNum" sz="quarter" idx="12"/>
          </p:nvPr>
        </p:nvSpPr>
        <p:spPr/>
        <p:txBody>
          <a:bodyPr/>
          <a:lstStyle/>
          <a:p>
            <a:fld id="{1337B3C3-A17E-4392-A675-904F3F4587CC}" type="slidenum">
              <a:rPr lang="es-PA" smtClean="0"/>
              <a:pPr/>
              <a:t>‹Nº›</a:t>
            </a:fld>
            <a:endParaRPr lang="es-P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6F61E34-3455-4140-A2AB-FD85E8BEE21C}" type="datetime1">
              <a:rPr lang="es-PA" smtClean="0"/>
              <a:t>12/23/2022</a:t>
            </a:fld>
            <a:endParaRPr lang="es-PA"/>
          </a:p>
        </p:txBody>
      </p:sp>
      <p:sp>
        <p:nvSpPr>
          <p:cNvPr id="3" name="2 Marcador de pie de página"/>
          <p:cNvSpPr>
            <a:spLocks noGrp="1"/>
          </p:cNvSpPr>
          <p:nvPr>
            <p:ph type="ftr" sz="quarter" idx="11"/>
          </p:nvPr>
        </p:nvSpPr>
        <p:spPr/>
        <p:txBody>
          <a:bodyPr/>
          <a:lstStyle/>
          <a:p>
            <a:endParaRPr lang="es-PA"/>
          </a:p>
        </p:txBody>
      </p:sp>
      <p:sp>
        <p:nvSpPr>
          <p:cNvPr id="4" name="3 Marcador de número de diapositiva"/>
          <p:cNvSpPr>
            <a:spLocks noGrp="1"/>
          </p:cNvSpPr>
          <p:nvPr>
            <p:ph type="sldNum" sz="quarter" idx="12"/>
          </p:nvPr>
        </p:nvSpPr>
        <p:spPr/>
        <p:txBody>
          <a:bodyPr/>
          <a:lstStyle/>
          <a:p>
            <a:fld id="{1337B3C3-A17E-4392-A675-904F3F4587CC}" type="slidenum">
              <a:rPr lang="es-PA" smtClean="0"/>
              <a:pPr/>
              <a:t>‹Nº›</a:t>
            </a:fld>
            <a:endParaRPr lang="es-P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PA"/>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FA5B67A-E25C-425A-85BC-174457D653AB}" type="datetime1">
              <a:rPr lang="es-PA" smtClean="0"/>
              <a:t>12/23/2022</a:t>
            </a:fld>
            <a:endParaRPr lang="es-PA"/>
          </a:p>
        </p:txBody>
      </p:sp>
      <p:sp>
        <p:nvSpPr>
          <p:cNvPr id="6" name="5 Marcador de pie de página"/>
          <p:cNvSpPr>
            <a:spLocks noGrp="1"/>
          </p:cNvSpPr>
          <p:nvPr>
            <p:ph type="ftr" sz="quarter" idx="11"/>
          </p:nvPr>
        </p:nvSpPr>
        <p:spPr/>
        <p:txBody>
          <a:bodyPr/>
          <a:lstStyle/>
          <a:p>
            <a:endParaRPr lang="es-PA"/>
          </a:p>
        </p:txBody>
      </p:sp>
      <p:sp>
        <p:nvSpPr>
          <p:cNvPr id="7" name="6 Marcador de número de diapositiva"/>
          <p:cNvSpPr>
            <a:spLocks noGrp="1"/>
          </p:cNvSpPr>
          <p:nvPr>
            <p:ph type="sldNum" sz="quarter" idx="12"/>
          </p:nvPr>
        </p:nvSpPr>
        <p:spPr/>
        <p:txBody>
          <a:bodyPr/>
          <a:lstStyle/>
          <a:p>
            <a:fld id="{1337B3C3-A17E-4392-A675-904F3F4587CC}" type="slidenum">
              <a:rPr lang="es-PA" smtClean="0"/>
              <a:pPr/>
              <a:t>‹Nº›</a:t>
            </a:fld>
            <a:endParaRPr lang="es-P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PA"/>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A"/>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020A0C9-A989-4FFA-96CF-B4B3DFAB6A3F}" type="datetime1">
              <a:rPr lang="es-PA" smtClean="0"/>
              <a:t>12/23/2022</a:t>
            </a:fld>
            <a:endParaRPr lang="es-PA"/>
          </a:p>
        </p:txBody>
      </p:sp>
      <p:sp>
        <p:nvSpPr>
          <p:cNvPr id="6" name="5 Marcador de pie de página"/>
          <p:cNvSpPr>
            <a:spLocks noGrp="1"/>
          </p:cNvSpPr>
          <p:nvPr>
            <p:ph type="ftr" sz="quarter" idx="11"/>
          </p:nvPr>
        </p:nvSpPr>
        <p:spPr/>
        <p:txBody>
          <a:bodyPr/>
          <a:lstStyle/>
          <a:p>
            <a:endParaRPr lang="es-PA"/>
          </a:p>
        </p:txBody>
      </p:sp>
      <p:sp>
        <p:nvSpPr>
          <p:cNvPr id="7" name="6 Marcador de número de diapositiva"/>
          <p:cNvSpPr>
            <a:spLocks noGrp="1"/>
          </p:cNvSpPr>
          <p:nvPr>
            <p:ph type="sldNum" sz="quarter" idx="12"/>
          </p:nvPr>
        </p:nvSpPr>
        <p:spPr/>
        <p:txBody>
          <a:bodyPr/>
          <a:lstStyle/>
          <a:p>
            <a:fld id="{1337B3C3-A17E-4392-A675-904F3F4587CC}" type="slidenum">
              <a:rPr lang="es-PA" smtClean="0"/>
              <a:pPr/>
              <a:t>‹Nº›</a:t>
            </a:fld>
            <a:endParaRPr lang="es-P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A"/>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4" name="3 Marcador de fecha"/>
          <p:cNvSpPr>
            <a:spLocks noGrp="1"/>
          </p:cNvSpPr>
          <p:nvPr>
            <p:ph type="dt" sz="half" idx="10"/>
          </p:nvPr>
        </p:nvSpPr>
        <p:spPr/>
        <p:txBody>
          <a:bodyPr/>
          <a:lstStyle/>
          <a:p>
            <a:fld id="{EECC01CC-9FEB-4C83-A888-AC457CF62061}" type="datetime1">
              <a:rPr lang="es-PA" smtClean="0"/>
              <a:t>12/23/2022</a:t>
            </a:fld>
            <a:endParaRPr lang="es-PA"/>
          </a:p>
        </p:txBody>
      </p:sp>
      <p:sp>
        <p:nvSpPr>
          <p:cNvPr id="5" name="4 Marcador de pie de página"/>
          <p:cNvSpPr>
            <a:spLocks noGrp="1"/>
          </p:cNvSpPr>
          <p:nvPr>
            <p:ph type="ftr" sz="quarter" idx="11"/>
          </p:nvPr>
        </p:nvSpPr>
        <p:spPr/>
        <p:txBody>
          <a:bodyPr/>
          <a:lstStyle/>
          <a:p>
            <a:endParaRPr lang="es-PA"/>
          </a:p>
        </p:txBody>
      </p:sp>
      <p:sp>
        <p:nvSpPr>
          <p:cNvPr id="6" name="5 Marcador de número de diapositiva"/>
          <p:cNvSpPr>
            <a:spLocks noGrp="1"/>
          </p:cNvSpPr>
          <p:nvPr>
            <p:ph type="sldNum" sz="quarter" idx="12"/>
          </p:nvPr>
        </p:nvSpPr>
        <p:spPr/>
        <p:txBody>
          <a:bodyPr/>
          <a:lstStyle/>
          <a:p>
            <a:fld id="{1337B3C3-A17E-4392-A675-904F3F4587CC}" type="slidenum">
              <a:rPr lang="es-PA" smtClean="0"/>
              <a:pPr/>
              <a:t>‹Nº›</a:t>
            </a:fld>
            <a:endParaRPr lang="es-P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PA"/>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4" name="3 Marcador de fecha"/>
          <p:cNvSpPr>
            <a:spLocks noGrp="1"/>
          </p:cNvSpPr>
          <p:nvPr>
            <p:ph type="dt" sz="half" idx="10"/>
          </p:nvPr>
        </p:nvSpPr>
        <p:spPr/>
        <p:txBody>
          <a:bodyPr/>
          <a:lstStyle/>
          <a:p>
            <a:fld id="{EA6E89B7-B7BE-48AE-AED2-B7B4E1ACE9DC}" type="datetime1">
              <a:rPr lang="es-PA" smtClean="0"/>
              <a:t>12/23/2022</a:t>
            </a:fld>
            <a:endParaRPr lang="es-PA"/>
          </a:p>
        </p:txBody>
      </p:sp>
      <p:sp>
        <p:nvSpPr>
          <p:cNvPr id="5" name="4 Marcador de pie de página"/>
          <p:cNvSpPr>
            <a:spLocks noGrp="1"/>
          </p:cNvSpPr>
          <p:nvPr>
            <p:ph type="ftr" sz="quarter" idx="11"/>
          </p:nvPr>
        </p:nvSpPr>
        <p:spPr/>
        <p:txBody>
          <a:bodyPr/>
          <a:lstStyle/>
          <a:p>
            <a:endParaRPr lang="es-PA"/>
          </a:p>
        </p:txBody>
      </p:sp>
      <p:sp>
        <p:nvSpPr>
          <p:cNvPr id="6" name="5 Marcador de número de diapositiva"/>
          <p:cNvSpPr>
            <a:spLocks noGrp="1"/>
          </p:cNvSpPr>
          <p:nvPr>
            <p:ph type="sldNum" sz="quarter" idx="12"/>
          </p:nvPr>
        </p:nvSpPr>
        <p:spPr/>
        <p:txBody>
          <a:bodyPr/>
          <a:lstStyle/>
          <a:p>
            <a:fld id="{1337B3C3-A17E-4392-A675-904F3F4587CC}" type="slidenum">
              <a:rPr lang="es-PA" smtClean="0"/>
              <a:pPr/>
              <a:t>‹Nº›</a:t>
            </a:fld>
            <a:endParaRPr lang="es-P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PA"/>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A"/>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D5860A-35B1-4C57-A424-AE2ECD93D464}" type="datetime1">
              <a:rPr lang="es-PA" smtClean="0"/>
              <a:t>12/23/2022</a:t>
            </a:fld>
            <a:endParaRPr lang="es-PA"/>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A"/>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37B3C3-A17E-4392-A675-904F3F4587CC}" type="slidenum">
              <a:rPr lang="es-PA" smtClean="0"/>
              <a:pPr/>
              <a:t>‹Nº›</a:t>
            </a:fld>
            <a:endParaRPr lang="es-P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980728"/>
            <a:ext cx="8208912" cy="720080"/>
          </a:xfrm>
        </p:spPr>
        <p:txBody>
          <a:bodyPr>
            <a:noAutofit/>
          </a:bodyPr>
          <a:lstStyle/>
          <a:p>
            <a:r>
              <a:rPr lang="es-MX" sz="3600" b="1" dirty="0" smtClean="0"/>
              <a:t>SITUACIÓN POLÍTICA Y SOCIAL EN EL PERÚ</a:t>
            </a:r>
            <a:endParaRPr lang="es-PA" sz="3600" b="1" dirty="0"/>
          </a:p>
        </p:txBody>
      </p:sp>
      <p:pic>
        <p:nvPicPr>
          <p:cNvPr id="4" name="Picture 2"/>
          <p:cNvPicPr>
            <a:picLocks noChangeAspect="1" noChangeArrowheads="1"/>
          </p:cNvPicPr>
          <p:nvPr/>
        </p:nvPicPr>
        <p:blipFill>
          <a:blip r:embed="rId2" cstate="print"/>
          <a:srcRect/>
          <a:stretch>
            <a:fillRect/>
          </a:stretch>
        </p:blipFill>
        <p:spPr bwMode="auto">
          <a:xfrm>
            <a:off x="3851920" y="79728"/>
            <a:ext cx="1041222" cy="901000"/>
          </a:xfrm>
          <a:prstGeom prst="rect">
            <a:avLst/>
          </a:prstGeom>
          <a:noFill/>
          <a:ln w="9525">
            <a:noFill/>
            <a:miter lim="800000"/>
            <a:headEnd/>
            <a:tailEnd/>
          </a:ln>
        </p:spPr>
      </p:pic>
      <p:sp>
        <p:nvSpPr>
          <p:cNvPr id="5" name="4 Rectángulo"/>
          <p:cNvSpPr/>
          <p:nvPr/>
        </p:nvSpPr>
        <p:spPr>
          <a:xfrm>
            <a:off x="395536" y="1844824"/>
            <a:ext cx="8352928" cy="5616922"/>
          </a:xfrm>
          <a:prstGeom prst="rect">
            <a:avLst/>
          </a:prstGeom>
        </p:spPr>
        <p:txBody>
          <a:bodyPr wrap="square">
            <a:spAutoFit/>
          </a:bodyPr>
          <a:lstStyle/>
          <a:p>
            <a:pPr marL="432000" indent="-432000" algn="just">
              <a:buClr>
                <a:srgbClr val="FF0000"/>
              </a:buClr>
              <a:buSzPct val="120000"/>
              <a:buFont typeface="Wingdings" pitchFamily="2" charset="2"/>
              <a:buChar char="ü"/>
            </a:pPr>
            <a:r>
              <a:rPr lang="es-PA" sz="1900" dirty="0" smtClean="0"/>
              <a:t>El pasado 7 </a:t>
            </a:r>
            <a:r>
              <a:rPr lang="es-PA" sz="1900" dirty="0"/>
              <a:t>de diciembre se produjo en nuestro país un intento de ruptura del orden constitucional y democrático propiciado por el </a:t>
            </a:r>
            <a:r>
              <a:rPr lang="es-PA" sz="1900" dirty="0" smtClean="0"/>
              <a:t>ex Presidente </a:t>
            </a:r>
            <a:r>
              <a:rPr lang="es-PA" sz="1900" dirty="0"/>
              <a:t>Pedro Castillo, </a:t>
            </a:r>
            <a:r>
              <a:rPr lang="es-PA" sz="1900" dirty="0" smtClean="0"/>
              <a:t>quien, mediante un mensaje a la nación, anunció el cierre temporal del Congreso de la República y la reorganización del Poder Judicial y el Tribunal Constitucional, estableciendo un estado de excepción administrado a través de decreto leyes emanados por el Poder Ejecutivo, como único poder en vigencia durante dicho estado de excepción. </a:t>
            </a:r>
          </a:p>
          <a:p>
            <a:pPr marL="432000" indent="-432000" algn="just">
              <a:buClr>
                <a:srgbClr val="FF0000"/>
              </a:buClr>
              <a:buSzPct val="120000"/>
              <a:buFont typeface="Wingdings" pitchFamily="2" charset="2"/>
              <a:buChar char="ü"/>
            </a:pPr>
            <a:endParaRPr lang="es-PA" sz="1900" dirty="0"/>
          </a:p>
          <a:p>
            <a:pPr marL="432000" indent="-432000" algn="just">
              <a:buClr>
                <a:srgbClr val="FF0000"/>
              </a:buClr>
              <a:buSzPct val="120000"/>
              <a:buFont typeface="Wingdings" pitchFamily="2" charset="2"/>
              <a:buChar char="ü"/>
            </a:pPr>
            <a:r>
              <a:rPr lang="es-PA" sz="1900" dirty="0" smtClean="0"/>
              <a:t>Este intento de ruptura del orden constitucional conllevó </a:t>
            </a:r>
            <a:r>
              <a:rPr lang="es-PA" sz="1900" dirty="0"/>
              <a:t>a su vacancia por parte del Congreso y a la activación de los mecanismos constitucionales de sucesión </a:t>
            </a:r>
            <a:r>
              <a:rPr lang="es-PA" sz="1900" dirty="0" smtClean="0"/>
              <a:t>presidencial.</a:t>
            </a:r>
          </a:p>
          <a:p>
            <a:pPr marL="432000" indent="-432000" algn="just">
              <a:buClr>
                <a:srgbClr val="FF0000"/>
              </a:buClr>
              <a:buSzPct val="120000"/>
              <a:buFont typeface="Wingdings" pitchFamily="2" charset="2"/>
              <a:buChar char="ü"/>
            </a:pPr>
            <a:endParaRPr lang="es-MX" sz="1900" dirty="0"/>
          </a:p>
          <a:p>
            <a:pPr marL="432000" indent="-432000" algn="just">
              <a:buClr>
                <a:srgbClr val="FF0000"/>
              </a:buClr>
              <a:buSzPct val="120000"/>
              <a:buFont typeface="Wingdings" pitchFamily="2" charset="2"/>
              <a:buChar char="ü"/>
            </a:pPr>
            <a:r>
              <a:rPr lang="es-PA" sz="1900" dirty="0"/>
              <a:t>De conformidad con el régimen de sucesión establecido en el artículo 115 de la Constitución Política del Perú, el mismo 7 de diciembre se produjo la juramentación de la Vicepresidenta, señora Dina </a:t>
            </a:r>
            <a:r>
              <a:rPr lang="es-PA" sz="1900" dirty="0" err="1"/>
              <a:t>Boluarte</a:t>
            </a:r>
            <a:r>
              <a:rPr lang="es-PA" sz="1900" dirty="0"/>
              <a:t> Zegarra, como Presidenta de la </a:t>
            </a:r>
            <a:r>
              <a:rPr lang="es-PA" sz="1900" dirty="0" smtClean="0"/>
              <a:t>República.</a:t>
            </a:r>
          </a:p>
          <a:p>
            <a:pPr algn="just">
              <a:buFont typeface="Wingdings" pitchFamily="2" charset="2"/>
              <a:buChar char="ü"/>
            </a:pPr>
            <a:endParaRPr lang="es-MX" sz="1900" dirty="0"/>
          </a:p>
          <a:p>
            <a:pPr algn="just">
              <a:buFont typeface="Wingdings" pitchFamily="2" charset="2"/>
              <a:buChar char="ü"/>
            </a:pPr>
            <a:endParaRPr lang="es-PA" dirty="0" smtClean="0"/>
          </a:p>
          <a:p>
            <a:endParaRPr lang="es-PA" dirty="0"/>
          </a:p>
        </p:txBody>
      </p:sp>
      <p:sp>
        <p:nvSpPr>
          <p:cNvPr id="6" name="5 Marcador de número de diapositiva"/>
          <p:cNvSpPr>
            <a:spLocks noGrp="1"/>
          </p:cNvSpPr>
          <p:nvPr>
            <p:ph type="sldNum" sz="quarter" idx="12"/>
          </p:nvPr>
        </p:nvSpPr>
        <p:spPr/>
        <p:txBody>
          <a:bodyPr/>
          <a:lstStyle/>
          <a:p>
            <a:fld id="{1337B3C3-A17E-4392-A675-904F3F4587CC}" type="slidenum">
              <a:rPr lang="es-PA" smtClean="0"/>
              <a:pPr/>
              <a:t>1</a:t>
            </a:fld>
            <a:endParaRPr lang="es-PA"/>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484784"/>
            <a:ext cx="8229600" cy="4968552"/>
          </a:xfrm>
        </p:spPr>
        <p:txBody>
          <a:bodyPr>
            <a:noAutofit/>
          </a:bodyPr>
          <a:lstStyle/>
          <a:p>
            <a:pPr algn="just">
              <a:buClr>
                <a:srgbClr val="FF0000"/>
              </a:buClr>
              <a:buSzPct val="120000"/>
              <a:buNone/>
            </a:pPr>
            <a:r>
              <a:rPr lang="es-MX" sz="2000" b="1" dirty="0" smtClean="0"/>
              <a:t>	</a:t>
            </a:r>
            <a:r>
              <a:rPr lang="es-MX" sz="2000" b="1" u="sng" dirty="0" smtClean="0"/>
              <a:t>PROTESTAS, DECLARATORIA DE ESTADO DE EMERGENCIA Y ADELANTO DE ELECCIONES:</a:t>
            </a:r>
          </a:p>
          <a:p>
            <a:pPr algn="just">
              <a:buClr>
                <a:srgbClr val="FF0000"/>
              </a:buClr>
              <a:buSzPct val="120000"/>
              <a:buNone/>
            </a:pPr>
            <a:endParaRPr lang="es-PA" sz="2000" dirty="0" smtClean="0"/>
          </a:p>
          <a:p>
            <a:pPr algn="just">
              <a:buClr>
                <a:srgbClr val="FF0000"/>
              </a:buClr>
              <a:buSzPct val="120000"/>
              <a:buFont typeface="Wingdings" pitchFamily="2" charset="2"/>
              <a:buChar char="ü"/>
            </a:pPr>
            <a:r>
              <a:rPr lang="es-PA" sz="2000" dirty="0" smtClean="0"/>
              <a:t>El </a:t>
            </a:r>
            <a:r>
              <a:rPr lang="es-MX" sz="2000" dirty="0" smtClean="0"/>
              <a:t>intento de ruptura del orden constitucional, propiciada por el propio ex Presidente Pedro Castillo, ha ocasionado manifestaciones y protestas violentas que demandan el cierre del Congreso y </a:t>
            </a:r>
            <a:r>
              <a:rPr lang="es-MX" sz="2000" smtClean="0"/>
              <a:t>la </a:t>
            </a:r>
            <a:r>
              <a:rPr lang="es-MX" sz="2000" smtClean="0"/>
              <a:t>convocatoria </a:t>
            </a:r>
            <a:r>
              <a:rPr lang="es-MX" sz="2000" dirty="0" smtClean="0"/>
              <a:t>de nuevas elecciones generales, con la subsiguiente crisis política y el incremento de la conflictividad social en el país.</a:t>
            </a:r>
            <a:endParaRPr lang="es-PA" sz="2000" dirty="0" smtClean="0"/>
          </a:p>
          <a:p>
            <a:pPr algn="just">
              <a:buClr>
                <a:srgbClr val="FF0000"/>
              </a:buClr>
              <a:buSzPct val="120000"/>
              <a:buFont typeface="Wingdings" pitchFamily="2" charset="2"/>
              <a:buChar char="ü"/>
            </a:pPr>
            <a:endParaRPr lang="es-PA" sz="2000" dirty="0"/>
          </a:p>
          <a:p>
            <a:pPr algn="just">
              <a:buClr>
                <a:srgbClr val="FF0000"/>
              </a:buClr>
              <a:buSzPct val="120000"/>
              <a:buFont typeface="Wingdings" pitchFamily="2" charset="2"/>
              <a:buChar char="ü"/>
            </a:pPr>
            <a:r>
              <a:rPr lang="es-PA" sz="2000" dirty="0" smtClean="0"/>
              <a:t>A </a:t>
            </a:r>
            <a:r>
              <a:rPr lang="es-PA" sz="2000" dirty="0" smtClean="0"/>
              <a:t>propuesta del Ejecutivo, encabezado por la Presidenta </a:t>
            </a:r>
            <a:r>
              <a:rPr lang="es-PA" sz="2000" dirty="0" err="1" smtClean="0"/>
              <a:t>Boluarte</a:t>
            </a:r>
            <a:r>
              <a:rPr lang="es-PA" sz="2000" dirty="0" smtClean="0"/>
              <a:t>, el Congreso de la República ha aprobado, en primera votación, una reforma constitucional que hace viable el adelanto de las elecciones para abril de 2024, estando pendiente una segunda votación en la próxima legislatura, prevista para febrero de 2023.</a:t>
            </a:r>
            <a:endParaRPr lang="es-PA" sz="2000" dirty="0"/>
          </a:p>
        </p:txBody>
      </p:sp>
      <p:pic>
        <p:nvPicPr>
          <p:cNvPr id="4" name="Picture 2"/>
          <p:cNvPicPr>
            <a:picLocks noChangeAspect="1" noChangeArrowheads="1"/>
          </p:cNvPicPr>
          <p:nvPr/>
        </p:nvPicPr>
        <p:blipFill>
          <a:blip r:embed="rId2" cstate="print"/>
          <a:srcRect/>
          <a:stretch>
            <a:fillRect/>
          </a:stretch>
        </p:blipFill>
        <p:spPr bwMode="auto">
          <a:xfrm>
            <a:off x="3851920" y="79728"/>
            <a:ext cx="1041222" cy="901000"/>
          </a:xfrm>
          <a:prstGeom prst="rect">
            <a:avLst/>
          </a:prstGeom>
          <a:noFill/>
          <a:ln w="9525">
            <a:noFill/>
            <a:miter lim="800000"/>
            <a:headEnd/>
            <a:tailEnd/>
          </a:ln>
        </p:spPr>
      </p:pic>
      <p:sp>
        <p:nvSpPr>
          <p:cNvPr id="5" name="4 Marcador de número de diapositiva"/>
          <p:cNvSpPr>
            <a:spLocks noGrp="1"/>
          </p:cNvSpPr>
          <p:nvPr>
            <p:ph type="sldNum" sz="quarter" idx="12"/>
          </p:nvPr>
        </p:nvSpPr>
        <p:spPr/>
        <p:txBody>
          <a:bodyPr/>
          <a:lstStyle/>
          <a:p>
            <a:fld id="{1337B3C3-A17E-4392-A675-904F3F4587CC}" type="slidenum">
              <a:rPr lang="es-PA" smtClean="0"/>
              <a:pPr/>
              <a:t>2</a:t>
            </a:fld>
            <a:endParaRPr lang="es-PA"/>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196752"/>
            <a:ext cx="8229600" cy="5256584"/>
          </a:xfrm>
        </p:spPr>
        <p:txBody>
          <a:bodyPr>
            <a:noAutofit/>
          </a:bodyPr>
          <a:lstStyle/>
          <a:p>
            <a:pPr algn="just">
              <a:buClr>
                <a:srgbClr val="FF0000"/>
              </a:buClr>
              <a:buSzPct val="120000"/>
              <a:buFont typeface="Wingdings" pitchFamily="2" charset="2"/>
              <a:buChar char="ü"/>
            </a:pPr>
            <a:r>
              <a:rPr lang="es-PE" sz="2000" dirty="0"/>
              <a:t>Debido a los actos de vandalismo  y  violencia cometidos por algunos grupos al interior de las manifestaciones y protestas en diversas regiones del territorio nacional, que han atentado el orden y la tranquilidad pública, </a:t>
            </a:r>
            <a:r>
              <a:rPr lang="es-PE" sz="2000" dirty="0" smtClean="0"/>
              <a:t>el </a:t>
            </a:r>
            <a:r>
              <a:rPr lang="es-PE" sz="2000" dirty="0"/>
              <a:t>Gobierno </a:t>
            </a:r>
            <a:r>
              <a:rPr lang="es-PE" sz="2000" dirty="0" smtClean="0"/>
              <a:t>peruano ha declarado mediante Decreto </a:t>
            </a:r>
            <a:r>
              <a:rPr lang="es-PE" sz="2000" dirty="0"/>
              <a:t>Supremo </a:t>
            </a:r>
            <a:r>
              <a:rPr lang="es-PE" sz="2000" dirty="0" smtClean="0"/>
              <a:t>143-2022-PCM el </a:t>
            </a:r>
            <a:r>
              <a:rPr lang="es-PE" sz="2000" dirty="0"/>
              <a:t>Estado de emergencia a nivel nacional por espacio de 30 </a:t>
            </a:r>
            <a:r>
              <a:rPr lang="es-PE" sz="2000" dirty="0" smtClean="0"/>
              <a:t>días. </a:t>
            </a:r>
            <a:endParaRPr lang="es-PA" sz="2000" dirty="0"/>
          </a:p>
          <a:p>
            <a:pPr algn="just">
              <a:buClr>
                <a:srgbClr val="FF0000"/>
              </a:buClr>
              <a:buSzPct val="120000"/>
              <a:buFont typeface="Wingdings" pitchFamily="2" charset="2"/>
              <a:buChar char="ü"/>
            </a:pPr>
            <a:endParaRPr lang="es-PA" sz="2000" dirty="0" smtClean="0"/>
          </a:p>
          <a:p>
            <a:pPr algn="just">
              <a:buClr>
                <a:srgbClr val="FF0000"/>
              </a:buClr>
              <a:buSzPct val="120000"/>
              <a:buFont typeface="Wingdings" pitchFamily="2" charset="2"/>
              <a:buChar char="ü"/>
            </a:pPr>
            <a:r>
              <a:rPr lang="es-PA" sz="2000" dirty="0" smtClean="0"/>
              <a:t>El Perú tiene un compromiso inquebrantable con la promoción de los derechos humanos, los que se consideran pilares fundamentales de la democracia y el fortalecimiento de la gobernabilidad. En línea con dicho compromiso, las acciones emprendidas por el Gobierno de la Presidenta </a:t>
            </a:r>
            <a:r>
              <a:rPr lang="es-PA" sz="2000" dirty="0" err="1" smtClean="0"/>
              <a:t>Boluarte</a:t>
            </a:r>
            <a:r>
              <a:rPr lang="es-PA" sz="2000" dirty="0" smtClean="0"/>
              <a:t> tienen por objeto restablecer el orden público y emprender un esfuerzo de diálogo nacional, amplio e inclusivo, que permita alcanzar una solución consensuada a la difícil situación que atraviesa nuestro país, con pleno respeto de los derechos humanos y en el marco de la Constitución y las leyes de la República. Una muestra clara del compromiso con la protección de los derechos humanos es la invitación oportuna y sin dilación a la CIDH para realizar una visita técnica al </a:t>
            </a:r>
            <a:r>
              <a:rPr lang="es-PA" sz="2000" dirty="0" smtClean="0"/>
              <a:t>Perú.</a:t>
            </a:r>
            <a:endParaRPr lang="es-PA" sz="2000" dirty="0" smtClean="0"/>
          </a:p>
          <a:p>
            <a:pPr algn="just">
              <a:buClr>
                <a:srgbClr val="FF0000"/>
              </a:buClr>
              <a:buSzPct val="120000"/>
              <a:buFont typeface="Wingdings" pitchFamily="2" charset="2"/>
              <a:buChar char="ü"/>
            </a:pPr>
            <a:endParaRPr lang="es-PA" sz="2000" dirty="0"/>
          </a:p>
        </p:txBody>
      </p:sp>
      <p:pic>
        <p:nvPicPr>
          <p:cNvPr id="4" name="Picture 2"/>
          <p:cNvPicPr>
            <a:picLocks noChangeAspect="1" noChangeArrowheads="1"/>
          </p:cNvPicPr>
          <p:nvPr/>
        </p:nvPicPr>
        <p:blipFill>
          <a:blip r:embed="rId2" cstate="print"/>
          <a:srcRect/>
          <a:stretch>
            <a:fillRect/>
          </a:stretch>
        </p:blipFill>
        <p:spPr bwMode="auto">
          <a:xfrm>
            <a:off x="3851920" y="79728"/>
            <a:ext cx="1041222" cy="901000"/>
          </a:xfrm>
          <a:prstGeom prst="rect">
            <a:avLst/>
          </a:prstGeom>
          <a:noFill/>
          <a:ln w="9525">
            <a:noFill/>
            <a:miter lim="800000"/>
            <a:headEnd/>
            <a:tailEnd/>
          </a:ln>
        </p:spPr>
      </p:pic>
      <p:sp>
        <p:nvSpPr>
          <p:cNvPr id="5" name="4 Marcador de número de diapositiva"/>
          <p:cNvSpPr>
            <a:spLocks noGrp="1"/>
          </p:cNvSpPr>
          <p:nvPr>
            <p:ph type="sldNum" sz="quarter" idx="12"/>
          </p:nvPr>
        </p:nvSpPr>
        <p:spPr/>
        <p:txBody>
          <a:bodyPr/>
          <a:lstStyle/>
          <a:p>
            <a:fld id="{1337B3C3-A17E-4392-A675-904F3F4587CC}" type="slidenum">
              <a:rPr lang="es-PA" smtClean="0"/>
              <a:pPr/>
              <a:t>3</a:t>
            </a:fld>
            <a:endParaRPr lang="es-PA"/>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196752"/>
            <a:ext cx="8229600" cy="5256584"/>
          </a:xfrm>
        </p:spPr>
        <p:txBody>
          <a:bodyPr>
            <a:noAutofit/>
          </a:bodyPr>
          <a:lstStyle/>
          <a:p>
            <a:pPr lvl="0" algn="just">
              <a:buClr>
                <a:srgbClr val="FF0000"/>
              </a:buClr>
              <a:buSzPct val="120000"/>
              <a:buNone/>
            </a:pPr>
            <a:r>
              <a:rPr lang="es-MX" sz="2000" dirty="0"/>
              <a:t>	</a:t>
            </a:r>
            <a:r>
              <a:rPr lang="es-MX" sz="2000" b="1" u="sng" dirty="0" smtClean="0"/>
              <a:t>RECONOCIMIENTO INTERNACIONAL:</a:t>
            </a:r>
          </a:p>
          <a:p>
            <a:pPr lvl="0" algn="just">
              <a:buClr>
                <a:srgbClr val="FF0000"/>
              </a:buClr>
              <a:buSzPct val="120000"/>
              <a:buNone/>
            </a:pPr>
            <a:r>
              <a:rPr lang="es-MX" sz="2000" b="1" dirty="0" smtClean="0"/>
              <a:t>	</a:t>
            </a:r>
          </a:p>
          <a:p>
            <a:pPr algn="just">
              <a:buClr>
                <a:srgbClr val="FF0000"/>
              </a:buClr>
              <a:buSzPct val="120000"/>
              <a:buFont typeface="Wingdings" pitchFamily="2" charset="2"/>
              <a:buChar char="ü"/>
            </a:pPr>
            <a:r>
              <a:rPr lang="es-MX" sz="2000" dirty="0" smtClean="0"/>
              <a:t>La gran mayoría de Estados, entre los que se encuentran Panamá, los EE.UU. y los países miembros de la UE, así como organismos internacionales (ONU y OEA), han reconocido el gobierno constitucional de la Presidenta </a:t>
            </a:r>
            <a:r>
              <a:rPr lang="es-MX" sz="2000" dirty="0" err="1" smtClean="0"/>
              <a:t>Boluarte</a:t>
            </a:r>
            <a:r>
              <a:rPr lang="es-MX" sz="2000" dirty="0" smtClean="0"/>
              <a:t>, y </a:t>
            </a:r>
            <a:r>
              <a:rPr lang="es-ES" sz="2000" dirty="0" smtClean="0"/>
              <a:t>han manifestado su </a:t>
            </a:r>
            <a:r>
              <a:rPr lang="es-ES" sz="2000" dirty="0"/>
              <a:t>pleno apoyo al Perú, en el respeto a sus instituciones y procesos democráticos.</a:t>
            </a:r>
            <a:endParaRPr lang="es-PA" sz="2000" dirty="0"/>
          </a:p>
          <a:p>
            <a:pPr lvl="0" algn="just">
              <a:buClr>
                <a:srgbClr val="FF0000"/>
              </a:buClr>
              <a:buSzPct val="120000"/>
              <a:buFont typeface="Wingdings" pitchFamily="2" charset="2"/>
              <a:buChar char="ü"/>
            </a:pPr>
            <a:endParaRPr lang="es-MX" sz="2000" b="1" dirty="0"/>
          </a:p>
          <a:p>
            <a:pPr algn="just">
              <a:buClr>
                <a:srgbClr val="FF0000"/>
              </a:buClr>
              <a:buSzPct val="120000"/>
              <a:buFont typeface="Wingdings" pitchFamily="2" charset="2"/>
              <a:buChar char="ü"/>
            </a:pPr>
            <a:r>
              <a:rPr lang="es-PE" sz="2000" dirty="0" smtClean="0"/>
              <a:t>No </a:t>
            </a:r>
            <a:r>
              <a:rPr lang="es-PE" sz="2000" dirty="0"/>
              <a:t>obstante, los gobiernos de México, Bolivia, Argentina y Colombia emitieron un comunicado conjunto en un sentido contrario, lo que obligó al gobierno del Perú </a:t>
            </a:r>
            <a:r>
              <a:rPr lang="es-MX" sz="2000" dirty="0" smtClean="0"/>
              <a:t>a llamar en </a:t>
            </a:r>
            <a:r>
              <a:rPr lang="es-MX" sz="2000" dirty="0"/>
              <a:t>consulta a sus Embajadores acreditados en </a:t>
            </a:r>
            <a:r>
              <a:rPr lang="es-MX" sz="2000" dirty="0" smtClean="0"/>
              <a:t>esos </a:t>
            </a:r>
            <a:r>
              <a:rPr lang="es-MX" sz="2000" dirty="0" smtClean="0"/>
              <a:t>países, </a:t>
            </a:r>
            <a:r>
              <a:rPr lang="es-MX" sz="2000" dirty="0"/>
              <a:t>en rechazo a la posición adoptada por dichos gobiernos respecto a un problema de carácter interno, el mismo que fuera resuelto de acuerdo a las leyes peruanas y a la Constitución </a:t>
            </a:r>
            <a:r>
              <a:rPr lang="es-MX" sz="2000" dirty="0" smtClean="0"/>
              <a:t>Política.</a:t>
            </a:r>
            <a:endParaRPr lang="es-PA" sz="2000" dirty="0"/>
          </a:p>
          <a:p>
            <a:pPr algn="just">
              <a:buClr>
                <a:srgbClr val="FF0000"/>
              </a:buClr>
              <a:buSzPct val="120000"/>
              <a:buFont typeface="Wingdings" pitchFamily="2" charset="2"/>
              <a:buChar char="ü"/>
            </a:pPr>
            <a:endParaRPr lang="es-PA" sz="2000" dirty="0" smtClean="0"/>
          </a:p>
        </p:txBody>
      </p:sp>
      <p:pic>
        <p:nvPicPr>
          <p:cNvPr id="4" name="Picture 2"/>
          <p:cNvPicPr>
            <a:picLocks noChangeAspect="1" noChangeArrowheads="1"/>
          </p:cNvPicPr>
          <p:nvPr/>
        </p:nvPicPr>
        <p:blipFill>
          <a:blip r:embed="rId2" cstate="print"/>
          <a:srcRect/>
          <a:stretch>
            <a:fillRect/>
          </a:stretch>
        </p:blipFill>
        <p:spPr bwMode="auto">
          <a:xfrm>
            <a:off x="3851920" y="79728"/>
            <a:ext cx="1041222" cy="901000"/>
          </a:xfrm>
          <a:prstGeom prst="rect">
            <a:avLst/>
          </a:prstGeom>
          <a:noFill/>
          <a:ln w="9525">
            <a:noFill/>
            <a:miter lim="800000"/>
            <a:headEnd/>
            <a:tailEnd/>
          </a:ln>
        </p:spPr>
      </p:pic>
      <p:sp>
        <p:nvSpPr>
          <p:cNvPr id="5" name="4 Marcador de número de diapositiva"/>
          <p:cNvSpPr>
            <a:spLocks noGrp="1"/>
          </p:cNvSpPr>
          <p:nvPr>
            <p:ph type="sldNum" sz="quarter" idx="12"/>
          </p:nvPr>
        </p:nvSpPr>
        <p:spPr/>
        <p:txBody>
          <a:bodyPr/>
          <a:lstStyle/>
          <a:p>
            <a:fld id="{1337B3C3-A17E-4392-A675-904F3F4587CC}" type="slidenum">
              <a:rPr lang="es-PA" smtClean="0"/>
              <a:pPr/>
              <a:t>4</a:t>
            </a:fld>
            <a:endParaRPr lang="es-PA"/>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196752"/>
            <a:ext cx="8229600" cy="5256584"/>
          </a:xfrm>
        </p:spPr>
        <p:txBody>
          <a:bodyPr>
            <a:noAutofit/>
          </a:bodyPr>
          <a:lstStyle/>
          <a:p>
            <a:pPr algn="just">
              <a:buClr>
                <a:srgbClr val="FF0000"/>
              </a:buClr>
              <a:buSzPct val="120000"/>
              <a:buNone/>
            </a:pPr>
            <a:r>
              <a:rPr lang="es-MX" sz="2000" dirty="0" smtClean="0"/>
              <a:t>	</a:t>
            </a:r>
            <a:r>
              <a:rPr lang="es-MX" sz="2000" b="1" u="sng" dirty="0" smtClean="0"/>
              <a:t>RELACIONES CON MÉXICO:</a:t>
            </a:r>
          </a:p>
          <a:p>
            <a:pPr algn="just">
              <a:buClr>
                <a:srgbClr val="FF0000"/>
              </a:buClr>
              <a:buSzPct val="120000"/>
              <a:buNone/>
            </a:pPr>
            <a:endParaRPr lang="es-PA" sz="2000" b="1" u="sng" dirty="0" smtClean="0"/>
          </a:p>
          <a:p>
            <a:pPr algn="just">
              <a:buClr>
                <a:srgbClr val="FF0000"/>
              </a:buClr>
              <a:buSzPct val="120000"/>
              <a:buFont typeface="Wingdings" pitchFamily="2" charset="2"/>
              <a:buChar char="ü"/>
            </a:pPr>
            <a:r>
              <a:rPr lang="es-PA" sz="2000" dirty="0" smtClean="0"/>
              <a:t>El Gobierno del Perú declaró, el pasado 20 de diciembre, persona non grata al Embajador de México en el Perú, señor Pablo </a:t>
            </a:r>
            <a:r>
              <a:rPr lang="es-PA" sz="2000" dirty="0" err="1" smtClean="0"/>
              <a:t>Monroy</a:t>
            </a:r>
            <a:r>
              <a:rPr lang="es-PA" sz="2000" dirty="0" smtClean="0"/>
              <a:t> </a:t>
            </a:r>
            <a:r>
              <a:rPr lang="es-PA" sz="2000" dirty="0" err="1" smtClean="0"/>
              <a:t>Conesa</a:t>
            </a:r>
            <a:r>
              <a:rPr lang="es-PA" sz="2000" dirty="0" smtClean="0"/>
              <a:t>, otorgándosele un plazo de 72 horas para abandonar el territorio nacional. Dicha decisión se sustenta en la Convención de Viena sobre Relaciones Diplomáticas (art. 9), y constituye una respuesta a las continuas y reiteradas declaraciones efectuadas por el Presidente de México, Andrés Manuel López Obrador, sobre la situación política en el Perú, las mismas que constituyen una inaceptable injerencia en asuntos internos, en clara violación al principio de no intervención. </a:t>
            </a:r>
          </a:p>
          <a:p>
            <a:pPr algn="just">
              <a:buClr>
                <a:srgbClr val="FF0000"/>
              </a:buClr>
              <a:buSzPct val="120000"/>
              <a:buNone/>
            </a:pPr>
            <a:endParaRPr lang="es-PA" sz="2000" dirty="0" smtClean="0"/>
          </a:p>
        </p:txBody>
      </p:sp>
      <p:pic>
        <p:nvPicPr>
          <p:cNvPr id="4" name="Picture 2"/>
          <p:cNvPicPr>
            <a:picLocks noChangeAspect="1" noChangeArrowheads="1"/>
          </p:cNvPicPr>
          <p:nvPr/>
        </p:nvPicPr>
        <p:blipFill>
          <a:blip r:embed="rId2" cstate="print"/>
          <a:srcRect/>
          <a:stretch>
            <a:fillRect/>
          </a:stretch>
        </p:blipFill>
        <p:spPr bwMode="auto">
          <a:xfrm>
            <a:off x="3851920" y="79728"/>
            <a:ext cx="1041222" cy="901000"/>
          </a:xfrm>
          <a:prstGeom prst="rect">
            <a:avLst/>
          </a:prstGeom>
          <a:noFill/>
          <a:ln w="9525">
            <a:noFill/>
            <a:miter lim="800000"/>
            <a:headEnd/>
            <a:tailEnd/>
          </a:ln>
        </p:spPr>
      </p:pic>
      <p:sp>
        <p:nvSpPr>
          <p:cNvPr id="5" name="4 Marcador de número de diapositiva"/>
          <p:cNvSpPr>
            <a:spLocks noGrp="1"/>
          </p:cNvSpPr>
          <p:nvPr>
            <p:ph type="sldNum" sz="quarter" idx="12"/>
          </p:nvPr>
        </p:nvSpPr>
        <p:spPr/>
        <p:txBody>
          <a:bodyPr/>
          <a:lstStyle/>
          <a:p>
            <a:fld id="{1337B3C3-A17E-4392-A675-904F3F4587CC}" type="slidenum">
              <a:rPr lang="es-PA" smtClean="0"/>
              <a:pPr/>
              <a:t>5</a:t>
            </a:fld>
            <a:endParaRPr lang="es-PA"/>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196752"/>
            <a:ext cx="8229600" cy="5256584"/>
          </a:xfrm>
        </p:spPr>
        <p:txBody>
          <a:bodyPr>
            <a:noAutofit/>
          </a:bodyPr>
          <a:lstStyle/>
          <a:p>
            <a:pPr algn="just">
              <a:buClr>
                <a:srgbClr val="FF0000"/>
              </a:buClr>
              <a:buSzPct val="120000"/>
              <a:buNone/>
            </a:pPr>
            <a:r>
              <a:rPr lang="es-MX" sz="2000" dirty="0" smtClean="0"/>
              <a:t>	</a:t>
            </a:r>
            <a:r>
              <a:rPr lang="es-MX" sz="2000" b="1" u="sng" dirty="0" smtClean="0"/>
              <a:t>OTORGAMIENTO DE ASILO POLÍTICO A LA FAMILIA CASTILLO PAREDES:</a:t>
            </a:r>
            <a:endParaRPr lang="es-PA" sz="2000" b="1" u="sng" dirty="0" smtClean="0"/>
          </a:p>
          <a:p>
            <a:pPr algn="just">
              <a:buClr>
                <a:srgbClr val="FF0000"/>
              </a:buClr>
              <a:buSzPct val="120000"/>
              <a:buFont typeface="Wingdings" pitchFamily="2" charset="2"/>
              <a:buChar char="ü"/>
            </a:pPr>
            <a:endParaRPr lang="es-MX" sz="2000" dirty="0" smtClean="0"/>
          </a:p>
          <a:p>
            <a:pPr algn="just">
              <a:buClr>
                <a:srgbClr val="FF0000"/>
              </a:buClr>
              <a:buSzPct val="120000"/>
              <a:buFont typeface="Wingdings" pitchFamily="2" charset="2"/>
              <a:buChar char="ü"/>
            </a:pPr>
            <a:r>
              <a:rPr lang="es-MX" sz="2000" dirty="0" smtClean="0"/>
              <a:t>El </a:t>
            </a:r>
            <a:r>
              <a:rPr lang="es-MX" sz="2000" dirty="0" smtClean="0"/>
              <a:t>Gobierno mexicano otorgó el 20 de diciembre asilo político </a:t>
            </a:r>
            <a:r>
              <a:rPr lang="es-PA" sz="2000" dirty="0" smtClean="0"/>
              <a:t>a la señora Lilia </a:t>
            </a:r>
            <a:r>
              <a:rPr lang="es-PA" sz="2000" dirty="0" err="1" smtClean="0"/>
              <a:t>Ulcida</a:t>
            </a:r>
            <a:r>
              <a:rPr lang="es-PA" sz="2000" dirty="0" smtClean="0"/>
              <a:t> Paredes Navarro y sus dos menores hijos.</a:t>
            </a:r>
          </a:p>
          <a:p>
            <a:pPr algn="just">
              <a:buClr>
                <a:srgbClr val="FF0000"/>
              </a:buClr>
              <a:buSzPct val="120000"/>
              <a:buFont typeface="Wingdings" pitchFamily="2" charset="2"/>
              <a:buChar char="ü"/>
            </a:pPr>
            <a:endParaRPr lang="es-PA" sz="2000" dirty="0" smtClean="0"/>
          </a:p>
          <a:p>
            <a:pPr algn="just">
              <a:buClr>
                <a:srgbClr val="FF0000"/>
              </a:buClr>
              <a:buSzPct val="120000"/>
              <a:buFont typeface="Wingdings" pitchFamily="2" charset="2"/>
              <a:buChar char="ü"/>
            </a:pPr>
            <a:r>
              <a:rPr lang="es-PA" sz="2000" dirty="0" smtClean="0"/>
              <a:t>De </a:t>
            </a:r>
            <a:r>
              <a:rPr lang="es-PA" sz="2000" dirty="0"/>
              <a:t>la misma manera en la que el Perú exige respeto y la no injerencia en sus asuntos internos, el Perú seguirá siendo, fiel a su tradición, un país comprometido con la plena vigencia del derecho internacional y con el cumplimiento de sus obligaciones internacionales. Una prueba concreta de esto último, es el otorgamiento de los salvoconductos a la señora Lilia </a:t>
            </a:r>
            <a:r>
              <a:rPr lang="es-PA" sz="2000" dirty="0" err="1"/>
              <a:t>Ulcida</a:t>
            </a:r>
            <a:r>
              <a:rPr lang="es-PA" sz="2000" dirty="0"/>
              <a:t> Paredes Navarro y sus dos menores hijos, de conformidad con las obligaciones internacionales derivadas de la Convención de Caracas sobre Asilo Diplomático de 1954, luego de que México calificara y otorgara el asilo, y solicitara, al amparo de la aludida Convención, los referidos salvoconductos. </a:t>
            </a:r>
            <a:endParaRPr lang="es-PA" sz="2000" dirty="0" smtClean="0"/>
          </a:p>
          <a:p>
            <a:pPr algn="just">
              <a:buClr>
                <a:srgbClr val="FF0000"/>
              </a:buClr>
              <a:buSzPct val="120000"/>
              <a:buFont typeface="Wingdings" pitchFamily="2" charset="2"/>
              <a:buChar char="ü"/>
            </a:pPr>
            <a:endParaRPr lang="es-PA" sz="2000" dirty="0"/>
          </a:p>
        </p:txBody>
      </p:sp>
      <p:pic>
        <p:nvPicPr>
          <p:cNvPr id="4" name="Picture 2"/>
          <p:cNvPicPr>
            <a:picLocks noChangeAspect="1" noChangeArrowheads="1"/>
          </p:cNvPicPr>
          <p:nvPr/>
        </p:nvPicPr>
        <p:blipFill>
          <a:blip r:embed="rId2" cstate="print"/>
          <a:srcRect/>
          <a:stretch>
            <a:fillRect/>
          </a:stretch>
        </p:blipFill>
        <p:spPr bwMode="auto">
          <a:xfrm>
            <a:off x="3851920" y="79728"/>
            <a:ext cx="1041222" cy="901000"/>
          </a:xfrm>
          <a:prstGeom prst="rect">
            <a:avLst/>
          </a:prstGeom>
          <a:noFill/>
          <a:ln w="9525">
            <a:noFill/>
            <a:miter lim="800000"/>
            <a:headEnd/>
            <a:tailEnd/>
          </a:ln>
        </p:spPr>
      </p:pic>
      <p:sp>
        <p:nvSpPr>
          <p:cNvPr id="5" name="4 Marcador de número de diapositiva"/>
          <p:cNvSpPr>
            <a:spLocks noGrp="1"/>
          </p:cNvSpPr>
          <p:nvPr>
            <p:ph type="sldNum" sz="quarter" idx="12"/>
          </p:nvPr>
        </p:nvSpPr>
        <p:spPr/>
        <p:txBody>
          <a:bodyPr/>
          <a:lstStyle/>
          <a:p>
            <a:fld id="{1337B3C3-A17E-4392-A675-904F3F4587CC}" type="slidenum">
              <a:rPr lang="es-PA" smtClean="0"/>
              <a:pPr/>
              <a:t>6</a:t>
            </a:fld>
            <a:endParaRPr lang="es-PA"/>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340768"/>
            <a:ext cx="8229600" cy="5256584"/>
          </a:xfrm>
        </p:spPr>
        <p:txBody>
          <a:bodyPr>
            <a:noAutofit/>
          </a:bodyPr>
          <a:lstStyle/>
          <a:p>
            <a:pPr algn="just">
              <a:buClr>
                <a:srgbClr val="FF0000"/>
              </a:buClr>
              <a:buSzPct val="120000"/>
              <a:buFont typeface="Wingdings" pitchFamily="2" charset="2"/>
              <a:buChar char="ü"/>
            </a:pPr>
            <a:r>
              <a:rPr lang="es-PA" sz="2000" dirty="0" smtClean="0"/>
              <a:t>El </a:t>
            </a:r>
            <a:r>
              <a:rPr lang="es-PA" sz="2000" dirty="0"/>
              <a:t>otorgamiento de los salvoconductos se realizó con reserva del derecho que asiste al Estado peruano de solicitar la eventual extradición de la señora Paredes Navarro de conformidad con el Tratado de Extradición entre el Perú y México de 2021, en caso de que las autoridades judiciales así lo requieran. </a:t>
            </a:r>
            <a:endParaRPr lang="es-PA" sz="2000" dirty="0" smtClean="0"/>
          </a:p>
          <a:p>
            <a:pPr algn="just">
              <a:buClr>
                <a:srgbClr val="FF0000"/>
              </a:buClr>
              <a:buSzPct val="120000"/>
              <a:buFont typeface="Wingdings" pitchFamily="2" charset="2"/>
              <a:buChar char="ü"/>
            </a:pPr>
            <a:endParaRPr lang="es-MX" sz="2000" dirty="0"/>
          </a:p>
          <a:p>
            <a:pPr algn="just">
              <a:buClr>
                <a:srgbClr val="FF0000"/>
              </a:buClr>
              <a:buSzPct val="120000"/>
              <a:buFont typeface="Wingdings" pitchFamily="2" charset="2"/>
              <a:buChar char="ü"/>
            </a:pPr>
            <a:r>
              <a:rPr lang="es-PA" sz="2000" dirty="0" smtClean="0"/>
              <a:t>En el Perú no existe persecución política e impera el Estado de derecho, la separación de poderes y el respeto a las garantías de la administración de justicia, incluyendo el debido </a:t>
            </a:r>
            <a:r>
              <a:rPr lang="es-PA" sz="2000" dirty="0" smtClean="0"/>
              <a:t>proceso.</a:t>
            </a:r>
            <a:endParaRPr lang="es-PA" sz="2000" dirty="0" smtClean="0"/>
          </a:p>
          <a:p>
            <a:pPr algn="just">
              <a:buClr>
                <a:srgbClr val="FF0000"/>
              </a:buClr>
              <a:buSzPct val="120000"/>
              <a:buFont typeface="Wingdings" pitchFamily="2" charset="2"/>
              <a:buChar char="ü"/>
            </a:pPr>
            <a:endParaRPr lang="es-PA" sz="2000" dirty="0"/>
          </a:p>
        </p:txBody>
      </p:sp>
      <p:pic>
        <p:nvPicPr>
          <p:cNvPr id="4" name="Picture 2"/>
          <p:cNvPicPr>
            <a:picLocks noChangeAspect="1" noChangeArrowheads="1"/>
          </p:cNvPicPr>
          <p:nvPr/>
        </p:nvPicPr>
        <p:blipFill>
          <a:blip r:embed="rId2" cstate="print"/>
          <a:srcRect/>
          <a:stretch>
            <a:fillRect/>
          </a:stretch>
        </p:blipFill>
        <p:spPr bwMode="auto">
          <a:xfrm>
            <a:off x="3851920" y="79728"/>
            <a:ext cx="1041222" cy="901000"/>
          </a:xfrm>
          <a:prstGeom prst="rect">
            <a:avLst/>
          </a:prstGeom>
          <a:noFill/>
          <a:ln w="9525">
            <a:noFill/>
            <a:miter lim="800000"/>
            <a:headEnd/>
            <a:tailEnd/>
          </a:ln>
        </p:spPr>
      </p:pic>
      <p:sp>
        <p:nvSpPr>
          <p:cNvPr id="5" name="4 Marcador de número de diapositiva"/>
          <p:cNvSpPr>
            <a:spLocks noGrp="1"/>
          </p:cNvSpPr>
          <p:nvPr>
            <p:ph type="sldNum" sz="quarter" idx="12"/>
          </p:nvPr>
        </p:nvSpPr>
        <p:spPr/>
        <p:txBody>
          <a:bodyPr/>
          <a:lstStyle/>
          <a:p>
            <a:fld id="{1337B3C3-A17E-4392-A675-904F3F4587CC}" type="slidenum">
              <a:rPr lang="es-PA" smtClean="0"/>
              <a:pPr/>
              <a:t>7</a:t>
            </a:fld>
            <a:endParaRPr lang="es-PA"/>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78A6E3597E79DF4DAC7283026729B7A4" ma:contentTypeVersion="1" ma:contentTypeDescription="Crear nuevo documento." ma:contentTypeScope="" ma:versionID="2839b7d3bda24716d11f1a2b97aeee04">
  <xsd:schema xmlns:xsd="http://www.w3.org/2001/XMLSchema" xmlns:xs="http://www.w3.org/2001/XMLSchema" xmlns:p="http://schemas.microsoft.com/office/2006/metadata/properties" xmlns:ns1="http://schemas.microsoft.com/sharepoint/v3" targetNamespace="http://schemas.microsoft.com/office/2006/metadata/properties" ma:root="true" ma:fieldsID="54d57e562b9ec68bb8f7390955f0c5cc"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internalName="PublishingStartDate">
      <xsd:simpleType>
        <xsd:restriction base="dms:Unknown"/>
      </xsd:simpleType>
    </xsd:element>
    <xsd:element name="PublishingExpirationDate" ma:index="9" nillable="true" ma:displayName="Fecha de finalización programada"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A609878B-ED47-4C70-B6DB-DF9CC0AE329B}"/>
</file>

<file path=customXml/itemProps2.xml><?xml version="1.0" encoding="utf-8"?>
<ds:datastoreItem xmlns:ds="http://schemas.openxmlformats.org/officeDocument/2006/customXml" ds:itemID="{C52F2473-B213-4AC9-BE53-D461460FAA3B}"/>
</file>

<file path=customXml/itemProps3.xml><?xml version="1.0" encoding="utf-8"?>
<ds:datastoreItem xmlns:ds="http://schemas.openxmlformats.org/officeDocument/2006/customXml" ds:itemID="{5F73AE39-5346-43A6-A594-928ACCCA81E9}"/>
</file>

<file path=docProps/app.xml><?xml version="1.0" encoding="utf-8"?>
<Properties xmlns="http://schemas.openxmlformats.org/officeDocument/2006/extended-properties" xmlns:vt="http://schemas.openxmlformats.org/officeDocument/2006/docPropsVTypes">
  <TotalTime>116</TotalTime>
  <Words>409</Words>
  <Application>Microsoft Office PowerPoint</Application>
  <PresentationFormat>Presentación en pantalla (4:3)</PresentationFormat>
  <Paragraphs>38</Paragraphs>
  <Slides>7</Slides>
  <Notes>0</Notes>
  <HiddenSlides>0</HiddenSlides>
  <MMClips>0</MMClips>
  <ScaleCrop>false</ScaleCrop>
  <HeadingPairs>
    <vt:vector size="4" baseType="variant">
      <vt:variant>
        <vt:lpstr>Tema</vt:lpstr>
      </vt:variant>
      <vt:variant>
        <vt:i4>1</vt:i4>
      </vt:variant>
      <vt:variant>
        <vt:lpstr>Títulos de diapositiva</vt:lpstr>
      </vt:variant>
      <vt:variant>
        <vt:i4>7</vt:i4>
      </vt:variant>
    </vt:vector>
  </HeadingPairs>
  <TitlesOfParts>
    <vt:vector size="8" baseType="lpstr">
      <vt:lpstr>Tema de Office</vt:lpstr>
      <vt:lpstr>SITUACIÓN POLÍTICA Y SOCIAL EN EL PERÚ</vt:lpstr>
      <vt:lpstr>Diapositiva 2</vt:lpstr>
      <vt:lpstr>Diapositiva 3</vt:lpstr>
      <vt:lpstr>Diapositiva 4</vt:lpstr>
      <vt:lpstr>Diapositiva 5</vt:lpstr>
      <vt:lpstr>Diapositiva 6</vt:lpstr>
      <vt:lpstr>Diapositiva 7</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SITUACIÓN POLÍTICA Y SOCIAL EN EL PERÚ</dc:title>
  <dc:creator>Consul Adscrito</dc:creator>
  <cp:lastModifiedBy>Consul Adscrito</cp:lastModifiedBy>
  <cp:revision>13</cp:revision>
  <dcterms:created xsi:type="dcterms:W3CDTF">2022-12-22T15:01:29Z</dcterms:created>
  <dcterms:modified xsi:type="dcterms:W3CDTF">2022-12-23T16:26:04Z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0x01010078A6E3597E79DF4DAC7283026729B7A4</vt:lpwstr>
  </property>
</Properties>
</file>