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fntdata" ContentType="application/x-fontdata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78" r:id="rId2"/>
    <p:sldId id="270" r:id="rId3"/>
  </p:sldIdLst>
  <p:sldSz cx="18288000" cy="10287000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Lato 2 Heavy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170C"/>
    <a:srgbClr val="580000"/>
    <a:srgbClr val="4A45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69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3BC359-C4FB-4381-97A6-1581AF34C73F}" type="datetimeFigureOut">
              <a:rPr lang="es-PE" smtClean="0"/>
              <a:t>6/10/2023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904F6D-3266-4FD3-84A2-FC9D9163A8E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52811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904F6D-3266-4FD3-84A2-FC9D9163A8E8}" type="slidenum">
              <a:rPr lang="es-PE" smtClean="0"/>
              <a:t>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55542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3C92C2E3-5116-4514-AC9A-20BB4EA4CEAE}"/>
              </a:ext>
            </a:extLst>
          </p:cNvPr>
          <p:cNvSpPr/>
          <p:nvPr userDrawn="1"/>
        </p:nvSpPr>
        <p:spPr>
          <a:xfrm>
            <a:off x="1" y="0"/>
            <a:ext cx="18288002" cy="10287000"/>
          </a:xfrm>
          <a:prstGeom prst="rect">
            <a:avLst/>
          </a:prstGeom>
          <a:gradFill>
            <a:gsLst>
              <a:gs pos="48000">
                <a:schemeClr val="bg1"/>
              </a:gs>
              <a:gs pos="0">
                <a:schemeClr val="bg1">
                  <a:lumMod val="95000"/>
                  <a:alpha val="51000"/>
                </a:schemeClr>
              </a:gs>
              <a:gs pos="100000">
                <a:schemeClr val="bg1">
                  <a:lumMod val="95000"/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2700"/>
          </a:p>
        </p:txBody>
      </p:sp>
    </p:spTree>
    <p:extLst>
      <p:ext uri="{BB962C8B-B14F-4D97-AF65-F5344CB8AC3E}">
        <p14:creationId xmlns:p14="http://schemas.microsoft.com/office/powerpoint/2010/main" val="41434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LaMarInDoha/" TargetMode="External"/><Relationship Id="rId13" Type="http://schemas.openxmlformats.org/officeDocument/2006/relationships/hyperlink" Target="https://www.facebook.com/MankoDoha" TargetMode="External"/><Relationship Id="rId3" Type="http://schemas.openxmlformats.org/officeDocument/2006/relationships/image" Target="../media/image10.png"/><Relationship Id="rId7" Type="http://schemas.openxmlformats.org/officeDocument/2006/relationships/hyperlink" Target="http://doha.intercontinental.com/lamar" TargetMode="External"/><Relationship Id="rId12" Type="http://schemas.openxmlformats.org/officeDocument/2006/relationships/hyperlink" Target="https://www.instagram.com/mankodoha/?hl=es-l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lamar.doha@ihg.com" TargetMode="External"/><Relationship Id="rId11" Type="http://schemas.openxmlformats.org/officeDocument/2006/relationships/hyperlink" Target="http://manko-doha.com/" TargetMode="External"/><Relationship Id="rId5" Type="http://schemas.openxmlformats.org/officeDocument/2006/relationships/image" Target="../media/image12.png"/><Relationship Id="rId10" Type="http://schemas.openxmlformats.org/officeDocument/2006/relationships/hyperlink" Target="mailto:manko.doha@ihg.com" TargetMode="External"/><Relationship Id="rId4" Type="http://schemas.openxmlformats.org/officeDocument/2006/relationships/image" Target="../media/image11.svg"/><Relationship Id="rId9" Type="http://schemas.openxmlformats.org/officeDocument/2006/relationships/hyperlink" Target="https://www.instagram.com/lamardoha/?hl=es-l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6434ABA-88D8-E84B-5B97-55F966DE95A0}"/>
              </a:ext>
            </a:extLst>
          </p:cNvPr>
          <p:cNvSpPr/>
          <p:nvPr/>
        </p:nvSpPr>
        <p:spPr>
          <a:xfrm>
            <a:off x="3114" y="-1"/>
            <a:ext cx="18284886" cy="10287001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00" t="-301" b="-301"/>
            </a:stretch>
          </a:blipFill>
        </p:spPr>
        <p:txBody>
          <a:bodyPr/>
          <a:lstStyle/>
          <a:p>
            <a:endParaRPr lang="es-PE" u="sng" dirty="0"/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188256AC-10AE-7D65-FE6D-10DDDC794526}"/>
              </a:ext>
            </a:extLst>
          </p:cNvPr>
          <p:cNvSpPr/>
          <p:nvPr/>
        </p:nvSpPr>
        <p:spPr>
          <a:xfrm>
            <a:off x="13793357" y="-1"/>
            <a:ext cx="3656604" cy="1736886"/>
          </a:xfrm>
          <a:custGeom>
            <a:avLst/>
            <a:gdLst/>
            <a:ahLst/>
            <a:cxnLst/>
            <a:rect l="l" t="t" r="r" b="b"/>
            <a:pathLst>
              <a:path w="2138182" h="1015636">
                <a:moveTo>
                  <a:pt x="0" y="0"/>
                </a:moveTo>
                <a:lnTo>
                  <a:pt x="2138182" y="0"/>
                </a:lnTo>
                <a:lnTo>
                  <a:pt x="2138182" y="1015637"/>
                </a:lnTo>
                <a:lnTo>
                  <a:pt x="0" y="10156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D7CFAA1C-2281-0C3B-3658-EAD168974868}"/>
              </a:ext>
            </a:extLst>
          </p:cNvPr>
          <p:cNvSpPr/>
          <p:nvPr/>
        </p:nvSpPr>
        <p:spPr>
          <a:xfrm>
            <a:off x="762000" y="-1"/>
            <a:ext cx="3656604" cy="1736886"/>
          </a:xfrm>
          <a:custGeom>
            <a:avLst/>
            <a:gdLst/>
            <a:ahLst/>
            <a:cxnLst/>
            <a:rect l="l" t="t" r="r" b="b"/>
            <a:pathLst>
              <a:path w="2138182" h="1015636">
                <a:moveTo>
                  <a:pt x="0" y="0"/>
                </a:moveTo>
                <a:lnTo>
                  <a:pt x="2138182" y="0"/>
                </a:lnTo>
                <a:lnTo>
                  <a:pt x="2138182" y="1015637"/>
                </a:lnTo>
                <a:lnTo>
                  <a:pt x="0" y="10156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19">
            <a:extLst>
              <a:ext uri="{FF2B5EF4-FFF2-40B4-BE49-F238E27FC236}">
                <a16:creationId xmlns:a16="http://schemas.microsoft.com/office/drawing/2014/main" id="{C51C1141-8473-6B43-A0A4-E0D2C8874D67}"/>
              </a:ext>
            </a:extLst>
          </p:cNvPr>
          <p:cNvSpPr txBox="1"/>
          <p:nvPr/>
        </p:nvSpPr>
        <p:spPr>
          <a:xfrm>
            <a:off x="0" y="1968757"/>
            <a:ext cx="18198600" cy="22606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345" b="1" dirty="0">
                <a:solidFill>
                  <a:schemeClr val="bg1"/>
                </a:solidFill>
                <a:latin typeface="Lato 2 Heavy"/>
              </a:rPr>
              <a:t>DIRECTORIO DE RESTAURANTES PERUANOS</a:t>
            </a:r>
          </a:p>
        </p:txBody>
      </p:sp>
      <p:grpSp>
        <p:nvGrpSpPr>
          <p:cNvPr id="7" name="Group 12">
            <a:extLst>
              <a:ext uri="{FF2B5EF4-FFF2-40B4-BE49-F238E27FC236}">
                <a16:creationId xmlns:a16="http://schemas.microsoft.com/office/drawing/2014/main" id="{7E2637D0-33D7-2171-1677-DA7C7337AFDA}"/>
              </a:ext>
            </a:extLst>
          </p:cNvPr>
          <p:cNvGrpSpPr>
            <a:grpSpLocks noChangeAspect="1"/>
          </p:cNvGrpSpPr>
          <p:nvPr/>
        </p:nvGrpSpPr>
        <p:grpSpPr>
          <a:xfrm rot="428412">
            <a:off x="14011221" y="6012065"/>
            <a:ext cx="3612400" cy="3730886"/>
            <a:chOff x="0" y="0"/>
            <a:chExt cx="6350000" cy="6558280"/>
          </a:xfrm>
        </p:grpSpPr>
        <p:sp>
          <p:nvSpPr>
            <p:cNvPr id="8" name="Freeform 13">
              <a:extLst>
                <a:ext uri="{FF2B5EF4-FFF2-40B4-BE49-F238E27FC236}">
                  <a16:creationId xmlns:a16="http://schemas.microsoft.com/office/drawing/2014/main" id="{163BC6A9-F156-5D22-9861-A7F42CCA78C8}"/>
                </a:ext>
              </a:extLst>
            </p:cNvPr>
            <p:cNvSpPr/>
            <p:nvPr/>
          </p:nvSpPr>
          <p:spPr>
            <a:xfrm>
              <a:off x="74930" y="74930"/>
              <a:ext cx="6200140" cy="6408420"/>
            </a:xfrm>
            <a:custGeom>
              <a:avLst/>
              <a:gdLst/>
              <a:ahLst/>
              <a:cxnLst/>
              <a:rect l="l" t="t" r="r" b="b"/>
              <a:pathLst>
                <a:path w="6200140" h="640842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5"/>
              <a:stretch>
                <a:fillRect l="-45920" r="-45920"/>
              </a:stretch>
            </a:blipFill>
          </p:spPr>
        </p:sp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857925A1-3C2E-ABC2-558F-FA0BF08F176E}"/>
                </a:ext>
              </a:extLst>
            </p:cNvPr>
            <p:cNvSpPr/>
            <p:nvPr/>
          </p:nvSpPr>
          <p:spPr>
            <a:xfrm>
              <a:off x="0" y="0"/>
              <a:ext cx="6350000" cy="6558280"/>
            </a:xfrm>
            <a:custGeom>
              <a:avLst/>
              <a:gdLst/>
              <a:ahLst/>
              <a:cxnLst/>
              <a:rect l="l" t="t" r="r" b="b"/>
              <a:pathLst>
                <a:path w="6350000" h="655828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0" name="Group 15">
            <a:extLst>
              <a:ext uri="{FF2B5EF4-FFF2-40B4-BE49-F238E27FC236}">
                <a16:creationId xmlns:a16="http://schemas.microsoft.com/office/drawing/2014/main" id="{F08DC8B1-403B-437A-88C3-B0343D81690B}"/>
              </a:ext>
            </a:extLst>
          </p:cNvPr>
          <p:cNvGrpSpPr>
            <a:grpSpLocks noChangeAspect="1"/>
          </p:cNvGrpSpPr>
          <p:nvPr/>
        </p:nvGrpSpPr>
        <p:grpSpPr>
          <a:xfrm rot="-365498">
            <a:off x="774669" y="5936012"/>
            <a:ext cx="3647753" cy="3767399"/>
            <a:chOff x="0" y="0"/>
            <a:chExt cx="6350000" cy="6558280"/>
          </a:xfrm>
        </p:grpSpPr>
        <p:sp>
          <p:nvSpPr>
            <p:cNvPr id="11" name="Freeform 16">
              <a:extLst>
                <a:ext uri="{FF2B5EF4-FFF2-40B4-BE49-F238E27FC236}">
                  <a16:creationId xmlns:a16="http://schemas.microsoft.com/office/drawing/2014/main" id="{DB430F19-E687-71A2-238F-08DD0C0F6227}"/>
                </a:ext>
              </a:extLst>
            </p:cNvPr>
            <p:cNvSpPr/>
            <p:nvPr/>
          </p:nvSpPr>
          <p:spPr>
            <a:xfrm>
              <a:off x="74930" y="74930"/>
              <a:ext cx="6200140" cy="6408420"/>
            </a:xfrm>
            <a:custGeom>
              <a:avLst/>
              <a:gdLst/>
              <a:ahLst/>
              <a:cxnLst/>
              <a:rect l="l" t="t" r="r" b="b"/>
              <a:pathLst>
                <a:path w="6200140" h="640842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6"/>
              <a:stretch>
                <a:fillRect l="-27559" r="-27559"/>
              </a:stretch>
            </a:blipFill>
          </p:spPr>
        </p:sp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232C7B18-9055-05BB-0EE9-D8B9BC6E1CDC}"/>
                </a:ext>
              </a:extLst>
            </p:cNvPr>
            <p:cNvSpPr/>
            <p:nvPr/>
          </p:nvSpPr>
          <p:spPr>
            <a:xfrm>
              <a:off x="0" y="0"/>
              <a:ext cx="6350000" cy="6558280"/>
            </a:xfrm>
            <a:custGeom>
              <a:avLst/>
              <a:gdLst/>
              <a:ahLst/>
              <a:cxnLst/>
              <a:rect l="l" t="t" r="r" b="b"/>
              <a:pathLst>
                <a:path w="6350000" h="655828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3" name="Group 20">
            <a:extLst>
              <a:ext uri="{FF2B5EF4-FFF2-40B4-BE49-F238E27FC236}">
                <a16:creationId xmlns:a16="http://schemas.microsoft.com/office/drawing/2014/main" id="{D8D1090E-0288-CDEA-D0B9-752939B6F096}"/>
              </a:ext>
            </a:extLst>
          </p:cNvPr>
          <p:cNvGrpSpPr>
            <a:grpSpLocks noChangeAspect="1"/>
          </p:cNvGrpSpPr>
          <p:nvPr/>
        </p:nvGrpSpPr>
        <p:grpSpPr>
          <a:xfrm>
            <a:off x="5715000" y="4242076"/>
            <a:ext cx="6373499" cy="3825374"/>
            <a:chOff x="0" y="0"/>
            <a:chExt cx="6350000" cy="3811270"/>
          </a:xfrm>
        </p:grpSpPr>
        <p:sp>
          <p:nvSpPr>
            <p:cNvPr id="14" name="Freeform 21">
              <a:extLst>
                <a:ext uri="{FF2B5EF4-FFF2-40B4-BE49-F238E27FC236}">
                  <a16:creationId xmlns:a16="http://schemas.microsoft.com/office/drawing/2014/main" id="{0E49182D-6025-D42E-68EC-C748A7B478C4}"/>
                </a:ext>
              </a:extLst>
            </p:cNvPr>
            <p:cNvSpPr/>
            <p:nvPr/>
          </p:nvSpPr>
          <p:spPr>
            <a:xfrm>
              <a:off x="0" y="0"/>
              <a:ext cx="6350000" cy="3811270"/>
            </a:xfrm>
            <a:custGeom>
              <a:avLst/>
              <a:gdLst/>
              <a:ahLst/>
              <a:cxnLst/>
              <a:rect l="l" t="t" r="r" b="b"/>
              <a:pathLst>
                <a:path w="6350000" h="3811270">
                  <a:moveTo>
                    <a:pt x="1648460" y="0"/>
                  </a:moveTo>
                  <a:lnTo>
                    <a:pt x="5812790" y="0"/>
                  </a:lnTo>
                  <a:cubicBezTo>
                    <a:pt x="6109970" y="0"/>
                    <a:pt x="6350000" y="240030"/>
                    <a:pt x="6350000" y="537210"/>
                  </a:cubicBezTo>
                  <a:lnTo>
                    <a:pt x="6350000" y="2466340"/>
                  </a:lnTo>
                  <a:cubicBezTo>
                    <a:pt x="6350000" y="2763520"/>
                    <a:pt x="6109970" y="3003550"/>
                    <a:pt x="5812790" y="3003550"/>
                  </a:cubicBezTo>
                  <a:lnTo>
                    <a:pt x="4751070" y="3003550"/>
                  </a:lnTo>
                  <a:cubicBezTo>
                    <a:pt x="4587240" y="3003550"/>
                    <a:pt x="4431030" y="3078480"/>
                    <a:pt x="4329430" y="3208020"/>
                  </a:cubicBezTo>
                  <a:lnTo>
                    <a:pt x="4013200" y="3606800"/>
                  </a:lnTo>
                  <a:cubicBezTo>
                    <a:pt x="3911600" y="3735070"/>
                    <a:pt x="3756660" y="3811270"/>
                    <a:pt x="3591560" y="3811270"/>
                  </a:cubicBezTo>
                  <a:lnTo>
                    <a:pt x="537210" y="3811270"/>
                  </a:lnTo>
                  <a:cubicBezTo>
                    <a:pt x="240030" y="3811270"/>
                    <a:pt x="0" y="3571240"/>
                    <a:pt x="0" y="3274060"/>
                  </a:cubicBezTo>
                  <a:lnTo>
                    <a:pt x="0" y="1375410"/>
                  </a:lnTo>
                  <a:cubicBezTo>
                    <a:pt x="0" y="1206500"/>
                    <a:pt x="78740" y="1047750"/>
                    <a:pt x="213360" y="946150"/>
                  </a:cubicBezTo>
                  <a:lnTo>
                    <a:pt x="1324610" y="107950"/>
                  </a:lnTo>
                  <a:cubicBezTo>
                    <a:pt x="1417320" y="38100"/>
                    <a:pt x="1531620" y="0"/>
                    <a:pt x="1648460" y="0"/>
                  </a:cubicBezTo>
                  <a:close/>
                </a:path>
              </a:pathLst>
            </a:custGeom>
            <a:blipFill>
              <a:blip r:embed="rId7"/>
              <a:stretch>
                <a:fillRect l="-17867" r="-17867"/>
              </a:stretch>
            </a:blipFill>
          </p:spPr>
        </p:sp>
      </p:grpSp>
      <p:grpSp>
        <p:nvGrpSpPr>
          <p:cNvPr id="15" name="Group 3">
            <a:extLst>
              <a:ext uri="{FF2B5EF4-FFF2-40B4-BE49-F238E27FC236}">
                <a16:creationId xmlns:a16="http://schemas.microsoft.com/office/drawing/2014/main" id="{796C0CAF-8D96-AEB2-4F8B-492051E4689E}"/>
              </a:ext>
            </a:extLst>
          </p:cNvPr>
          <p:cNvGrpSpPr/>
          <p:nvPr/>
        </p:nvGrpSpPr>
        <p:grpSpPr>
          <a:xfrm>
            <a:off x="8451806" y="8277339"/>
            <a:ext cx="899885" cy="899885"/>
            <a:chOff x="0" y="0"/>
            <a:chExt cx="701604" cy="701604"/>
          </a:xfrm>
        </p:grpSpPr>
        <p:grpSp>
          <p:nvGrpSpPr>
            <p:cNvPr id="16" name="Group 4">
              <a:extLst>
                <a:ext uri="{FF2B5EF4-FFF2-40B4-BE49-F238E27FC236}">
                  <a16:creationId xmlns:a16="http://schemas.microsoft.com/office/drawing/2014/main" id="{211AC8F2-ECFD-88CE-2D7E-8C5F7CAA98B5}"/>
                </a:ext>
              </a:extLst>
            </p:cNvPr>
            <p:cNvGrpSpPr/>
            <p:nvPr/>
          </p:nvGrpSpPr>
          <p:grpSpPr>
            <a:xfrm>
              <a:off x="0" y="0"/>
              <a:ext cx="701604" cy="701604"/>
              <a:chOff x="0" y="0"/>
              <a:chExt cx="6350000" cy="6350000"/>
            </a:xfrm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id="{A4D9869F-7664-A176-944C-2FBB37D163D4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9CB46911-A488-1F9B-C39D-87BC9D97B7ED}"/>
                </a:ext>
              </a:extLst>
            </p:cNvPr>
            <p:cNvSpPr/>
            <p:nvPr/>
          </p:nvSpPr>
          <p:spPr>
            <a:xfrm>
              <a:off x="85939" y="85939"/>
              <a:ext cx="529725" cy="529725"/>
            </a:xfrm>
            <a:custGeom>
              <a:avLst/>
              <a:gdLst/>
              <a:ahLst/>
              <a:cxnLst/>
              <a:rect l="l" t="t" r="r" b="b"/>
              <a:pathLst>
                <a:path w="529725" h="529725">
                  <a:moveTo>
                    <a:pt x="0" y="0"/>
                  </a:moveTo>
                  <a:lnTo>
                    <a:pt x="529726" y="0"/>
                  </a:lnTo>
                  <a:lnTo>
                    <a:pt x="529726" y="529726"/>
                  </a:lnTo>
                  <a:lnTo>
                    <a:pt x="0" y="5297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pic>
        <p:nvPicPr>
          <p:cNvPr id="20" name="Imagen 19">
            <a:extLst>
              <a:ext uri="{FF2B5EF4-FFF2-40B4-BE49-F238E27FC236}">
                <a16:creationId xmlns:a16="http://schemas.microsoft.com/office/drawing/2014/main" id="{2A597012-2595-9F08-3BF0-017D01F728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2601" y="590178"/>
            <a:ext cx="71628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687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sartén con comida y cubiertos&#10;&#10;Descripción generada automáticamente con confianza media">
            <a:extLst>
              <a:ext uri="{FF2B5EF4-FFF2-40B4-BE49-F238E27FC236}">
                <a16:creationId xmlns:a16="http://schemas.microsoft.com/office/drawing/2014/main" id="{7EDAEE45-8861-7DE0-E3A8-8FBE59CD2A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290"/>
            <a:ext cx="18288000" cy="1025071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D320014-99EA-BE17-2D4F-4FE76684535A}"/>
              </a:ext>
            </a:extLst>
          </p:cNvPr>
          <p:cNvSpPr/>
          <p:nvPr/>
        </p:nvSpPr>
        <p:spPr>
          <a:xfrm>
            <a:off x="1" y="3"/>
            <a:ext cx="18287999" cy="10286997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5780BE17-E76B-B737-0648-0DD2F034A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500759"/>
              </p:ext>
            </p:extLst>
          </p:nvPr>
        </p:nvGraphicFramePr>
        <p:xfrm>
          <a:off x="609600" y="1544850"/>
          <a:ext cx="16919999" cy="31836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15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4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30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373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73115">
                <a:tc>
                  <a:txBody>
                    <a:bodyPr/>
                    <a:lstStyle/>
                    <a:p>
                      <a:pPr marL="387350" algn="ctr">
                        <a:lnSpc>
                          <a:spcPct val="100000"/>
                        </a:lnSpc>
                      </a:pPr>
                      <a:r>
                        <a:rPr sz="2000" b="1" spc="-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Restaurante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EA9DB"/>
                      </a:solidFill>
                      <a:prstDash val="soli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8615" algn="ctr">
                        <a:lnSpc>
                          <a:spcPct val="100000"/>
                        </a:lnSpc>
                      </a:pPr>
                      <a:r>
                        <a:rPr sz="2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Dirección</a:t>
                      </a:r>
                      <a:r>
                        <a:rPr sz="2000" b="1" spc="6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r>
                        <a:rPr sz="2000" b="1" spc="6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Local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EA9DB"/>
                      </a:solidFill>
                      <a:prstDash val="soli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780" algn="ctr">
                        <a:lnSpc>
                          <a:spcPct val="100000"/>
                        </a:lnSpc>
                      </a:pPr>
                      <a:r>
                        <a:rPr sz="2000" b="1" spc="-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Teléfono</a:t>
                      </a:r>
                      <a:r>
                        <a:rPr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(s)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EA9DB"/>
                      </a:solidFill>
                      <a:prstDash val="soli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3045" algn="ctr">
                        <a:lnSpc>
                          <a:spcPct val="100000"/>
                        </a:lnSpc>
                      </a:pPr>
                      <a:r>
                        <a:rPr sz="2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Correo</a:t>
                      </a:r>
                      <a:r>
                        <a:rPr sz="2000" b="1" spc="7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Electrónico(s)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EA9DB"/>
                      </a:solidFill>
                      <a:prstDash val="soli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7804" algn="ctr">
                        <a:lnSpc>
                          <a:spcPct val="100000"/>
                        </a:lnSpc>
                      </a:pPr>
                      <a:r>
                        <a:rPr sz="2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Página</a:t>
                      </a:r>
                      <a:r>
                        <a:rPr sz="2000" b="1" spc="7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Web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EA9DB"/>
                      </a:solidFill>
                      <a:prstDash val="soli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Redes</a:t>
                      </a:r>
                      <a:r>
                        <a:rPr sz="2000" b="1" spc="5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Sociales</a:t>
                      </a:r>
                      <a:endParaRPr sz="2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79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EA9DB"/>
                      </a:solidFill>
                      <a:prstDash val="soli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2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800" dirty="0">
                        <a:latin typeface="Times New Roman"/>
                        <a:cs typeface="Times New Roman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s-PE" sz="1800" b="1" dirty="0">
                          <a:solidFill>
                            <a:srgbClr val="FFFFFF"/>
                          </a:solidFill>
                          <a:latin typeface="+mn-lt"/>
                          <a:cs typeface="Calibri"/>
                        </a:rPr>
                        <a:t>Restaurante La Mar (Doha)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55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800" dirty="0">
                        <a:latin typeface="Times New Roman"/>
                        <a:cs typeface="Times New Roman"/>
                      </a:endParaRPr>
                    </a:p>
                    <a:p>
                      <a:pPr marL="165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s-PE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​Hotel </a:t>
                      </a:r>
                      <a:r>
                        <a:rPr lang="es-PE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InterContinental</a:t>
                      </a:r>
                      <a:r>
                        <a:rPr lang="es-PE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Doha, 223 </a:t>
                      </a:r>
                      <a:r>
                        <a:rPr lang="es-PE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Lusail</a:t>
                      </a:r>
                      <a:r>
                        <a:rPr lang="es-PE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St. Al </a:t>
                      </a:r>
                      <a:r>
                        <a:rPr lang="es-PE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Dafna</a:t>
                      </a:r>
                      <a:r>
                        <a:rPr lang="es-PE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West Bay, P.O. Box 6822, Doha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5589" marB="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lang="es-PE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​(974) 4484 4919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8303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58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​</a:t>
                      </a:r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lamar.doha@ihg.com</a:t>
                      </a:r>
                      <a:endParaRPr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5589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58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http://doha.intercontinental.com/lamar</a:t>
                      </a:r>
                      <a:endParaRPr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5589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​</a:t>
                      </a:r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https://www.facebook.com/LaMarInDoha/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  <a:p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​</a:t>
                      </a:r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https://www.instagram.com/lamardoha/?hl=es-la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6866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EA9DB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2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800" dirty="0">
                        <a:latin typeface="Times New Roman"/>
                        <a:cs typeface="Times New Roman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s-PE" sz="1800" b="1" dirty="0">
                          <a:solidFill>
                            <a:srgbClr val="FFFFFF"/>
                          </a:solidFill>
                          <a:latin typeface="+mn-lt"/>
                          <a:cs typeface="Calibri"/>
                        </a:rPr>
                        <a:t>Restaurante </a:t>
                      </a:r>
                      <a:r>
                        <a:rPr lang="es-PE" sz="1800" b="1" dirty="0" err="1">
                          <a:solidFill>
                            <a:srgbClr val="FFFFFF"/>
                          </a:solidFill>
                          <a:latin typeface="+mn-lt"/>
                          <a:cs typeface="Calibri"/>
                        </a:rPr>
                        <a:t>Manko</a:t>
                      </a:r>
                      <a:r>
                        <a:rPr lang="es-PE" sz="1800" b="1" dirty="0">
                          <a:solidFill>
                            <a:srgbClr val="FFFFFF"/>
                          </a:solidFill>
                          <a:latin typeface="+mn-lt"/>
                          <a:cs typeface="Calibri"/>
                        </a:rPr>
                        <a:t> (Doha)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55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292D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800" dirty="0">
                        <a:latin typeface="Times New Roman"/>
                        <a:cs typeface="Times New Roman"/>
                      </a:endParaRPr>
                    </a:p>
                    <a:p>
                      <a:pPr marL="165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s-PE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​Hotel </a:t>
                      </a:r>
                      <a:r>
                        <a:rPr lang="es-PE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InterContinental</a:t>
                      </a:r>
                      <a:r>
                        <a:rPr lang="es-PE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Doha, 223 </a:t>
                      </a:r>
                      <a:r>
                        <a:rPr lang="es-PE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Lusail</a:t>
                      </a:r>
                      <a:r>
                        <a:rPr lang="es-PE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St. Al </a:t>
                      </a:r>
                      <a:r>
                        <a:rPr lang="es-PE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Dafna</a:t>
                      </a:r>
                      <a:r>
                        <a:rPr lang="es-PE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West Bay, P.O. Box 6822, Doha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5589" marB="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800" dirty="0">
                        <a:latin typeface="Times New Roman"/>
                        <a:cs typeface="Times New Roman"/>
                      </a:endParaRPr>
                    </a:p>
                    <a:p>
                      <a:pPr marL="158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s-PE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​(974) 4484 4919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5589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58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​</a:t>
                      </a:r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manko.doha@ihg.com</a:t>
                      </a:r>
                      <a:endParaRPr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5589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58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​</a:t>
                      </a:r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http://manko-doha.com/</a:t>
                      </a:r>
                      <a:endParaRPr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5589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</a:rPr>
                        <a:t>​</a:t>
                      </a:r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https://www.instagram.com/mankodoha/?hl=es-la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  <a:p>
                      <a:r>
                        <a:rPr lang="es-PE" sz="1800" u="sng" kern="1200" spc="-10" dirty="0">
                          <a:solidFill>
                            <a:schemeClr val="accent1"/>
                          </a:solidFill>
                          <a:uFill>
                            <a:solidFill>
                              <a:srgbClr val="4371C4"/>
                            </a:solidFill>
                          </a:uFill>
                          <a:latin typeface="Calibri"/>
                          <a:ea typeface="+mn-ea"/>
                          <a:cs typeface="Calibri"/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https://www.facebook.com/MankoDoha</a:t>
                      </a:r>
                      <a:endParaRPr lang="es-PE" sz="1800" u="sng" kern="1200" spc="-10" dirty="0">
                        <a:solidFill>
                          <a:schemeClr val="accent1"/>
                        </a:solidFill>
                        <a:uFill>
                          <a:solidFill>
                            <a:srgbClr val="4371C4"/>
                          </a:solidFill>
                        </a:u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6866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7" name="Grupo 6">
            <a:extLst>
              <a:ext uri="{FF2B5EF4-FFF2-40B4-BE49-F238E27FC236}">
                <a16:creationId xmlns:a16="http://schemas.microsoft.com/office/drawing/2014/main" id="{F7C915E9-5411-1D6C-EF76-A2461F19A8C6}"/>
              </a:ext>
            </a:extLst>
          </p:cNvPr>
          <p:cNvGrpSpPr/>
          <p:nvPr/>
        </p:nvGrpSpPr>
        <p:grpSpPr>
          <a:xfrm>
            <a:off x="1" y="0"/>
            <a:ext cx="18287999" cy="1181100"/>
            <a:chOff x="1" y="0"/>
            <a:chExt cx="18287999" cy="1181100"/>
          </a:xfrm>
        </p:grpSpPr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19415470-5986-4E2A-86E1-AEE895F603C5}"/>
                </a:ext>
              </a:extLst>
            </p:cNvPr>
            <p:cNvSpPr/>
            <p:nvPr/>
          </p:nvSpPr>
          <p:spPr>
            <a:xfrm>
              <a:off x="1" y="3"/>
              <a:ext cx="18287999" cy="1181097"/>
            </a:xfrm>
            <a:prstGeom prst="rect">
              <a:avLst/>
            </a:prstGeom>
            <a:solidFill>
              <a:schemeClr val="accent1">
                <a:lumMod val="50000"/>
                <a:alpha val="7529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s-PE" sz="2700" dirty="0"/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82641341-C581-0934-7AFF-6D835E1E8BBB}"/>
                </a:ext>
              </a:extLst>
            </p:cNvPr>
            <p:cNvSpPr txBox="1"/>
            <p:nvPr/>
          </p:nvSpPr>
          <p:spPr>
            <a:xfrm>
              <a:off x="8001000" y="0"/>
              <a:ext cx="1012285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6000" dirty="0">
                  <a:solidFill>
                    <a:schemeClr val="bg1"/>
                  </a:solidFill>
                </a:rPr>
                <a:t>Restaurantes Peruanos</a:t>
              </a:r>
              <a:endParaRPr lang="en-US" sz="6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4113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76000"/>
          </a:schemeClr>
        </a:solidFill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8893867608B404D9889914C874D9E88" ma:contentTypeVersion="1" ma:contentTypeDescription="Crear nuevo documento." ma:contentTypeScope="" ma:versionID="826564076a53e4cb4a259bf8fe68bfa1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4d57e562b9ec68bb8f7390955f0c5cc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B959FC5-EF7F-4CA8-90A8-593F3DD21F04}"/>
</file>

<file path=customXml/itemProps2.xml><?xml version="1.0" encoding="utf-8"?>
<ds:datastoreItem xmlns:ds="http://schemas.openxmlformats.org/officeDocument/2006/customXml" ds:itemID="{261BC69C-1948-44EF-87D9-9801C3EE661D}"/>
</file>

<file path=customXml/itemProps3.xml><?xml version="1.0" encoding="utf-8"?>
<ds:datastoreItem xmlns:ds="http://schemas.openxmlformats.org/officeDocument/2006/customXml" ds:itemID="{14175E30-CA89-4989-A5E4-C0849FF495A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</TotalTime>
  <Words>173</Words>
  <Application>Microsoft Office PowerPoint</Application>
  <PresentationFormat>Personalizado</PresentationFormat>
  <Paragraphs>32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Calibri</vt:lpstr>
      <vt:lpstr>Arial</vt:lpstr>
      <vt:lpstr>Times New Roman</vt:lpstr>
      <vt:lpstr>Lato 2 Heavy</vt:lpstr>
      <vt:lpstr>Office Theme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Directorio de Restaurantes Peruanos - Qatar</dc:title>
  <dc:creator>Lisbeth Rosangel Antialon Quispe</dc:creator>
  <cp:lastModifiedBy>Lisbeth Rosangel Antialon Quispe</cp:lastModifiedBy>
  <cp:revision>53</cp:revision>
  <dcterms:created xsi:type="dcterms:W3CDTF">2006-08-16T00:00:00Z</dcterms:created>
  <dcterms:modified xsi:type="dcterms:W3CDTF">2023-10-06T21:19:15Z</dcterms:modified>
  <dc:identifier>DAFo69wP4lI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0x01010098893867608B404D9889914C874D9E88</vt:lpwstr>
  </property>
</Properties>
</file>