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6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6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708" r:id="rId2"/>
    <p:sldMasterId id="2147483680" r:id="rId3"/>
    <p:sldMasterId id="2147483694" r:id="rId4"/>
  </p:sldMasterIdLst>
  <p:notesMasterIdLst>
    <p:notesMasterId r:id="rId29"/>
  </p:notesMasterIdLst>
  <p:handoutMasterIdLst>
    <p:handoutMasterId r:id="rId30"/>
  </p:handoutMasterIdLst>
  <p:sldIdLst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10" r:id="rId2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682">
          <p15:clr>
            <a:srgbClr val="A4A3A4"/>
          </p15:clr>
        </p15:guide>
        <p15:guide id="3" orient="horz" pos="903">
          <p15:clr>
            <a:srgbClr val="A4A3A4"/>
          </p15:clr>
        </p15:guide>
        <p15:guide id="4" orient="horz" pos="3858">
          <p15:clr>
            <a:srgbClr val="A4A3A4"/>
          </p15:clr>
        </p15:guide>
        <p15:guide id="5" orient="horz" pos="127">
          <p15:clr>
            <a:srgbClr val="A4A3A4"/>
          </p15:clr>
        </p15:guide>
        <p15:guide id="6" orient="horz" pos="4319">
          <p15:clr>
            <a:srgbClr val="A4A3A4"/>
          </p15:clr>
        </p15:guide>
        <p15:guide id="7" orient="horz" pos="4111">
          <p15:clr>
            <a:srgbClr val="A4A3A4"/>
          </p15:clr>
        </p15:guide>
        <p15:guide id="8" pos="2886">
          <p15:clr>
            <a:srgbClr val="A4A3A4"/>
          </p15:clr>
        </p15:guide>
        <p15:guide id="9" pos="286">
          <p15:clr>
            <a:srgbClr val="A4A3A4"/>
          </p15:clr>
        </p15:guide>
        <p15:guide id="10" pos="5473">
          <p15:clr>
            <a:srgbClr val="A4A3A4"/>
          </p15:clr>
        </p15:guide>
        <p15:guide id="11" pos="2937">
          <p15:clr>
            <a:srgbClr val="A4A3A4"/>
          </p15:clr>
        </p15:guide>
        <p15:guide id="12" pos="2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04040"/>
    <a:srgbClr val="FFD200"/>
    <a:srgbClr val="FFE600"/>
    <a:srgbClr val="000000"/>
    <a:srgbClr val="FF00FF"/>
    <a:srgbClr val="FF0090"/>
    <a:srgbClr val="FF006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67" autoAdjust="0"/>
    <p:restoredTop sz="88398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1674" y="108"/>
      </p:cViewPr>
      <p:guideLst>
        <p:guide orient="horz" pos="2160"/>
        <p:guide orient="horz" pos="682"/>
        <p:guide orient="horz" pos="903"/>
        <p:guide orient="horz" pos="3858"/>
        <p:guide orient="horz" pos="127"/>
        <p:guide orient="horz" pos="4319"/>
        <p:guide orient="horz" pos="4111"/>
        <p:guide pos="2886"/>
        <p:guide pos="286"/>
        <p:guide pos="5473"/>
        <p:guide pos="2937"/>
        <p:guide pos="28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>
        <p:scale>
          <a:sx n="200" d="100"/>
          <a:sy n="200" d="100"/>
        </p:scale>
        <p:origin x="612" y="274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90577643204106"/>
          <c:y val="9.9511014344336943E-2"/>
          <c:w val="0.3089708143795995"/>
          <c:h val="0.793575721085542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</c:spPr>
          <c:explosion val="5"/>
          <c:dPt>
            <c:idx val="0"/>
            <c:bubble3D val="0"/>
            <c:spPr>
              <a:solidFill>
                <a:srgbClr val="58595B"/>
              </a:solidFill>
            </c:spPr>
            <c:extLst>
              <c:ext xmlns:c16="http://schemas.microsoft.com/office/drawing/2014/chart" uri="{C3380CC4-5D6E-409C-BE32-E72D297353CC}">
                <c16:uniqueId val="{00000001-30BA-4E65-83F7-34234A5F9014}"/>
              </c:ext>
            </c:extLst>
          </c:dPt>
          <c:dPt>
            <c:idx val="1"/>
            <c:bubble3D val="0"/>
            <c:spPr>
              <a:solidFill>
                <a:srgbClr val="FFD200"/>
              </a:solidFill>
            </c:spPr>
            <c:extLst>
              <c:ext xmlns:c16="http://schemas.microsoft.com/office/drawing/2014/chart" uri="{C3380CC4-5D6E-409C-BE32-E72D297353CC}">
                <c16:uniqueId val="{00000003-30BA-4E65-83F7-34234A5F9014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0BA-4E65-83F7-34234A5F9014}"/>
              </c:ext>
            </c:extLst>
          </c:dPt>
          <c:dPt>
            <c:idx val="3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30BA-4E65-83F7-34234A5F9014}"/>
              </c:ext>
            </c:extLst>
          </c:dPt>
          <c:dPt>
            <c:idx val="4"/>
            <c:bubble3D val="0"/>
            <c:spPr>
              <a:solidFill>
                <a:schemeClr val="bg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30BA-4E65-83F7-34234A5F9014}"/>
              </c:ext>
            </c:extLst>
          </c:dPt>
          <c:dLbls>
            <c:dLbl>
              <c:idx val="0"/>
              <c:layout>
                <c:manualLayout>
                  <c:x val="2.5498939279254521E-2"/>
                  <c:y val="-9.0171356264183392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bg2"/>
                        </a:solidFill>
                      </a:rPr>
                      <a:t>32%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BA-4E65-83F7-34234A5F9014}"/>
                </c:ext>
              </c:extLst>
            </c:dLbl>
            <c:dLbl>
              <c:idx val="1"/>
              <c:layout>
                <c:manualLayout>
                  <c:x val="8.8312192859307595E-2"/>
                  <c:y val="-2.6023863805590099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u="sng" dirty="0" smtClean="0">
                        <a:solidFill>
                          <a:schemeClr val="bg2"/>
                        </a:solidFill>
                      </a:rPr>
                      <a:t>15.9%</a:t>
                    </a:r>
                    <a:endParaRPr lang="en-US" b="1" u="sng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BA-4E65-83F7-34234A5F9014}"/>
                </c:ext>
              </c:extLst>
            </c:dLbl>
            <c:dLbl>
              <c:idx val="2"/>
              <c:layout>
                <c:manualLayout>
                  <c:x val="-8.8997970918426331E-2"/>
                  <c:y val="-3.0292397626733664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bg2"/>
                        </a:solidFill>
                      </a:rPr>
                      <a:t>12.3%</a:t>
                    </a:r>
                    <a:endParaRPr lang="en-US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BA-4E65-83F7-34234A5F9014}"/>
                </c:ext>
              </c:extLst>
            </c:dLbl>
            <c:dLbl>
              <c:idx val="3"/>
              <c:layout>
                <c:manualLayout>
                  <c:x val="-5.4755815242495273E-2"/>
                  <c:y val="-3.9787094963584714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bg2"/>
                        </a:solidFill>
                      </a:rPr>
                      <a:t>6.4%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BA-4E65-83F7-34234A5F9014}"/>
                </c:ext>
              </c:extLst>
            </c:dLbl>
            <c:dLbl>
              <c:idx val="4"/>
              <c:layout>
                <c:manualLayout>
                  <c:x val="-3.9893924521524002E-2"/>
                  <c:y val="-5.75504555152447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BA-4E65-83F7-34234A5F9014}"/>
                </c:ext>
              </c:extLst>
            </c:dLbl>
            <c:dLbl>
              <c:idx val="5"/>
              <c:layout>
                <c:manualLayout>
                  <c:x val="-5.4681042287339873E-2"/>
                  <c:y val="-3.0418002738832585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bg2"/>
                        </a:solidFill>
                      </a:rPr>
                      <a:t>19.4%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0BA-4E65-83F7-34234A5F90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2"/>
                    </a:solidFill>
                  </a:defRPr>
                </a:pPr>
                <a:endParaRPr lang="es-P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Minería</c:v>
                </c:pt>
                <c:pt idx="1">
                  <c:v>Hidrocaburos</c:v>
                </c:pt>
                <c:pt idx="2">
                  <c:v>Electricidad</c:v>
                </c:pt>
                <c:pt idx="3">
                  <c:v>Industrial</c:v>
                </c:pt>
                <c:pt idx="4">
                  <c:v>Infraestructura</c:v>
                </c:pt>
                <c:pt idx="5">
                  <c:v>Otros Sectores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0.32</c:v>
                </c:pt>
                <c:pt idx="1">
                  <c:v>0.159</c:v>
                </c:pt>
                <c:pt idx="2">
                  <c:v>0.123</c:v>
                </c:pt>
                <c:pt idx="3">
                  <c:v>6.4000000000000001E-2</c:v>
                </c:pt>
                <c:pt idx="4" formatCode="0%">
                  <c:v>0.14000000000000001</c:v>
                </c:pt>
                <c:pt idx="5" formatCode="0.00%">
                  <c:v>0.19400000000000001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0BA-4E65-83F7-34234A5F90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11/02/2016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11/02/2016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92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701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058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w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2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1.w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1932781" y="777240"/>
            <a:ext cx="6755607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212847" y="2240280"/>
            <a:ext cx="621792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212848" y="3220754"/>
            <a:ext cx="621792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12" y="777600"/>
            <a:ext cx="5524328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12" y="1753200"/>
            <a:ext cx="5524328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0" name="Picture 9" descr="EY_Logo2.em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12" y="5754254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7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15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16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3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48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46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45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281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6464"/>
            <a:ext cx="403860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6464"/>
            <a:ext cx="4038600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21113"/>
            <a:ext cx="40428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21113"/>
            <a:ext cx="40428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6464"/>
            <a:ext cx="40428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6464"/>
            <a:ext cx="40428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4128"/>
            <a:ext cx="82296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  <a:prstGeom prst="rect">
            <a:avLst/>
          </a:prstGeo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7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4" t="1" b="44168"/>
          <a:stretch/>
        </p:blipFill>
        <p:spPr bwMode="auto">
          <a:xfrm>
            <a:off x="0" y="6277232"/>
            <a:ext cx="9144000" cy="58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401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16" name="Rectangle 1"/>
          <p:cNvSpPr>
            <a:spLocks noChangeAspect="1"/>
          </p:cNvSpPr>
          <p:nvPr userDrawn="1"/>
        </p:nvSpPr>
        <p:spPr>
          <a:xfrm>
            <a:off x="1932781" y="777240"/>
            <a:ext cx="6755607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212847" y="2240280"/>
            <a:ext cx="621792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212848" y="3220754"/>
            <a:ext cx="621792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0" indent="0" algn="l">
              <a:buNone/>
              <a:defRPr sz="1600">
                <a:solidFill>
                  <a:srgbClr val="404040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158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3" name="Freeform 5"/>
          <p:cNvSpPr>
            <a:spLocks noChangeAspect="1"/>
          </p:cNvSpPr>
          <p:nvPr userDrawn="1"/>
        </p:nvSpPr>
        <p:spPr bwMode="gray">
          <a:xfrm rot="10800000">
            <a:off x="3277045" y="457200"/>
            <a:ext cx="5413248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557109" y="1677507"/>
            <a:ext cx="4901184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557109" y="2685128"/>
            <a:ext cx="4901184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626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779463"/>
            <a:ext cx="6753225" cy="34004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886968" y="3258529"/>
            <a:ext cx="594343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886968" y="2288083"/>
            <a:ext cx="594343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358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5413375" cy="457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86968" y="1799130"/>
            <a:ext cx="464306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86968" y="2769576"/>
            <a:ext cx="464306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294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+mn-lt"/>
                <a:cs typeface="Arial" pitchFamily="34" charset="0"/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12" y="777600"/>
            <a:ext cx="5524328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12" y="1753200"/>
            <a:ext cx="5524328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0" name="Picture 9" descr="EY_Logo2.emf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12" y="5754254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78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600"/>
            <a:ext cx="8229600" cy="46989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748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109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16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3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48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46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1901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33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553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6464"/>
            <a:ext cx="4038600" cy="469106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6464"/>
            <a:ext cx="4038600" cy="469106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642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21113"/>
            <a:ext cx="40428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21113"/>
            <a:ext cx="4042800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6464"/>
            <a:ext cx="40428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6464"/>
            <a:ext cx="4042800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879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4128"/>
            <a:ext cx="8229600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625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8329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5"/>
          <p:cNvSpPr>
            <a:spLocks/>
          </p:cNvSpPr>
          <p:nvPr userDrawn="1"/>
        </p:nvSpPr>
        <p:spPr bwMode="gray">
          <a:xfrm>
            <a:off x="457200" y="1033272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1261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  <a:prstGeom prst="rect">
            <a:avLst/>
          </a:prstGeo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397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0372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361" y="5340096"/>
            <a:ext cx="987552" cy="1156968"/>
          </a:xfrm>
          <a:prstGeom prst="rect">
            <a:avLst/>
          </a:prstGeom>
        </p:spPr>
      </p:pic>
      <p:sp>
        <p:nvSpPr>
          <p:cNvPr id="16" name="Rectangle 1"/>
          <p:cNvSpPr>
            <a:spLocks noChangeAspect="1"/>
          </p:cNvSpPr>
          <p:nvPr userDrawn="1"/>
        </p:nvSpPr>
        <p:spPr>
          <a:xfrm>
            <a:off x="1932781" y="777240"/>
            <a:ext cx="6755607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212847" y="2240280"/>
            <a:ext cx="621792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212848" y="3220754"/>
            <a:ext cx="621792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0" indent="0" algn="l">
              <a:buNone/>
              <a:defRPr sz="1600">
                <a:solidFill>
                  <a:srgbClr val="404040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1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361" y="5340096"/>
            <a:ext cx="987552" cy="1156968"/>
          </a:xfrm>
          <a:prstGeom prst="rect">
            <a:avLst/>
          </a:prstGeom>
        </p:spPr>
      </p:pic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3277045" y="457200"/>
            <a:ext cx="5413248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557109" y="1677507"/>
            <a:ext cx="4937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557109" y="2685128"/>
            <a:ext cx="4937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626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361" y="5340096"/>
            <a:ext cx="987552" cy="11569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777240"/>
            <a:ext cx="6753225" cy="3400425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88191" y="3258529"/>
            <a:ext cx="594343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FFFFFF"/>
                </a:solidFill>
              </a:defRPr>
            </a:lvl2pPr>
            <a:lvl3pPr marL="0" indent="0" algn="l">
              <a:buNone/>
              <a:defRPr sz="1600">
                <a:solidFill>
                  <a:srgbClr val="FFFFFF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888191" y="2288083"/>
            <a:ext cx="594343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3587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5413375" cy="457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361" y="5340096"/>
            <a:ext cx="987552" cy="11569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86968" y="1799130"/>
            <a:ext cx="464306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86968" y="2769576"/>
            <a:ext cx="464306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2940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762" y="2405185"/>
            <a:ext cx="9144762" cy="3345197"/>
            <a:chOff x="-762" y="2405185"/>
            <a:chExt cx="9144762" cy="3345197"/>
          </a:xfrm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2273498" y="2405185"/>
              <a:ext cx="6870502" cy="2495124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-762" y="4411632"/>
              <a:ext cx="2283067" cy="1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12" y="777600"/>
            <a:ext cx="5524328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12" y="1753200"/>
            <a:ext cx="5524328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12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78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600"/>
            <a:ext cx="8229600" cy="4698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094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16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3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48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46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01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3977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6464"/>
            <a:ext cx="4038600" cy="4691061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6464"/>
            <a:ext cx="4038600" cy="4691061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21113"/>
            <a:ext cx="4042800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21113"/>
            <a:ext cx="4042800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6464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6464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16" name="Rectangle 1"/>
          <p:cNvSpPr>
            <a:spLocks noChangeAspect="1"/>
          </p:cNvSpPr>
          <p:nvPr userDrawn="1"/>
        </p:nvSpPr>
        <p:spPr>
          <a:xfrm>
            <a:off x="1932781" y="777240"/>
            <a:ext cx="6755607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212847" y="2240280"/>
            <a:ext cx="621792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212848" y="3220754"/>
            <a:ext cx="621792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0" indent="0" algn="l">
              <a:buNone/>
              <a:defRPr sz="1600">
                <a:solidFill>
                  <a:srgbClr val="404040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13" name="Freeform 5"/>
          <p:cNvSpPr>
            <a:spLocks noChangeAspect="1"/>
          </p:cNvSpPr>
          <p:nvPr userDrawn="1"/>
        </p:nvSpPr>
        <p:spPr bwMode="gray">
          <a:xfrm rot="10800000">
            <a:off x="3277045" y="457200"/>
            <a:ext cx="5413248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557109" y="1677507"/>
            <a:ext cx="4901184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557109" y="2685128"/>
            <a:ext cx="4901184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6263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779463"/>
            <a:ext cx="6753225" cy="3400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86968" y="3258529"/>
            <a:ext cx="594343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886968" y="2288083"/>
            <a:ext cx="5943432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3587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5413375" cy="457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" y="5879592"/>
            <a:ext cx="3780000" cy="6187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392" y="5340096"/>
            <a:ext cx="987552" cy="115696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86968" y="1799130"/>
            <a:ext cx="464306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86968" y="2769576"/>
            <a:ext cx="464306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2940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762" y="2405185"/>
            <a:ext cx="9144762" cy="3345197"/>
            <a:chOff x="-762" y="2405185"/>
            <a:chExt cx="9144762" cy="3345197"/>
          </a:xfrm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2273498" y="2405185"/>
              <a:ext cx="6870502" cy="2495124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-762" y="4411632"/>
              <a:ext cx="2283067" cy="133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12" y="777600"/>
            <a:ext cx="5524328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12" y="1753200"/>
            <a:ext cx="5524328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12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780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094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5598"/>
            <a:ext cx="8229600" cy="469897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16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3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48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46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01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0963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6464"/>
            <a:ext cx="4038600" cy="469106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6464"/>
            <a:ext cx="4038600" cy="469106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2121114"/>
            <a:ext cx="4042800" cy="400346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0" y="2121114"/>
            <a:ext cx="4042800" cy="400346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0000" y="1426464"/>
            <a:ext cx="4042800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000" y="1426464"/>
            <a:ext cx="4042800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457200" y="1042416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6.wmf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2.wmf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8.xml"/><Relationship Id="rId21" Type="http://schemas.openxmlformats.org/officeDocument/2006/relationships/image" Target="../media/image20.wmf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3277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96184"/>
            <a:ext cx="3434400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6496184"/>
            <a:ext cx="722376" cy="20116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100" dirty="0" err="1" smtClean="0">
                <a:solidFill>
                  <a:schemeClr val="bg1"/>
                </a:solidFill>
                <a:latin typeface="+mn-lt"/>
                <a:cs typeface="Arial" pitchFamily="34" charset="0"/>
              </a:rPr>
              <a:t>Página</a:t>
            </a:r>
            <a:r>
              <a:rPr lang="en-GB" sz="11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  <a:cs typeface="Arial" pitchFamily="34" charset="0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64" y="6327648"/>
            <a:ext cx="399919" cy="408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84" r:id="rId2"/>
    <p:sldLayoutId id="2147483668" r:id="rId3"/>
    <p:sldLayoutId id="2147483748" r:id="rId4"/>
    <p:sldLayoutId id="2147483749" r:id="rId5"/>
    <p:sldLayoutId id="2147483669" r:id="rId6"/>
    <p:sldLayoutId id="2147483780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726" r:id="rId13"/>
    <p:sldLayoutId id="2147483677" r:id="rId14"/>
    <p:sldLayoutId id="2147483678" r:id="rId15"/>
    <p:sldLayoutId id="2147483679" r:id="rId16"/>
    <p:sldLayoutId id="2147483788" r:id="rId17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92240"/>
            <a:ext cx="3434400" cy="20116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6492240"/>
            <a:ext cx="720000" cy="20116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100" dirty="0" err="1" smtClean="0">
                <a:solidFill>
                  <a:schemeClr val="bg1"/>
                </a:solidFill>
                <a:latin typeface="+mn-lt"/>
                <a:cs typeface="Arial" pitchFamily="34" charset="0"/>
              </a:rPr>
              <a:t>Página</a:t>
            </a:r>
            <a:r>
              <a:rPr lang="en-GB" sz="11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64" y="6327648"/>
            <a:ext cx="402504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9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77" r:id="rId2"/>
    <p:sldLayoutId id="2147483763" r:id="rId3"/>
    <p:sldLayoutId id="2147483765" r:id="rId4"/>
    <p:sldLayoutId id="2147483785" r:id="rId5"/>
    <p:sldLayoutId id="2147483710" r:id="rId6"/>
    <p:sldLayoutId id="2147483750" r:id="rId7"/>
    <p:sldLayoutId id="2147483751" r:id="rId8"/>
    <p:sldLayoutId id="2147483711" r:id="rId9"/>
    <p:sldLayoutId id="2147483783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27" r:id="rId16"/>
    <p:sldLayoutId id="2147483719" r:id="rId17"/>
    <p:sldLayoutId id="2147483720" r:id="rId18"/>
    <p:sldLayoutId id="2147483721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6501764"/>
            <a:ext cx="7200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err="1" smtClean="0">
                <a:solidFill>
                  <a:schemeClr val="bg1"/>
                </a:solidFill>
                <a:latin typeface="+mn-lt"/>
                <a:cs typeface="Arial" pitchFamily="34" charset="0"/>
              </a:rPr>
              <a:t>Página</a:t>
            </a:r>
            <a:r>
              <a:rPr lang="en-GB" sz="11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501764"/>
            <a:ext cx="3434400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64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78" r:id="rId2"/>
    <p:sldLayoutId id="2147483768" r:id="rId3"/>
    <p:sldLayoutId id="2147483770" r:id="rId4"/>
    <p:sldLayoutId id="2147483786" r:id="rId5"/>
    <p:sldLayoutId id="2147483682" r:id="rId6"/>
    <p:sldLayoutId id="2147483752" r:id="rId7"/>
    <p:sldLayoutId id="2147483753" r:id="rId8"/>
    <p:sldLayoutId id="2147483683" r:id="rId9"/>
    <p:sldLayoutId id="2147483782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728" r:id="rId16"/>
    <p:sldLayoutId id="2147483691" r:id="rId17"/>
    <p:sldLayoutId id="2147483692" r:id="rId18"/>
    <p:sldLayoutId id="2147483693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600"/>
            <a:ext cx="8229600" cy="4698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0" y="6492240"/>
            <a:ext cx="3434400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6492240"/>
            <a:ext cx="7200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err="1" smtClean="0">
                <a:solidFill>
                  <a:schemeClr val="bg1"/>
                </a:solidFill>
                <a:latin typeface="+mn-lt"/>
                <a:cs typeface="Arial" pitchFamily="34" charset="0"/>
              </a:rPr>
              <a:t>Página</a:t>
            </a:r>
            <a:r>
              <a:rPr lang="en-GB" sz="11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64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79" r:id="rId2"/>
    <p:sldLayoutId id="2147483773" r:id="rId3"/>
    <p:sldLayoutId id="2147483775" r:id="rId4"/>
    <p:sldLayoutId id="2147483787" r:id="rId5"/>
    <p:sldLayoutId id="2147483696" r:id="rId6"/>
    <p:sldLayoutId id="2147483754" r:id="rId7"/>
    <p:sldLayoutId id="2147483755" r:id="rId8"/>
    <p:sldLayoutId id="2147483697" r:id="rId9"/>
    <p:sldLayoutId id="2147483781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9" r:id="rId16"/>
    <p:sldLayoutId id="2147483705" r:id="rId17"/>
    <p:sldLayoutId id="2147483706" r:id="rId18"/>
    <p:sldLayoutId id="2147483707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34805" r="1" b="15205"/>
          <a:stretch/>
        </p:blipFill>
        <p:spPr>
          <a:xfrm>
            <a:off x="-1718" y="-19802"/>
            <a:ext cx="9145717" cy="6877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130" y="4099389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s-PE" sz="1600" dirty="0" smtClean="0">
                <a:solidFill>
                  <a:schemeClr val="tx2"/>
                </a:solidFill>
              </a:rPr>
              <a:t>Febrero</a:t>
            </a:r>
            <a:r>
              <a:rPr lang="es-PE" sz="1400" dirty="0" smtClean="0">
                <a:solidFill>
                  <a:schemeClr val="tx2"/>
                </a:solidFill>
              </a:rPr>
              <a:t> </a:t>
            </a:r>
            <a:r>
              <a:rPr lang="es-PE" sz="1600" dirty="0" smtClean="0">
                <a:solidFill>
                  <a:schemeClr val="tx2"/>
                </a:solidFill>
              </a:rPr>
              <a:t>2016</a:t>
            </a:r>
            <a:endParaRPr lang="es-PE" sz="1400" dirty="0">
              <a:solidFill>
                <a:schemeClr val="tx2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08" y="5735098"/>
            <a:ext cx="2025976" cy="47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98" y="5360503"/>
            <a:ext cx="1869422" cy="82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eform 5"/>
          <p:cNvSpPr>
            <a:spLocks noChangeAspect="1"/>
          </p:cNvSpPr>
          <p:nvPr/>
        </p:nvSpPr>
        <p:spPr bwMode="gray">
          <a:xfrm>
            <a:off x="555563" y="1704991"/>
            <a:ext cx="3928801" cy="2855958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0147" tIns="40074" rIns="80147" bIns="40074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0506" y="2017775"/>
            <a:ext cx="3762235" cy="1115195"/>
          </a:xfrm>
        </p:spPr>
        <p:txBody>
          <a:bodyPr/>
          <a:lstStyle/>
          <a:p>
            <a:r>
              <a:rPr lang="es-PE" sz="2400" dirty="0" smtClean="0"/>
              <a:t>Guía de negocios e inversión en el Perú para el sector Hidrocarburos</a:t>
            </a:r>
            <a:endParaRPr lang="es-P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0506" y="3263103"/>
            <a:ext cx="3703859" cy="311989"/>
          </a:xfrm>
        </p:spPr>
        <p:txBody>
          <a:bodyPr/>
          <a:lstStyle/>
          <a:p>
            <a:pPr lvl="1"/>
            <a:r>
              <a:rPr lang="es-PE" sz="1600" b="1" dirty="0" smtClean="0">
                <a:solidFill>
                  <a:schemeClr val="bg2"/>
                </a:solidFill>
              </a:rPr>
              <a:t>http://is.gd/rree_comience_a_invertir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21" y="5246735"/>
            <a:ext cx="880618" cy="104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85059" y="3504939"/>
            <a:ext cx="1292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s-PE" sz="1400" b="1" dirty="0" smtClean="0">
                <a:solidFill>
                  <a:schemeClr val="bg2"/>
                </a:solidFill>
              </a:rPr>
              <a:t>Febrero</a:t>
            </a:r>
            <a:r>
              <a:rPr lang="es-PE" sz="1200" b="1" dirty="0" smtClean="0">
                <a:solidFill>
                  <a:schemeClr val="bg2"/>
                </a:solidFill>
              </a:rPr>
              <a:t> </a:t>
            </a:r>
            <a:r>
              <a:rPr lang="es-PE" sz="1400" b="1" dirty="0" smtClean="0">
                <a:solidFill>
                  <a:schemeClr val="bg2"/>
                </a:solidFill>
              </a:rPr>
              <a:t>2016</a:t>
            </a:r>
            <a:endParaRPr lang="es-PE" sz="12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167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89" r="1" b="6371"/>
          <a:stretch/>
        </p:blipFill>
        <p:spPr>
          <a:xfrm flipH="1">
            <a:off x="0" y="0"/>
            <a:ext cx="9144002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30566" y="658141"/>
            <a:ext cx="2733486" cy="860425"/>
          </a:xfrm>
        </p:spPr>
        <p:txBody>
          <a:bodyPr/>
          <a:lstStyle/>
          <a:p>
            <a:r>
              <a:rPr lang="es-PE" sz="3600" dirty="0" smtClean="0">
                <a:solidFill>
                  <a:schemeClr val="tx2"/>
                </a:solidFill>
              </a:rPr>
              <a:t>Datos</a:t>
            </a:r>
            <a:r>
              <a:rPr lang="es-PE" sz="3600" dirty="0" smtClean="0"/>
              <a:t/>
            </a:r>
            <a:br>
              <a:rPr lang="es-PE" sz="3600" dirty="0" smtClean="0"/>
            </a:br>
            <a:r>
              <a:rPr lang="es-PE" sz="4400" dirty="0">
                <a:solidFill>
                  <a:schemeClr val="accent2"/>
                </a:solidFill>
              </a:rPr>
              <a:t>generales</a:t>
            </a:r>
          </a:p>
        </p:txBody>
      </p:sp>
      <p:cxnSp>
        <p:nvCxnSpPr>
          <p:cNvPr id="3261" name="Straight Connector 3260"/>
          <p:cNvCxnSpPr/>
          <p:nvPr/>
        </p:nvCxnSpPr>
        <p:spPr>
          <a:xfrm>
            <a:off x="492041" y="604728"/>
            <a:ext cx="0" cy="1152000"/>
          </a:xfrm>
          <a:prstGeom prst="line">
            <a:avLst/>
          </a:prstGeom>
          <a:ln w="38100">
            <a:solidFill>
              <a:schemeClr val="tx2">
                <a:lumMod val="9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74290" y="2381547"/>
            <a:ext cx="1715156" cy="803741"/>
            <a:chOff x="474290" y="2844710"/>
            <a:chExt cx="1715156" cy="803741"/>
          </a:xfrm>
        </p:grpSpPr>
        <p:sp>
          <p:nvSpPr>
            <p:cNvPr id="221" name="Rounded Rectangle 4"/>
            <p:cNvSpPr/>
            <p:nvPr/>
          </p:nvSpPr>
          <p:spPr>
            <a:xfrm>
              <a:off x="1001446" y="3158342"/>
              <a:ext cx="1188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Tipo </a:t>
              </a:r>
              <a:r>
                <a:rPr lang="es-PE" dirty="0">
                  <a:solidFill>
                    <a:schemeClr val="tx2"/>
                  </a:solidFill>
                </a:rPr>
                <a:t>de </a:t>
              </a:r>
              <a:r>
                <a:rPr lang="es-PE" dirty="0" smtClean="0">
                  <a:solidFill>
                    <a:schemeClr val="tx2"/>
                  </a:solidFill>
                </a:rPr>
                <a:t>gobierno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sp>
          <p:nvSpPr>
            <p:cNvPr id="21" name="Rounded Rectangle 4"/>
            <p:cNvSpPr/>
            <p:nvPr/>
          </p:nvSpPr>
          <p:spPr>
            <a:xfrm>
              <a:off x="474290" y="3252451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1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1010048" y="3067745"/>
              <a:ext cx="1080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6"/>
            <p:cNvSpPr>
              <a:spLocks noChangeAspect="1"/>
            </p:cNvSpPr>
            <p:nvPr/>
          </p:nvSpPr>
          <p:spPr bwMode="auto">
            <a:xfrm>
              <a:off x="1901192" y="2844710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290" y="3465544"/>
            <a:ext cx="1715156" cy="649694"/>
            <a:chOff x="474290" y="3928707"/>
            <a:chExt cx="1715156" cy="649694"/>
          </a:xfrm>
        </p:grpSpPr>
        <p:sp>
          <p:nvSpPr>
            <p:cNvPr id="224" name="Rounded Rectangle 4"/>
            <p:cNvSpPr/>
            <p:nvPr/>
          </p:nvSpPr>
          <p:spPr>
            <a:xfrm>
              <a:off x="1001446" y="4223506"/>
              <a:ext cx="1188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Geografía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002051" y="4149966"/>
              <a:ext cx="1080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 6"/>
            <p:cNvSpPr>
              <a:spLocks noChangeAspect="1"/>
            </p:cNvSpPr>
            <p:nvPr/>
          </p:nvSpPr>
          <p:spPr bwMode="auto">
            <a:xfrm>
              <a:off x="1893195" y="3928707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40" name="Rounded Rectangle 4"/>
            <p:cNvSpPr/>
            <p:nvPr/>
          </p:nvSpPr>
          <p:spPr>
            <a:xfrm>
              <a:off x="474290" y="4182401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2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4290" y="4452325"/>
            <a:ext cx="1715156" cy="700891"/>
            <a:chOff x="474290" y="4736022"/>
            <a:chExt cx="1715156" cy="700891"/>
          </a:xfrm>
        </p:grpSpPr>
        <p:sp>
          <p:nvSpPr>
            <p:cNvPr id="227" name="Rounded Rectangle 4"/>
            <p:cNvSpPr/>
            <p:nvPr/>
          </p:nvSpPr>
          <p:spPr>
            <a:xfrm>
              <a:off x="1001446" y="5046976"/>
              <a:ext cx="1188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Población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001617" y="4962255"/>
              <a:ext cx="1080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6"/>
            <p:cNvSpPr>
              <a:spLocks noChangeAspect="1"/>
            </p:cNvSpPr>
            <p:nvPr/>
          </p:nvSpPr>
          <p:spPr bwMode="auto">
            <a:xfrm>
              <a:off x="1892761" y="4736022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49" name="Rounded Rectangle 4"/>
            <p:cNvSpPr/>
            <p:nvPr/>
          </p:nvSpPr>
          <p:spPr>
            <a:xfrm>
              <a:off x="474290" y="5040913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3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4290" y="5455551"/>
            <a:ext cx="1715155" cy="617897"/>
            <a:chOff x="474290" y="5602512"/>
            <a:chExt cx="1715155" cy="617897"/>
          </a:xfrm>
        </p:grpSpPr>
        <p:sp>
          <p:nvSpPr>
            <p:cNvPr id="230" name="Rounded Rectangle 4"/>
            <p:cNvSpPr/>
            <p:nvPr/>
          </p:nvSpPr>
          <p:spPr>
            <a:xfrm>
              <a:off x="1001445" y="5871071"/>
              <a:ext cx="1188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Moneda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001446" y="5830503"/>
              <a:ext cx="1080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 6"/>
            <p:cNvSpPr>
              <a:spLocks noChangeAspect="1"/>
            </p:cNvSpPr>
            <p:nvPr/>
          </p:nvSpPr>
          <p:spPr bwMode="auto">
            <a:xfrm>
              <a:off x="1892590" y="5602512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50" name="Rounded Rectangle 4"/>
            <p:cNvSpPr/>
            <p:nvPr/>
          </p:nvSpPr>
          <p:spPr>
            <a:xfrm>
              <a:off x="474290" y="5824409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4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56743" y="2381547"/>
            <a:ext cx="2947758" cy="676145"/>
            <a:chOff x="2556743" y="2844710"/>
            <a:chExt cx="2947758" cy="676145"/>
          </a:xfrm>
        </p:grpSpPr>
        <p:sp>
          <p:nvSpPr>
            <p:cNvPr id="51" name="Rounded Rectangle 4"/>
            <p:cNvSpPr/>
            <p:nvPr/>
          </p:nvSpPr>
          <p:spPr>
            <a:xfrm>
              <a:off x="3083899" y="3158342"/>
              <a:ext cx="1188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Economía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sp>
          <p:nvSpPr>
            <p:cNvPr id="55" name="Rounded Rectangle 4"/>
            <p:cNvSpPr/>
            <p:nvPr/>
          </p:nvSpPr>
          <p:spPr>
            <a:xfrm>
              <a:off x="2556743" y="312485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5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092501" y="3067745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reeform 6"/>
            <p:cNvSpPr>
              <a:spLocks noChangeAspect="1"/>
            </p:cNvSpPr>
            <p:nvPr/>
          </p:nvSpPr>
          <p:spPr bwMode="auto">
            <a:xfrm>
              <a:off x="5315645" y="2844710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56743" y="3465544"/>
            <a:ext cx="2947758" cy="766657"/>
            <a:chOff x="2556743" y="3928707"/>
            <a:chExt cx="2947758" cy="766657"/>
          </a:xfrm>
        </p:grpSpPr>
        <p:sp>
          <p:nvSpPr>
            <p:cNvPr id="52" name="Rounded Rectangle 4"/>
            <p:cNvSpPr/>
            <p:nvPr/>
          </p:nvSpPr>
          <p:spPr>
            <a:xfrm>
              <a:off x="3083899" y="4223506"/>
              <a:ext cx="1764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Infraestructura y servicios</a:t>
              </a: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3092501" y="4149966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Freeform 6"/>
            <p:cNvSpPr>
              <a:spLocks noChangeAspect="1"/>
            </p:cNvSpPr>
            <p:nvPr/>
          </p:nvSpPr>
          <p:spPr bwMode="auto">
            <a:xfrm>
              <a:off x="5315645" y="3928707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4" name="Rounded Rectangle 4"/>
            <p:cNvSpPr/>
            <p:nvPr/>
          </p:nvSpPr>
          <p:spPr>
            <a:xfrm>
              <a:off x="2556743" y="4299364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6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56743" y="4452325"/>
            <a:ext cx="2947758" cy="775322"/>
            <a:chOff x="2556743" y="4736022"/>
            <a:chExt cx="2947758" cy="775322"/>
          </a:xfrm>
        </p:grpSpPr>
        <p:sp>
          <p:nvSpPr>
            <p:cNvPr id="53" name="Rounded Rectangle 4"/>
            <p:cNvSpPr/>
            <p:nvPr/>
          </p:nvSpPr>
          <p:spPr>
            <a:xfrm>
              <a:off x="3083899" y="5046976"/>
              <a:ext cx="2052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Riesgo país y grado de inversión</a:t>
              </a: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3092501" y="4962255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reeform 6"/>
            <p:cNvSpPr>
              <a:spLocks noChangeAspect="1"/>
            </p:cNvSpPr>
            <p:nvPr/>
          </p:nvSpPr>
          <p:spPr bwMode="auto">
            <a:xfrm>
              <a:off x="5315645" y="4736022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5" name="Rounded Rectangle 4"/>
            <p:cNvSpPr/>
            <p:nvPr/>
          </p:nvSpPr>
          <p:spPr>
            <a:xfrm>
              <a:off x="2556743" y="5115344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7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56743" y="5455551"/>
            <a:ext cx="2947758" cy="746087"/>
            <a:chOff x="2556743" y="5602512"/>
            <a:chExt cx="2947758" cy="746087"/>
          </a:xfrm>
        </p:grpSpPr>
        <p:sp>
          <p:nvSpPr>
            <p:cNvPr id="54" name="Rounded Rectangle 4"/>
            <p:cNvSpPr/>
            <p:nvPr/>
          </p:nvSpPr>
          <p:spPr>
            <a:xfrm>
              <a:off x="3083897" y="5871071"/>
              <a:ext cx="2329859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Condiciones para promover la inversión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3092501" y="5830503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reeform 6"/>
            <p:cNvSpPr>
              <a:spLocks noChangeAspect="1"/>
            </p:cNvSpPr>
            <p:nvPr/>
          </p:nvSpPr>
          <p:spPr bwMode="auto">
            <a:xfrm>
              <a:off x="5315645" y="5602512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6" name="Rounded Rectangle 4"/>
            <p:cNvSpPr/>
            <p:nvPr/>
          </p:nvSpPr>
          <p:spPr>
            <a:xfrm>
              <a:off x="2556743" y="5952599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8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65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8" t="22366" r="6803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263373" y="5401964"/>
            <a:ext cx="6471052" cy="860425"/>
          </a:xfrm>
        </p:spPr>
        <p:txBody>
          <a:bodyPr/>
          <a:lstStyle/>
          <a:p>
            <a:r>
              <a:rPr lang="es-PE" sz="3600" dirty="0" smtClean="0">
                <a:solidFill>
                  <a:schemeClr val="tx2"/>
                </a:solidFill>
              </a:rPr>
              <a:t>Entorno de negocios en</a:t>
            </a:r>
            <a:r>
              <a:rPr lang="es-PE" sz="3600" dirty="0" smtClean="0"/>
              <a:t/>
            </a:r>
            <a:br>
              <a:rPr lang="es-PE" sz="3600" dirty="0" smtClean="0"/>
            </a:br>
            <a:r>
              <a:rPr lang="es-PE" sz="4400" dirty="0" smtClean="0">
                <a:solidFill>
                  <a:schemeClr val="accent2"/>
                </a:solidFill>
              </a:rPr>
              <a:t>el sector hidrocarburos</a:t>
            </a:r>
            <a:endParaRPr lang="es-PE" sz="4400" dirty="0">
              <a:solidFill>
                <a:schemeClr val="accent2"/>
              </a:solidFill>
            </a:endParaRPr>
          </a:p>
        </p:txBody>
      </p:sp>
      <p:cxnSp>
        <p:nvCxnSpPr>
          <p:cNvPr id="3261" name="Straight Connector 3260"/>
          <p:cNvCxnSpPr/>
          <p:nvPr/>
        </p:nvCxnSpPr>
        <p:spPr>
          <a:xfrm>
            <a:off x="2124848" y="5348551"/>
            <a:ext cx="0" cy="1080000"/>
          </a:xfrm>
          <a:prstGeom prst="line">
            <a:avLst/>
          </a:prstGeom>
          <a:ln w="38100">
            <a:solidFill>
              <a:schemeClr val="tx2">
                <a:lumMod val="9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474290" y="800514"/>
            <a:ext cx="3307758" cy="803741"/>
            <a:chOff x="474290" y="800514"/>
            <a:chExt cx="3307758" cy="803741"/>
          </a:xfrm>
        </p:grpSpPr>
        <p:sp>
          <p:nvSpPr>
            <p:cNvPr id="221" name="Rounded Rectangle 4"/>
            <p:cNvSpPr/>
            <p:nvPr/>
          </p:nvSpPr>
          <p:spPr>
            <a:xfrm>
              <a:off x="1001446" y="1114146"/>
              <a:ext cx="2736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Importancia en el sector </a:t>
              </a:r>
              <a:r>
                <a:rPr lang="es-PE" dirty="0" smtClean="0">
                  <a:solidFill>
                    <a:schemeClr val="tx2"/>
                  </a:solidFill>
                </a:rPr>
                <a:t>hidrocarburos </a:t>
              </a:r>
              <a:r>
                <a:rPr lang="es-PE" dirty="0">
                  <a:solidFill>
                    <a:schemeClr val="tx2"/>
                  </a:solidFill>
                </a:rPr>
                <a:t>en el Perú</a:t>
              </a:r>
            </a:p>
          </p:txBody>
        </p:sp>
        <p:sp>
          <p:nvSpPr>
            <p:cNvPr id="21" name="Rounded Rectangle 4"/>
            <p:cNvSpPr/>
            <p:nvPr/>
          </p:nvSpPr>
          <p:spPr>
            <a:xfrm>
              <a:off x="474290" y="120825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1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1010048" y="1023549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6"/>
            <p:cNvSpPr>
              <a:spLocks noChangeAspect="1"/>
            </p:cNvSpPr>
            <p:nvPr/>
          </p:nvSpPr>
          <p:spPr bwMode="auto">
            <a:xfrm>
              <a:off x="3593192" y="800514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4290" y="1884511"/>
            <a:ext cx="3307758" cy="756024"/>
            <a:chOff x="474290" y="1884511"/>
            <a:chExt cx="3307758" cy="756024"/>
          </a:xfrm>
        </p:grpSpPr>
        <p:sp>
          <p:nvSpPr>
            <p:cNvPr id="224" name="Rounded Rectangle 4"/>
            <p:cNvSpPr/>
            <p:nvPr/>
          </p:nvSpPr>
          <p:spPr>
            <a:xfrm>
              <a:off x="1001446" y="2179310"/>
              <a:ext cx="2736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Producción y exportación de hidrocarburos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010048" y="2105770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 6"/>
            <p:cNvSpPr>
              <a:spLocks noChangeAspect="1"/>
            </p:cNvSpPr>
            <p:nvPr/>
          </p:nvSpPr>
          <p:spPr bwMode="auto">
            <a:xfrm>
              <a:off x="3593192" y="1884511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40" name="Rounded Rectangle 4"/>
            <p:cNvSpPr/>
            <p:nvPr/>
          </p:nvSpPr>
          <p:spPr>
            <a:xfrm>
              <a:off x="474290" y="224453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2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4290" y="2828562"/>
            <a:ext cx="3307758" cy="796588"/>
            <a:chOff x="474290" y="2691826"/>
            <a:chExt cx="3307758" cy="796588"/>
          </a:xfrm>
        </p:grpSpPr>
        <p:sp>
          <p:nvSpPr>
            <p:cNvPr id="227" name="Rounded Rectangle 4"/>
            <p:cNvSpPr/>
            <p:nvPr/>
          </p:nvSpPr>
          <p:spPr>
            <a:xfrm>
              <a:off x="1001446" y="3002780"/>
              <a:ext cx="2736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Diversificación de la matriz energética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010048" y="2918059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6"/>
            <p:cNvSpPr>
              <a:spLocks noChangeAspect="1"/>
            </p:cNvSpPr>
            <p:nvPr/>
          </p:nvSpPr>
          <p:spPr bwMode="auto">
            <a:xfrm>
              <a:off x="3593192" y="2691826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49" name="Rounded Rectangle 4"/>
            <p:cNvSpPr/>
            <p:nvPr/>
          </p:nvSpPr>
          <p:spPr>
            <a:xfrm>
              <a:off x="474290" y="3092414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3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86777" y="800514"/>
            <a:ext cx="2455006" cy="803741"/>
            <a:chOff x="4386777" y="800514"/>
            <a:chExt cx="2455006" cy="803741"/>
          </a:xfrm>
        </p:grpSpPr>
        <p:sp>
          <p:nvSpPr>
            <p:cNvPr id="51" name="Rounded Rectangle 4"/>
            <p:cNvSpPr/>
            <p:nvPr/>
          </p:nvSpPr>
          <p:spPr>
            <a:xfrm>
              <a:off x="4913932" y="1114146"/>
              <a:ext cx="1927851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Potencial de crecimiento</a:t>
              </a:r>
            </a:p>
          </p:txBody>
        </p:sp>
        <p:sp>
          <p:nvSpPr>
            <p:cNvPr id="55" name="Rounded Rectangle 4"/>
            <p:cNvSpPr/>
            <p:nvPr/>
          </p:nvSpPr>
          <p:spPr>
            <a:xfrm>
              <a:off x="4386777" y="120825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4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4922535" y="1023549"/>
              <a:ext cx="1764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reeform 6"/>
            <p:cNvSpPr>
              <a:spLocks noChangeAspect="1"/>
            </p:cNvSpPr>
            <p:nvPr/>
          </p:nvSpPr>
          <p:spPr bwMode="auto">
            <a:xfrm>
              <a:off x="6497679" y="800514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386777" y="1884511"/>
            <a:ext cx="2299758" cy="756024"/>
            <a:chOff x="4386777" y="1884511"/>
            <a:chExt cx="2299758" cy="756024"/>
          </a:xfrm>
        </p:grpSpPr>
        <p:sp>
          <p:nvSpPr>
            <p:cNvPr id="52" name="Rounded Rectangle 4"/>
            <p:cNvSpPr/>
            <p:nvPr/>
          </p:nvSpPr>
          <p:spPr>
            <a:xfrm>
              <a:off x="4913933" y="2179310"/>
              <a:ext cx="1764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Tendencias en el sector</a:t>
              </a: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4922535" y="2105770"/>
              <a:ext cx="1764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Freeform 6"/>
            <p:cNvSpPr>
              <a:spLocks noChangeAspect="1"/>
            </p:cNvSpPr>
            <p:nvPr/>
          </p:nvSpPr>
          <p:spPr bwMode="auto">
            <a:xfrm>
              <a:off x="6497679" y="1884511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4" name="Rounded Rectangle 4"/>
            <p:cNvSpPr/>
            <p:nvPr/>
          </p:nvSpPr>
          <p:spPr>
            <a:xfrm>
              <a:off x="4386777" y="224453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14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t="40538" r="1723" b="9384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0" name="Title 3"/>
          <p:cNvSpPr txBox="1">
            <a:spLocks/>
          </p:cNvSpPr>
          <p:nvPr/>
        </p:nvSpPr>
        <p:spPr>
          <a:xfrm>
            <a:off x="6743610" y="5459293"/>
            <a:ext cx="2121443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600" dirty="0" smtClean="0">
                <a:solidFill>
                  <a:schemeClr val="tx2"/>
                </a:solidFill>
              </a:rPr>
              <a:t>Asuntos</a:t>
            </a:r>
          </a:p>
          <a:p>
            <a:r>
              <a:rPr lang="es-PE" sz="4400" dirty="0" smtClean="0">
                <a:solidFill>
                  <a:schemeClr val="accent2"/>
                </a:solidFill>
              </a:rPr>
              <a:t>varios</a:t>
            </a:r>
            <a:endParaRPr lang="es-PE" sz="4400" dirty="0">
              <a:solidFill>
                <a:schemeClr val="accent2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605085" y="5405880"/>
            <a:ext cx="0" cy="1080000"/>
          </a:xfrm>
          <a:prstGeom prst="line">
            <a:avLst/>
          </a:prstGeom>
          <a:ln w="38100">
            <a:solidFill>
              <a:schemeClr val="tx2">
                <a:lumMod val="9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474290" y="694184"/>
            <a:ext cx="3307758" cy="803741"/>
            <a:chOff x="474290" y="694184"/>
            <a:chExt cx="3307758" cy="803741"/>
          </a:xfrm>
        </p:grpSpPr>
        <p:sp>
          <p:nvSpPr>
            <p:cNvPr id="38" name="Rounded Rectangle 4"/>
            <p:cNvSpPr/>
            <p:nvPr/>
          </p:nvSpPr>
          <p:spPr>
            <a:xfrm>
              <a:off x="1001446" y="1007816"/>
              <a:ext cx="2736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Establecimiento de empresas en el Perú</a:t>
              </a:r>
            </a:p>
          </p:txBody>
        </p:sp>
        <p:sp>
          <p:nvSpPr>
            <p:cNvPr id="40" name="Rounded Rectangle 4"/>
            <p:cNvSpPr/>
            <p:nvPr/>
          </p:nvSpPr>
          <p:spPr>
            <a:xfrm>
              <a:off x="474290" y="110192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1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1010048" y="917219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reeform 6"/>
            <p:cNvSpPr>
              <a:spLocks noChangeAspect="1"/>
            </p:cNvSpPr>
            <p:nvPr/>
          </p:nvSpPr>
          <p:spPr bwMode="auto">
            <a:xfrm>
              <a:off x="3593192" y="694184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74290" y="1778181"/>
            <a:ext cx="3307758" cy="756024"/>
            <a:chOff x="474290" y="1778181"/>
            <a:chExt cx="3307758" cy="756024"/>
          </a:xfrm>
        </p:grpSpPr>
        <p:sp>
          <p:nvSpPr>
            <p:cNvPr id="39" name="Rounded Rectangle 4"/>
            <p:cNvSpPr/>
            <p:nvPr/>
          </p:nvSpPr>
          <p:spPr>
            <a:xfrm>
              <a:off x="1001446" y="2072980"/>
              <a:ext cx="2736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Marco legal y tributario de la industria </a:t>
              </a:r>
              <a:r>
                <a:rPr lang="es-PE" dirty="0" err="1">
                  <a:solidFill>
                    <a:schemeClr val="tx2"/>
                  </a:solidFill>
                </a:rPr>
                <a:t>hidrocarburífera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1010048" y="1999440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6"/>
            <p:cNvSpPr>
              <a:spLocks noChangeAspect="1"/>
            </p:cNvSpPr>
            <p:nvPr/>
          </p:nvSpPr>
          <p:spPr bwMode="auto">
            <a:xfrm>
              <a:off x="3593192" y="1778181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Rounded Rectangle 4"/>
            <p:cNvSpPr/>
            <p:nvPr/>
          </p:nvSpPr>
          <p:spPr>
            <a:xfrm>
              <a:off x="474290" y="213820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2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73822" y="3101948"/>
            <a:ext cx="3308226" cy="686778"/>
            <a:chOff x="473822" y="3101948"/>
            <a:chExt cx="3308226" cy="686778"/>
          </a:xfrm>
        </p:grpSpPr>
        <p:sp>
          <p:nvSpPr>
            <p:cNvPr id="46" name="Rounded Rectangle 4"/>
            <p:cNvSpPr/>
            <p:nvPr/>
          </p:nvSpPr>
          <p:spPr>
            <a:xfrm>
              <a:off x="1000977" y="3415580"/>
              <a:ext cx="1927851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Régimen laboral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sp>
          <p:nvSpPr>
            <p:cNvPr id="48" name="Rounded Rectangle 4"/>
            <p:cNvSpPr/>
            <p:nvPr/>
          </p:nvSpPr>
          <p:spPr>
            <a:xfrm>
              <a:off x="473822" y="3392726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4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1009580" y="3324983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Freeform 6"/>
            <p:cNvSpPr>
              <a:spLocks noChangeAspect="1"/>
            </p:cNvSpPr>
            <p:nvPr/>
          </p:nvSpPr>
          <p:spPr bwMode="auto">
            <a:xfrm>
              <a:off x="3593192" y="3101948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73822" y="4088330"/>
            <a:ext cx="3308226" cy="609080"/>
            <a:chOff x="473822" y="4088330"/>
            <a:chExt cx="3308226" cy="609080"/>
          </a:xfrm>
        </p:grpSpPr>
        <p:sp>
          <p:nvSpPr>
            <p:cNvPr id="47" name="Rounded Rectangle 4"/>
            <p:cNvSpPr/>
            <p:nvPr/>
          </p:nvSpPr>
          <p:spPr>
            <a:xfrm>
              <a:off x="1000978" y="4385047"/>
              <a:ext cx="235891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Normas contables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1009580" y="4311507"/>
              <a:ext cx="277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6"/>
            <p:cNvSpPr>
              <a:spLocks noChangeAspect="1"/>
            </p:cNvSpPr>
            <p:nvPr/>
          </p:nvSpPr>
          <p:spPr bwMode="auto">
            <a:xfrm>
              <a:off x="3593192" y="4088330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Rounded Rectangle 4"/>
            <p:cNvSpPr/>
            <p:nvPr/>
          </p:nvSpPr>
          <p:spPr>
            <a:xfrm>
              <a:off x="473822" y="4301410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244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t="-151" r="14577" b="-1"/>
          <a:stretch/>
        </p:blipFill>
        <p:spPr>
          <a:xfrm>
            <a:off x="0" y="-10391"/>
            <a:ext cx="9144000" cy="68683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24743" y="5484141"/>
            <a:ext cx="4974177" cy="860425"/>
          </a:xfrm>
        </p:spPr>
        <p:txBody>
          <a:bodyPr/>
          <a:lstStyle/>
          <a:p>
            <a:r>
              <a:rPr lang="es-PE" sz="3600" dirty="0" smtClean="0">
                <a:solidFill>
                  <a:schemeClr val="tx2"/>
                </a:solidFill>
              </a:rPr>
              <a:t>Oportunidades y</a:t>
            </a:r>
            <a:r>
              <a:rPr lang="es-PE" sz="3600" dirty="0" smtClean="0"/>
              <a:t/>
            </a:r>
            <a:br>
              <a:rPr lang="es-PE" sz="3600" dirty="0" smtClean="0"/>
            </a:br>
            <a:r>
              <a:rPr lang="es-PE" sz="4400" dirty="0" smtClean="0">
                <a:solidFill>
                  <a:schemeClr val="accent2"/>
                </a:solidFill>
              </a:rPr>
              <a:t>nuevos horizontes</a:t>
            </a:r>
            <a:endParaRPr lang="es-PE" sz="4400" dirty="0">
              <a:solidFill>
                <a:schemeClr val="accent2"/>
              </a:solidFill>
            </a:endParaRPr>
          </a:p>
        </p:txBody>
      </p:sp>
      <p:cxnSp>
        <p:nvCxnSpPr>
          <p:cNvPr id="3261" name="Straight Connector 3260"/>
          <p:cNvCxnSpPr/>
          <p:nvPr/>
        </p:nvCxnSpPr>
        <p:spPr>
          <a:xfrm>
            <a:off x="386219" y="5430728"/>
            <a:ext cx="0" cy="1152000"/>
          </a:xfrm>
          <a:prstGeom prst="line">
            <a:avLst/>
          </a:prstGeom>
          <a:ln w="38100">
            <a:solidFill>
              <a:schemeClr val="tx2">
                <a:lumMod val="9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24743" y="520496"/>
            <a:ext cx="2947758" cy="676145"/>
            <a:chOff x="2556743" y="2844710"/>
            <a:chExt cx="2947758" cy="676145"/>
          </a:xfrm>
        </p:grpSpPr>
        <p:sp>
          <p:nvSpPr>
            <p:cNvPr id="51" name="Rounded Rectangle 4"/>
            <p:cNvSpPr/>
            <p:nvPr/>
          </p:nvSpPr>
          <p:spPr>
            <a:xfrm>
              <a:off x="3083899" y="3158342"/>
              <a:ext cx="2420602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Petroquímica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sp>
          <p:nvSpPr>
            <p:cNvPr id="55" name="Rounded Rectangle 4"/>
            <p:cNvSpPr/>
            <p:nvPr/>
          </p:nvSpPr>
          <p:spPr>
            <a:xfrm>
              <a:off x="2556743" y="3124855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092501" y="3067745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reeform 6"/>
            <p:cNvSpPr>
              <a:spLocks noChangeAspect="1"/>
            </p:cNvSpPr>
            <p:nvPr/>
          </p:nvSpPr>
          <p:spPr bwMode="auto">
            <a:xfrm>
              <a:off x="5315645" y="2844710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4743" y="1241059"/>
            <a:ext cx="2947758" cy="766657"/>
            <a:chOff x="2556743" y="3928707"/>
            <a:chExt cx="2947758" cy="766657"/>
          </a:xfrm>
        </p:grpSpPr>
        <p:sp>
          <p:nvSpPr>
            <p:cNvPr id="52" name="Rounded Rectangle 4"/>
            <p:cNvSpPr/>
            <p:nvPr/>
          </p:nvSpPr>
          <p:spPr>
            <a:xfrm>
              <a:off x="3083899" y="4223506"/>
              <a:ext cx="2420602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>
                  <a:solidFill>
                    <a:schemeClr val="tx2"/>
                  </a:solidFill>
                </a:rPr>
                <a:t>I</a:t>
              </a:r>
              <a:r>
                <a:rPr lang="es-PE" dirty="0" smtClean="0">
                  <a:solidFill>
                    <a:schemeClr val="tx2"/>
                  </a:solidFill>
                </a:rPr>
                <a:t>nfraestructura en transporte por ductos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3092501" y="4149966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Freeform 6"/>
            <p:cNvSpPr>
              <a:spLocks noChangeAspect="1"/>
            </p:cNvSpPr>
            <p:nvPr/>
          </p:nvSpPr>
          <p:spPr bwMode="auto">
            <a:xfrm>
              <a:off x="5315645" y="3928707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4" name="Rounded Rectangle 4"/>
            <p:cNvSpPr/>
            <p:nvPr/>
          </p:nvSpPr>
          <p:spPr>
            <a:xfrm>
              <a:off x="2556743" y="4299364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24743" y="2097660"/>
            <a:ext cx="2947758" cy="676145"/>
            <a:chOff x="2556743" y="4736022"/>
            <a:chExt cx="2947758" cy="676145"/>
          </a:xfrm>
        </p:grpSpPr>
        <p:sp>
          <p:nvSpPr>
            <p:cNvPr id="53" name="Rounded Rectangle 4"/>
            <p:cNvSpPr/>
            <p:nvPr/>
          </p:nvSpPr>
          <p:spPr>
            <a:xfrm>
              <a:off x="3083899" y="5046976"/>
              <a:ext cx="2052000" cy="28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t" anchorCtr="0">
              <a:noAutofit/>
            </a:bodyPr>
            <a:lstStyle/>
            <a:p>
              <a:pPr lvl="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dirty="0" smtClean="0">
                  <a:solidFill>
                    <a:schemeClr val="tx2"/>
                  </a:solidFill>
                </a:rPr>
                <a:t>Masificación del Gas Natural</a:t>
              </a:r>
              <a:endParaRPr lang="es-PE" dirty="0">
                <a:solidFill>
                  <a:schemeClr val="tx2"/>
                </a:solidFill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3092501" y="4962255"/>
              <a:ext cx="2412000" cy="0"/>
            </a:xfrm>
            <a:prstGeom prst="line">
              <a:avLst/>
            </a:prstGeom>
            <a:ln w="38100"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reeform 6"/>
            <p:cNvSpPr>
              <a:spLocks noChangeAspect="1"/>
            </p:cNvSpPr>
            <p:nvPr/>
          </p:nvSpPr>
          <p:spPr bwMode="auto">
            <a:xfrm>
              <a:off x="5315645" y="4736022"/>
              <a:ext cx="188856" cy="181815"/>
            </a:xfrm>
            <a:custGeom>
              <a:avLst/>
              <a:gdLst>
                <a:gd name="T0" fmla="*/ 751 w 751"/>
                <a:gd name="T1" fmla="*/ 0 h 723"/>
                <a:gd name="T2" fmla="*/ 0 w 751"/>
                <a:gd name="T3" fmla="*/ 723 h 723"/>
                <a:gd name="T4" fmla="*/ 751 w 751"/>
                <a:gd name="T5" fmla="*/ 723 h 723"/>
                <a:gd name="T6" fmla="*/ 751 w 751"/>
                <a:gd name="T7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723">
                  <a:moveTo>
                    <a:pt x="751" y="0"/>
                  </a:moveTo>
                  <a:lnTo>
                    <a:pt x="0" y="723"/>
                  </a:lnTo>
                  <a:lnTo>
                    <a:pt x="751" y="723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FED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5" name="Rounded Rectangle 4"/>
            <p:cNvSpPr/>
            <p:nvPr/>
          </p:nvSpPr>
          <p:spPr>
            <a:xfrm>
              <a:off x="2556743" y="5016167"/>
              <a:ext cx="396000" cy="396000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PE" b="1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  <a:r>
                <a:rPr lang="es-PE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endParaRPr lang="es-P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41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43346" y="40348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Cadena de valor de los hidrocarburos</a:t>
            </a:r>
            <a:endParaRPr lang="es-PE" sz="3200" dirty="0"/>
          </a:p>
        </p:txBody>
      </p:sp>
      <p:sp>
        <p:nvSpPr>
          <p:cNvPr id="5309" name="TextBox 5308"/>
          <p:cNvSpPr txBox="1"/>
          <p:nvPr/>
        </p:nvSpPr>
        <p:spPr>
          <a:xfrm>
            <a:off x="365180" y="5538287"/>
            <a:ext cx="846386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Fuentes:</a:t>
            </a:r>
            <a:r>
              <a:rPr lang="en-US" sz="1200" i="1" dirty="0" smtClean="0">
                <a:solidFill>
                  <a:schemeClr val="bg1">
                    <a:lumMod val="75000"/>
                  </a:schemeClr>
                </a:solidFill>
              </a:rPr>
              <a:t> EY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71" y="1073913"/>
            <a:ext cx="2772000" cy="1199675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08000" rtlCol="0" anchor="ctr" anchorCtr="0"/>
          <a:lstStyle/>
          <a:p>
            <a:pPr lvl="0" algn="ctr"/>
            <a:endParaRPr lang="es-PE" sz="4000" b="1" dirty="0" smtClean="0">
              <a:solidFill>
                <a:schemeClr val="accent5"/>
              </a:solidFill>
            </a:endParaRPr>
          </a:p>
          <a:p>
            <a:pPr lvl="0" algn="ctr"/>
            <a:r>
              <a:rPr lang="es-PE" sz="2800" b="1" dirty="0" err="1" smtClean="0">
                <a:solidFill>
                  <a:schemeClr val="accent5"/>
                </a:solidFill>
              </a:rPr>
              <a:t>Upstream</a:t>
            </a:r>
            <a:endParaRPr lang="es-PE" sz="22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9607" y="1196118"/>
            <a:ext cx="2772000" cy="727322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 anchorCtr="0"/>
          <a:lstStyle/>
          <a:p>
            <a:pPr lvl="0" algn="ctr"/>
            <a:r>
              <a:rPr lang="es-PE" sz="2800" b="1" dirty="0" err="1" smtClean="0">
                <a:solidFill>
                  <a:schemeClr val="bg1">
                    <a:lumMod val="75000"/>
                  </a:schemeClr>
                </a:solidFill>
              </a:rPr>
              <a:t>Midstream</a:t>
            </a:r>
            <a:endParaRPr lang="es-PE" sz="24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5043" y="1207993"/>
            <a:ext cx="3286124" cy="679821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 anchorCtr="0"/>
          <a:lstStyle/>
          <a:p>
            <a:pPr lvl="0" algn="ctr"/>
            <a:r>
              <a:rPr lang="es-PE" sz="2800" b="1" dirty="0" err="1" smtClean="0">
                <a:solidFill>
                  <a:schemeClr val="accent2"/>
                </a:solidFill>
              </a:rPr>
              <a:t>Downstream</a:t>
            </a:r>
            <a:endParaRPr lang="es-PE" sz="2800" b="1" dirty="0" smtClean="0">
              <a:solidFill>
                <a:schemeClr val="accent2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836171" y="1980250"/>
            <a:ext cx="0" cy="3384550"/>
          </a:xfrm>
          <a:prstGeom prst="line">
            <a:avLst/>
          </a:prstGeom>
          <a:ln w="19050">
            <a:solidFill>
              <a:srgbClr val="FFC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95044" y="1980250"/>
            <a:ext cx="0" cy="3384550"/>
          </a:xfrm>
          <a:prstGeom prst="line">
            <a:avLst/>
          </a:prstGeom>
          <a:ln w="19050">
            <a:solidFill>
              <a:srgbClr val="FFC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05483" y="3140759"/>
            <a:ext cx="1578028" cy="53245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Exploración </a:t>
            </a:r>
          </a:p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y producción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7591" y="4200446"/>
            <a:ext cx="831951" cy="27084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Petróleo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3233" y="4131745"/>
            <a:ext cx="852587" cy="4555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Gas natural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8045" y="3393536"/>
            <a:ext cx="1019729" cy="4555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Transporte por ductos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61926" y="3361395"/>
            <a:ext cx="1022913" cy="246221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600" dirty="0" smtClean="0">
                <a:solidFill>
                  <a:schemeClr val="bg2"/>
                </a:solidFill>
              </a:rPr>
              <a:t>Refinación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61926" y="3935526"/>
            <a:ext cx="1232983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Procesamiento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0064" y="3935940"/>
            <a:ext cx="1102768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Licuefacción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17393" y="4587918"/>
            <a:ext cx="1184184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Distribución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09295" y="4355108"/>
            <a:ext cx="912431" cy="21847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Industrias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88025" y="4742734"/>
            <a:ext cx="1003189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Residencias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3552" y="3110224"/>
            <a:ext cx="1797734" cy="612415"/>
          </a:xfrm>
          <a:prstGeom prst="rect">
            <a:avLst/>
          </a:prstGeom>
          <a:noFill/>
          <a:ln w="19050">
            <a:solidFill>
              <a:srgbClr val="FFD2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5180" y="3963459"/>
            <a:ext cx="948777" cy="818358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31092" y="3963459"/>
            <a:ext cx="1013254" cy="771959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>
            <a:stCxn id="24" idx="2"/>
            <a:endCxn id="25" idx="0"/>
          </p:cNvCxnSpPr>
          <p:nvPr/>
        </p:nvCxnSpPr>
        <p:spPr>
          <a:xfrm flipH="1">
            <a:off x="839569" y="3722639"/>
            <a:ext cx="522850" cy="240820"/>
          </a:xfrm>
          <a:prstGeom prst="straightConnector1">
            <a:avLst/>
          </a:prstGeom>
          <a:ln w="9525">
            <a:solidFill>
              <a:srgbClr val="FFD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4" idx="2"/>
            <a:endCxn id="26" idx="0"/>
          </p:cNvCxnSpPr>
          <p:nvPr/>
        </p:nvCxnSpPr>
        <p:spPr>
          <a:xfrm>
            <a:off x="1362419" y="3722639"/>
            <a:ext cx="775300" cy="240820"/>
          </a:xfrm>
          <a:prstGeom prst="straightConnector1">
            <a:avLst/>
          </a:prstGeom>
          <a:ln w="9525">
            <a:solidFill>
              <a:srgbClr val="FFD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869458" y="3880385"/>
            <a:ext cx="1329431" cy="343570"/>
          </a:xfrm>
          <a:prstGeom prst="rect">
            <a:avLst/>
          </a:prstGeom>
          <a:noFill/>
          <a:ln w="19050">
            <a:solidFill>
              <a:srgbClr val="FFD2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35178" y="3300928"/>
            <a:ext cx="1791730" cy="634598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869458" y="3298394"/>
            <a:ext cx="1143619" cy="369331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87756" y="5647593"/>
            <a:ext cx="1074558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Petroquímica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82720" y="5151349"/>
            <a:ext cx="1184184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Regasificación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30146" y="5084018"/>
            <a:ext cx="1236757" cy="336066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961926" y="5559193"/>
            <a:ext cx="1232983" cy="402695"/>
          </a:xfrm>
          <a:prstGeom prst="rect">
            <a:avLst/>
          </a:prstGeom>
          <a:noFill/>
          <a:ln w="19050">
            <a:solidFill>
              <a:srgbClr val="FFD2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056986" y="4511433"/>
            <a:ext cx="1004228" cy="336066"/>
          </a:xfrm>
          <a:prstGeom prst="rect">
            <a:avLst/>
          </a:prstGeom>
          <a:noFill/>
          <a:ln w="19050">
            <a:solidFill>
              <a:srgbClr val="FFD2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703156" y="4331645"/>
            <a:ext cx="1095373" cy="272098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695761" y="4691596"/>
            <a:ext cx="1102768" cy="326632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cxnSp>
        <p:nvCxnSpPr>
          <p:cNvPr id="91" name="Straight Arrow Connector 90"/>
          <p:cNvCxnSpPr>
            <a:stCxn id="78" idx="3"/>
            <a:endCxn id="89" idx="1"/>
          </p:cNvCxnSpPr>
          <p:nvPr/>
        </p:nvCxnSpPr>
        <p:spPr>
          <a:xfrm flipV="1">
            <a:off x="7061214" y="4467694"/>
            <a:ext cx="641942" cy="211772"/>
          </a:xfrm>
          <a:prstGeom prst="straightConnector1">
            <a:avLst/>
          </a:prstGeom>
          <a:ln w="9525">
            <a:solidFill>
              <a:srgbClr val="FFD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90" idx="1"/>
          </p:cNvCxnSpPr>
          <p:nvPr/>
        </p:nvCxnSpPr>
        <p:spPr>
          <a:xfrm>
            <a:off x="7074862" y="4549007"/>
            <a:ext cx="620899" cy="305905"/>
          </a:xfrm>
          <a:prstGeom prst="straightConnector1">
            <a:avLst/>
          </a:prstGeom>
          <a:ln w="9525">
            <a:solidFill>
              <a:srgbClr val="FFD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7476132" y="3907137"/>
            <a:ext cx="1322397" cy="316818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602280" y="3362613"/>
            <a:ext cx="1395767" cy="22006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Comercialización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7476132" y="3298393"/>
            <a:ext cx="1605036" cy="369330"/>
          </a:xfrm>
          <a:prstGeom prst="rect">
            <a:avLst/>
          </a:prstGeom>
          <a:noFill/>
          <a:ln w="19050">
            <a:solidFill>
              <a:srgbClr val="FFD2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cxnSp>
        <p:nvCxnSpPr>
          <p:cNvPr id="106" name="Straight Arrow Connector 105"/>
          <p:cNvCxnSpPr>
            <a:endCxn id="105" idx="1"/>
          </p:cNvCxnSpPr>
          <p:nvPr/>
        </p:nvCxnSpPr>
        <p:spPr>
          <a:xfrm>
            <a:off x="7005093" y="3483058"/>
            <a:ext cx="471039" cy="0"/>
          </a:xfrm>
          <a:prstGeom prst="straightConnector1">
            <a:avLst/>
          </a:prstGeom>
          <a:ln w="9525">
            <a:solidFill>
              <a:srgbClr val="FFD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76" y="1806681"/>
            <a:ext cx="904603" cy="123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108" y="2209900"/>
            <a:ext cx="1275350" cy="735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355" y="2214970"/>
            <a:ext cx="1107570" cy="77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127" y="1837889"/>
            <a:ext cx="2090008" cy="118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Straight Connector 43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1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build="allAtOnce"/>
      <p:bldP spid="11" grpId="0" build="allAtOnce"/>
      <p:bldP spid="12" grpId="0" build="allAtOnce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51" grpId="0" animBg="1"/>
      <p:bldP spid="52" grpId="0" animBg="1"/>
      <p:bldP spid="53" grpId="0" animBg="1"/>
      <p:bldP spid="74" grpId="0"/>
      <p:bldP spid="75" grpId="0"/>
      <p:bldP spid="76" grpId="0" animBg="1"/>
      <p:bldP spid="77" grpId="0" animBg="1"/>
      <p:bldP spid="78" grpId="0" animBg="1"/>
      <p:bldP spid="89" grpId="0" animBg="1"/>
      <p:bldP spid="90" grpId="0" animBg="1"/>
      <p:bldP spid="98" grpId="0" animBg="1"/>
      <p:bldP spid="104" grpId="0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9" name="TextBox 5308"/>
          <p:cNvSpPr txBox="1"/>
          <p:nvPr/>
        </p:nvSpPr>
        <p:spPr>
          <a:xfrm>
            <a:off x="463551" y="5614523"/>
            <a:ext cx="2130391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*Estimado a diciembre de 2015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Fuentes: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BCRP </a:t>
            </a:r>
            <a:r>
              <a:rPr lang="en-US" sz="1200" i="1" dirty="0" smtClean="0">
                <a:solidFill>
                  <a:schemeClr val="bg1">
                    <a:lumMod val="75000"/>
                  </a:schemeClr>
                </a:solidFill>
              </a:rPr>
              <a:t>/ EY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97168"/>
              </p:ext>
            </p:extLst>
          </p:nvPr>
        </p:nvGraphicFramePr>
        <p:xfrm>
          <a:off x="414000" y="1247934"/>
          <a:ext cx="8316000" cy="4304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3320">
                <a:tc>
                  <a:txBody>
                    <a:bodyPr/>
                    <a:lstStyle/>
                    <a:p>
                      <a:pPr algn="ctr"/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2010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2011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2012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2013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2014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2015*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2016*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2017*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Agricultura y Ganado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Pesca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0.3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29.7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-32.2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18.1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-27.9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19.3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-1.2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27.9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Minería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-0.7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-1.1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4.3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-2.1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12.8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11.2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259">
                <a:tc>
                  <a:txBody>
                    <a:bodyPr/>
                    <a:lstStyle/>
                    <a:p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Hidrocarburos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28.4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19.7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1.0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7.2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4.0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-11.7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8.1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4.6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Manufactura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-3.6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Electri</a:t>
                      </a:r>
                      <a:r>
                        <a:rPr lang="es-PE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cidad y Agua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7.4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6.0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6.0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Construcción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12.5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3.4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15.8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-6.5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3.5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Comercio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5.1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4.4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3.9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3.8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Otros Servicios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5.4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7.3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7.3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6.2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5.0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4.0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3.7</a:t>
                      </a:r>
                      <a:endParaRPr lang="es-PE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7932">
                <a:tc>
                  <a:txBody>
                    <a:bodyPr/>
                    <a:lstStyle/>
                    <a:p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PBI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8.8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6.9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6.0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5.8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2.4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2.9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4.0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4.8</a:t>
                      </a:r>
                      <a:endParaRPr lang="es-PE" sz="14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itle 3"/>
          <p:cNvSpPr txBox="1">
            <a:spLocks/>
          </p:cNvSpPr>
          <p:nvPr/>
        </p:nvSpPr>
        <p:spPr>
          <a:xfrm>
            <a:off x="443346" y="40348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PBI por industria</a:t>
            </a:r>
            <a:endParaRPr lang="es-PE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97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63550" y="147021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Inversión en el sector hidrocarburos (en MM US$) </a:t>
            </a:r>
            <a:r>
              <a:rPr lang="es-PE" sz="2000" b="0" dirty="0">
                <a:solidFill>
                  <a:schemeClr val="bg2"/>
                </a:solidFill>
              </a:rPr>
              <a:t>(exploración y explotación)</a:t>
            </a:r>
            <a:endParaRPr lang="es-PE" sz="1800" b="0" dirty="0">
              <a:solidFill>
                <a:schemeClr val="bg2"/>
              </a:solidFill>
            </a:endParaRPr>
          </a:p>
          <a:p>
            <a:endParaRPr lang="es-PE" sz="32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224714" y="5216008"/>
            <a:ext cx="1542795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* A </a:t>
            </a:r>
            <a:r>
              <a:rPr lang="en-US" sz="1200" dirty="0" err="1" smtClean="0">
                <a:solidFill>
                  <a:schemeClr val="bg1">
                    <a:lumMod val="75000"/>
                  </a:schemeClr>
                </a:solidFill>
              </a:rPr>
              <a:t>noviembre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de 2015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Fuente: </a:t>
            </a:r>
            <a:r>
              <a:rPr lang="en-US" sz="1200" i="1" dirty="0" err="1">
                <a:solidFill>
                  <a:schemeClr val="bg1">
                    <a:lumMod val="75000"/>
                  </a:schemeClr>
                </a:solidFill>
              </a:rPr>
              <a:t>Perupetro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67448"/>
              </p:ext>
            </p:extLst>
          </p:nvPr>
        </p:nvGraphicFramePr>
        <p:xfrm>
          <a:off x="212836" y="1793592"/>
          <a:ext cx="8707271" cy="3063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87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3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2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86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55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30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372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1270">
                <a:tc>
                  <a:txBody>
                    <a:bodyPr/>
                    <a:lstStyle/>
                    <a:p>
                      <a:pPr algn="ctr"/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2006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2007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2008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2009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2010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2011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2012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2013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2014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tx2"/>
                          </a:solidFill>
                        </a:rPr>
                        <a:t>2015*</a:t>
                      </a:r>
                      <a:endParaRPr lang="es-PE" sz="1300" dirty="0">
                        <a:solidFill>
                          <a:schemeClr val="tx2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716">
                <a:tc>
                  <a:txBody>
                    <a:bodyPr/>
                    <a:lstStyle/>
                    <a:p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Exploración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136.30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251.00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539.10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539.10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747.06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476.90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785.08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438.04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501.75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299.40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716">
                <a:tc>
                  <a:txBody>
                    <a:bodyPr/>
                    <a:lstStyle/>
                    <a:p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Explotación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551.90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855.00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610.80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610.80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576.50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884.00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731.10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812.49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688.01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383.87</a:t>
                      </a:r>
                      <a:endParaRPr lang="es-PE" sz="13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716">
                <a:tc>
                  <a:txBody>
                    <a:bodyPr/>
                    <a:lstStyle/>
                    <a:p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Total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688.20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1,106.00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1,149.90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1,149.90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1,323.90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1,360.90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1.516.18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1,250.53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1,189.77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682.28</a:t>
                      </a:r>
                      <a:endParaRPr lang="es-PE" sz="13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83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63550" y="147021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Inversión proyectada en hidrocarburos hasta 2017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55570" y="5677731"/>
            <a:ext cx="2628925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Ministerio</a:t>
            </a:r>
            <a:r>
              <a:rPr lang="en-US" sz="1200" i="1" dirty="0" smtClean="0">
                <a:solidFill>
                  <a:schemeClr val="bg1"/>
                </a:solidFill>
              </a:rPr>
              <a:t> de </a:t>
            </a:r>
            <a:r>
              <a:rPr lang="es-PE" sz="1200" i="1" dirty="0" smtClean="0">
                <a:solidFill>
                  <a:schemeClr val="bg1"/>
                </a:solidFill>
              </a:rPr>
              <a:t>Energía y Minas </a:t>
            </a:r>
            <a:endParaRPr lang="es-PE" sz="1200" i="1" dirty="0">
              <a:solidFill>
                <a:schemeClr val="bg1"/>
              </a:solidFill>
            </a:endParaRPr>
          </a:p>
        </p:txBody>
      </p:sp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0092161"/>
              </p:ext>
            </p:extLst>
          </p:nvPr>
        </p:nvGraphicFramePr>
        <p:xfrm>
          <a:off x="-705704" y="1393291"/>
          <a:ext cx="8302457" cy="3232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655570" y="4937095"/>
            <a:ext cx="7724156" cy="698530"/>
            <a:chOff x="415438" y="4937095"/>
            <a:chExt cx="5148864" cy="698530"/>
          </a:xfrm>
        </p:grpSpPr>
        <p:grpSp>
          <p:nvGrpSpPr>
            <p:cNvPr id="24" name="Group 23"/>
            <p:cNvGrpSpPr/>
            <p:nvPr/>
          </p:nvGrpSpPr>
          <p:grpSpPr>
            <a:xfrm>
              <a:off x="490840" y="5077785"/>
              <a:ext cx="3627184" cy="360476"/>
              <a:chOff x="2255018" y="5546928"/>
              <a:chExt cx="3378787" cy="209653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2452402" y="5587169"/>
                <a:ext cx="677884" cy="128882"/>
              </a:xfrm>
              <a:prstGeom prst="rect">
                <a:avLst/>
              </a:prstGeom>
              <a:noFill/>
            </p:spPr>
            <p:txBody>
              <a:bodyPr wrap="square" lIns="0" tIns="36576" rIns="0" bIns="0" rtlCol="0" anchor="ctr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es-PE" sz="1200" b="1" u="sng" dirty="0" smtClean="0">
                    <a:solidFill>
                      <a:schemeClr val="bg1">
                        <a:lumMod val="75000"/>
                      </a:schemeClr>
                    </a:solidFill>
                  </a:rPr>
                  <a:t>Hidrocarburos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373356" y="5583953"/>
                <a:ext cx="580596" cy="128882"/>
              </a:xfrm>
              <a:prstGeom prst="rect">
                <a:avLst/>
              </a:prstGeom>
              <a:noFill/>
            </p:spPr>
            <p:txBody>
              <a:bodyPr wrap="square" lIns="0" tIns="36576" rIns="0" bIns="0" rtlCol="0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es-PE" sz="1200" b="1" dirty="0" smtClean="0">
                    <a:solidFill>
                      <a:schemeClr val="bg1">
                        <a:lumMod val="75000"/>
                      </a:schemeClr>
                    </a:solidFill>
                  </a:rPr>
                  <a:t>Electricidad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214122" y="5583953"/>
                <a:ext cx="538032" cy="128882"/>
              </a:xfrm>
              <a:prstGeom prst="rect">
                <a:avLst/>
              </a:prstGeom>
              <a:noFill/>
            </p:spPr>
            <p:txBody>
              <a:bodyPr wrap="none" lIns="0" tIns="36576" rIns="0" bIns="0" rtlCol="0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es-PE" sz="1200" b="1" dirty="0" smtClean="0">
                    <a:solidFill>
                      <a:schemeClr val="bg1">
                        <a:lumMod val="75000"/>
                      </a:schemeClr>
                    </a:solidFill>
                  </a:rPr>
                  <a:t>Industrial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895375" y="5587468"/>
                <a:ext cx="738430" cy="128882"/>
              </a:xfrm>
              <a:prstGeom prst="rect">
                <a:avLst/>
              </a:prstGeom>
              <a:noFill/>
            </p:spPr>
            <p:txBody>
              <a:bodyPr wrap="square" lIns="0" tIns="36576" rIns="0" bIns="0" rtlCol="0">
                <a:spAutoFit/>
              </a:bodyPr>
              <a:lstStyle/>
              <a:p>
                <a:pPr>
                  <a:buClr>
                    <a:schemeClr val="accent2"/>
                  </a:buClr>
                  <a:buSzPct val="70000"/>
                </a:pPr>
                <a:r>
                  <a:rPr lang="es-PE" sz="1200" b="1" dirty="0" smtClean="0">
                    <a:solidFill>
                      <a:schemeClr val="bg1">
                        <a:lumMod val="75000"/>
                      </a:schemeClr>
                    </a:solidFill>
                  </a:rPr>
                  <a:t>Infraestructura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255018" y="5546928"/>
                <a:ext cx="163053" cy="203133"/>
              </a:xfrm>
              <a:prstGeom prst="rect">
                <a:avLst/>
              </a:prstGeom>
              <a:solidFill>
                <a:srgbClr val="FFD2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s-P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179879" y="5553441"/>
                <a:ext cx="167690" cy="20313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s-P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000412" y="5553448"/>
                <a:ext cx="187912" cy="20313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s-PE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415438" y="4937095"/>
              <a:ext cx="5148864" cy="698530"/>
            </a:xfrm>
            <a:prstGeom prst="rect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88975" y="2325245"/>
            <a:ext cx="3304175" cy="1080000"/>
            <a:chOff x="5939698" y="3144620"/>
            <a:chExt cx="3304175" cy="1080000"/>
          </a:xfrm>
        </p:grpSpPr>
        <p:sp>
          <p:nvSpPr>
            <p:cNvPr id="34" name="Rectangle 33"/>
            <p:cNvSpPr/>
            <p:nvPr/>
          </p:nvSpPr>
          <p:spPr>
            <a:xfrm>
              <a:off x="5975698" y="3223950"/>
              <a:ext cx="326817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600" dirty="0" smtClean="0">
                  <a:solidFill>
                    <a:schemeClr val="bg1">
                      <a:lumMod val="75000"/>
                    </a:schemeClr>
                  </a:solidFill>
                </a:rPr>
                <a:t>US$ 3,912 millones correspondientes a hidrocarburos </a:t>
              </a:r>
            </a:p>
            <a:p>
              <a:r>
                <a:rPr lang="es-ES" sz="1600" dirty="0" smtClean="0">
                  <a:solidFill>
                    <a:schemeClr val="bg1">
                      <a:lumMod val="75000"/>
                    </a:schemeClr>
                  </a:solidFill>
                </a:rPr>
                <a:t>(17 proyectos en total)*.</a:t>
              </a:r>
              <a:endParaRPr lang="es-E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5417698" y="3666620"/>
              <a:ext cx="1080000" cy="36000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388975" y="1164575"/>
            <a:ext cx="3345450" cy="1080000"/>
            <a:chOff x="5388975" y="1520825"/>
            <a:chExt cx="3345450" cy="1080000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5424975" y="1587500"/>
              <a:ext cx="3309450" cy="854430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4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096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0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2pPr>
              <a:lvl3pPr marL="10779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8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3pPr>
              <a:lvl4pPr marL="1433513" indent="-3556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4pPr>
              <a:lvl5pPr marL="1787525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s-ES" sz="1600" dirty="0" smtClean="0">
                  <a:solidFill>
                    <a:schemeClr val="bg2"/>
                  </a:solidFill>
                </a:rPr>
                <a:t>US$ 24,616 millones en total de proyectos anunciados hasta 2017*.</a:t>
              </a:r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4866975" y="2042825"/>
              <a:ext cx="1080000" cy="36000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388975" y="3545770"/>
            <a:ext cx="2928077" cy="1080000"/>
            <a:chOff x="5939698" y="3144620"/>
            <a:chExt cx="2928077" cy="1080000"/>
          </a:xfrm>
        </p:grpSpPr>
        <p:sp>
          <p:nvSpPr>
            <p:cNvPr id="40" name="Rectangle 39"/>
            <p:cNvSpPr/>
            <p:nvPr/>
          </p:nvSpPr>
          <p:spPr>
            <a:xfrm>
              <a:off x="5975698" y="3220820"/>
              <a:ext cx="289207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600" dirty="0" smtClean="0">
                  <a:solidFill>
                    <a:schemeClr val="bg1">
                      <a:lumMod val="75000"/>
                    </a:schemeClr>
                  </a:solidFill>
                </a:rPr>
                <a:t>Más de US$ </a:t>
              </a:r>
              <a:r>
                <a:rPr lang="es-ES" sz="1600" dirty="0">
                  <a:solidFill>
                    <a:schemeClr val="bg1">
                      <a:lumMod val="75000"/>
                    </a:schemeClr>
                  </a:solidFill>
                </a:rPr>
                <a:t>8</a:t>
              </a:r>
              <a:r>
                <a:rPr lang="es-ES" sz="1600" dirty="0" smtClean="0">
                  <a:solidFill>
                    <a:schemeClr val="bg1">
                      <a:lumMod val="75000"/>
                    </a:schemeClr>
                  </a:solidFill>
                </a:rPr>
                <a:t>00 millones de proyectos en cartera para downstream</a:t>
              </a:r>
              <a:r>
                <a:rPr lang="es-ES" sz="1600" dirty="0">
                  <a:solidFill>
                    <a:schemeClr val="bg1">
                      <a:lumMod val="75000"/>
                    </a:schemeClr>
                  </a:solidFill>
                </a:rPr>
                <a:t>*</a:t>
              </a:r>
              <a:r>
                <a:rPr lang="es-ES" sz="1600" dirty="0" smtClean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  <a:endParaRPr lang="es-E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 rot="16200000">
              <a:off x="5417698" y="3666620"/>
              <a:ext cx="1080000" cy="36000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596951" y="5147490"/>
            <a:ext cx="597152" cy="2215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buClr>
                <a:schemeClr val="accent2"/>
              </a:buClr>
              <a:buSzPct val="70000"/>
            </a:pPr>
            <a:r>
              <a:rPr lang="es-PE" sz="1200" b="1" dirty="0" smtClean="0">
                <a:solidFill>
                  <a:schemeClr val="bg1">
                    <a:lumMod val="75000"/>
                  </a:schemeClr>
                </a:solidFill>
              </a:rPr>
              <a:t>Minería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37229" y="5088996"/>
            <a:ext cx="227226" cy="34926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294030" y="5083153"/>
            <a:ext cx="227226" cy="349266"/>
          </a:xfrm>
          <a:prstGeom prst="rect">
            <a:avLst/>
          </a:prstGeom>
          <a:solidFill>
            <a:srgbClr val="58595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416979" y="5088996"/>
            <a:ext cx="900073" cy="349266"/>
            <a:chOff x="8132928" y="4167031"/>
            <a:chExt cx="900073" cy="349266"/>
          </a:xfrm>
        </p:grpSpPr>
        <p:sp>
          <p:nvSpPr>
            <p:cNvPr id="45" name="TextBox 44"/>
            <p:cNvSpPr txBox="1"/>
            <p:nvPr/>
          </p:nvSpPr>
          <p:spPr>
            <a:xfrm>
              <a:off x="8435849" y="4231368"/>
              <a:ext cx="597152" cy="221599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>
                <a:buClr>
                  <a:schemeClr val="accent2"/>
                </a:buClr>
                <a:buSzPct val="70000"/>
              </a:pPr>
              <a:r>
                <a:rPr lang="es-PE" sz="1200" b="1" dirty="0" smtClean="0">
                  <a:solidFill>
                    <a:schemeClr val="bg1">
                      <a:lumMod val="75000"/>
                    </a:schemeClr>
                  </a:solidFill>
                </a:rPr>
                <a:t>Otros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8132928" y="4167031"/>
              <a:ext cx="227226" cy="349266"/>
            </a:xfrm>
            <a:prstGeom prst="rect">
              <a:avLst/>
            </a:prstGeom>
            <a:solidFill>
              <a:srgbClr val="B1B3B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Straight Connector 46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43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67571" y="123051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Producción fiscalizada</a:t>
            </a:r>
          </a:p>
          <a:p>
            <a:r>
              <a:rPr lang="es-PE" sz="3200" dirty="0" smtClean="0"/>
              <a:t>hidrocarburos líquidos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1138" y="5488279"/>
            <a:ext cx="2923877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* Incluye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petróleo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y </a:t>
            </a:r>
            <a:r>
              <a:rPr lang="en-US" sz="1200" dirty="0" err="1" smtClean="0">
                <a:solidFill>
                  <a:schemeClr val="bg1">
                    <a:lumMod val="75000"/>
                  </a:schemeClr>
                </a:solidFill>
              </a:rPr>
              <a:t>líquidos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 del gas natural</a:t>
            </a:r>
            <a:endParaRPr lang="es-PE" sz="12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Fuente: Ministerio de Energía y Minas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6733206" y="5606038"/>
            <a:ext cx="432000" cy="0"/>
          </a:xfrm>
          <a:prstGeom prst="line">
            <a:avLst/>
          </a:prstGeom>
          <a:noFill/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145" name="TextBox 144"/>
          <p:cNvSpPr txBox="1"/>
          <p:nvPr/>
        </p:nvSpPr>
        <p:spPr>
          <a:xfrm>
            <a:off x="7250997" y="5510396"/>
            <a:ext cx="1253548" cy="220060"/>
          </a:xfrm>
          <a:prstGeom prst="rect">
            <a:avLst/>
          </a:prstGeom>
          <a:noFill/>
        </p:spPr>
        <p:txBody>
          <a:bodyPr vert="horz"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400" dirty="0" smtClean="0">
                <a:solidFill>
                  <a:schemeClr val="bg2"/>
                </a:solidFill>
              </a:rPr>
              <a:t>Promedio anual</a:t>
            </a:r>
          </a:p>
        </p:txBody>
      </p:sp>
      <p:sp>
        <p:nvSpPr>
          <p:cNvPr id="68" name="TextBox 67"/>
          <p:cNvSpPr txBox="1"/>
          <p:nvPr/>
        </p:nvSpPr>
        <p:spPr>
          <a:xfrm rot="16200000">
            <a:off x="-2011340" y="3138086"/>
            <a:ext cx="4498262" cy="27238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b="1" dirty="0" smtClean="0">
                <a:solidFill>
                  <a:schemeClr val="bg2"/>
                </a:solidFill>
              </a:rPr>
              <a:t>BPD (barriles por día)</a:t>
            </a:r>
            <a:endParaRPr lang="es-PE" b="1" i="1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55" y="1382734"/>
            <a:ext cx="7596690" cy="3863421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7165206" y="71563"/>
            <a:ext cx="1867476" cy="1489724"/>
          </a:xfrm>
          <a:prstGeom prst="wedgeEllipseCallout">
            <a:avLst>
              <a:gd name="adj1" fmla="val -37470"/>
              <a:gd name="adj2" fmla="val 112792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62132" y="250116"/>
            <a:ext cx="1403465" cy="1132618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Total 2014: 172,731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Total 2015: 149,405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Diferencia: (23,326)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402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67571" y="221785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Producción fiscalizada gas natural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5470" y="5912278"/>
            <a:ext cx="3465692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Fuentes: Ministerio de Energía y Minas / </a:t>
            </a:r>
            <a:r>
              <a:rPr lang="es-PE" sz="1200" i="1" dirty="0" err="1" smtClean="0">
                <a:solidFill>
                  <a:schemeClr val="bg1">
                    <a:lumMod val="75000"/>
                  </a:schemeClr>
                </a:solidFill>
              </a:rPr>
              <a:t>Perupetro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45470" y="1281440"/>
            <a:ext cx="280074" cy="4096676"/>
            <a:chOff x="521966" y="1104005"/>
            <a:chExt cx="280074" cy="4096676"/>
          </a:xfrm>
        </p:grpSpPr>
        <p:cxnSp>
          <p:nvCxnSpPr>
            <p:cNvPr id="157" name="Straight Connector 156"/>
            <p:cNvCxnSpPr/>
            <p:nvPr/>
          </p:nvCxnSpPr>
          <p:spPr>
            <a:xfrm>
              <a:off x="802040" y="1104005"/>
              <a:ext cx="0" cy="4096676"/>
            </a:xfrm>
            <a:prstGeom prst="line">
              <a:avLst/>
            </a:prstGeom>
            <a:ln w="9525">
              <a:solidFill>
                <a:srgbClr val="6D6E7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 rot="16200000">
              <a:off x="-781596" y="3336597"/>
              <a:ext cx="2853346" cy="246221"/>
            </a:xfrm>
            <a:prstGeom prst="rect">
              <a:avLst/>
            </a:prstGeom>
            <a:noFill/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chemeClr val="accent2"/>
                </a:buClr>
                <a:buSzPct val="70000"/>
              </a:pPr>
              <a:r>
                <a:rPr lang="es-PE" sz="1600" b="1" dirty="0" smtClean="0">
                  <a:solidFill>
                    <a:schemeClr val="bg2"/>
                  </a:solidFill>
                </a:rPr>
                <a:t>Miles de pies cúbicos por día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2" y="1274635"/>
            <a:ext cx="7186375" cy="4556355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5940705" y="3012075"/>
            <a:ext cx="1867476" cy="1489724"/>
          </a:xfrm>
          <a:prstGeom prst="wedgeEllipseCallout">
            <a:avLst>
              <a:gd name="adj1" fmla="val 37893"/>
              <a:gd name="adj2" fmla="val -123123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PE" sz="12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37631" y="3190628"/>
            <a:ext cx="1403465" cy="1132618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Total 2014: 1,250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Total 2015: 1,208</a:t>
            </a:r>
          </a:p>
          <a:p>
            <a:pPr marL="285750" indent="-285750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s-PE" sz="1200" dirty="0" smtClean="0">
                <a:solidFill>
                  <a:schemeClr val="bg2"/>
                </a:solidFill>
              </a:rPr>
              <a:t>Diferencia:    (42)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14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0482" y="5446101"/>
            <a:ext cx="1440651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/>
                </a:solidFill>
              </a:rPr>
              <a:t>A diciembre de 2015.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</a:t>
            </a:r>
            <a:r>
              <a:rPr lang="es-PE" sz="1200" i="1" dirty="0">
                <a:solidFill>
                  <a:schemeClr val="bg1"/>
                </a:solidFill>
              </a:rPr>
              <a:t>: </a:t>
            </a:r>
            <a:r>
              <a:rPr lang="en-US" sz="1200" i="1" dirty="0" smtClean="0">
                <a:solidFill>
                  <a:schemeClr val="bg1"/>
                </a:solidFill>
              </a:rPr>
              <a:t>Perúpetro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124" y="1577391"/>
            <a:ext cx="2742196" cy="97872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2400" dirty="0" smtClean="0">
                <a:solidFill>
                  <a:srgbClr val="808080"/>
                </a:solidFill>
              </a:rPr>
              <a:t>Total de </a:t>
            </a:r>
            <a:r>
              <a:rPr lang="es-PE" sz="2400" dirty="0">
                <a:solidFill>
                  <a:schemeClr val="bg2"/>
                </a:solidFill>
              </a:rPr>
              <a:t>regalías</a:t>
            </a:r>
            <a:r>
              <a:rPr lang="es-PE" sz="2400" dirty="0">
                <a:solidFill>
                  <a:srgbClr val="808080"/>
                </a:solidFill>
              </a:rPr>
              <a:t> cobradas </a:t>
            </a:r>
            <a:r>
              <a:rPr lang="es-PE" sz="2400" dirty="0" smtClean="0">
                <a:solidFill>
                  <a:srgbClr val="808080"/>
                </a:solidFill>
              </a:rPr>
              <a:t>por el Estado en 2014: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80048" y="1779856"/>
            <a:ext cx="4726721" cy="573797"/>
          </a:xfrm>
          <a:prstGeom prst="rect">
            <a:avLst/>
          </a:prstGeom>
          <a:solidFill>
            <a:schemeClr val="accent2"/>
          </a:solidFill>
        </p:spPr>
        <p:txBody>
          <a:bodyPr wrap="square" tIns="10800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3200" b="1" dirty="0">
                <a:solidFill>
                  <a:srgbClr val="58595B"/>
                </a:solidFill>
              </a:rPr>
              <a:t>US$ 1,608,197,546.34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124" y="2859373"/>
            <a:ext cx="2737433" cy="97872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2400" dirty="0" smtClean="0">
                <a:solidFill>
                  <a:srgbClr val="808080"/>
                </a:solidFill>
              </a:rPr>
              <a:t>Total de regalías </a:t>
            </a:r>
            <a:r>
              <a:rPr lang="es-PE" sz="2400" dirty="0">
                <a:solidFill>
                  <a:srgbClr val="808080"/>
                </a:solidFill>
              </a:rPr>
              <a:t>cobradas </a:t>
            </a:r>
            <a:r>
              <a:rPr lang="es-PE" sz="2400" dirty="0" smtClean="0">
                <a:solidFill>
                  <a:srgbClr val="808080"/>
                </a:solidFill>
              </a:rPr>
              <a:t>por el Estado 2015: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80048" y="3061838"/>
            <a:ext cx="4726722" cy="5737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tIns="10800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3200" b="1" dirty="0" smtClean="0">
                <a:solidFill>
                  <a:schemeClr val="tx2"/>
                </a:solidFill>
              </a:rPr>
              <a:t>US</a:t>
            </a:r>
            <a:r>
              <a:rPr lang="es-PE" sz="3200" b="1" dirty="0">
                <a:solidFill>
                  <a:schemeClr val="tx2"/>
                </a:solidFill>
              </a:rPr>
              <a:t>$ </a:t>
            </a:r>
            <a:r>
              <a:rPr lang="es-PE" sz="3200" b="1" dirty="0" smtClean="0">
                <a:solidFill>
                  <a:schemeClr val="tx2"/>
                </a:solidFill>
              </a:rPr>
              <a:t>728,985,250.56*</a:t>
            </a:r>
            <a:endParaRPr lang="es-PE" sz="32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0482" y="4118910"/>
            <a:ext cx="8127251" cy="1130667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txBody>
          <a:bodyPr wrap="square" lIns="72000" tIns="108000" rIns="72000" bIns="10800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2200" i="1" dirty="0" smtClean="0">
                <a:solidFill>
                  <a:srgbClr val="808080"/>
                </a:solidFill>
              </a:rPr>
              <a:t>*</a:t>
            </a:r>
            <a:r>
              <a:rPr lang="es-PE" b="1" i="1" u="sng" dirty="0" smtClean="0">
                <a:solidFill>
                  <a:srgbClr val="808080"/>
                </a:solidFill>
              </a:rPr>
              <a:t>Regalías por Camisea</a:t>
            </a:r>
            <a:r>
              <a:rPr lang="es-PE" b="1" i="1" dirty="0" smtClean="0">
                <a:solidFill>
                  <a:srgbClr val="808080"/>
                </a:solidFill>
              </a:rPr>
              <a:t>: 		US$ 520,566,940.72</a:t>
            </a:r>
            <a:r>
              <a:rPr lang="es-PE" i="1" dirty="0" smtClean="0">
                <a:solidFill>
                  <a:srgbClr val="808080"/>
                </a:solidFill>
              </a:rPr>
              <a:t> 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i="1" dirty="0">
                <a:solidFill>
                  <a:srgbClr val="808080"/>
                </a:solidFill>
              </a:rPr>
              <a:t>T</a:t>
            </a:r>
            <a:r>
              <a:rPr lang="es-PE" i="1" dirty="0" smtClean="0">
                <a:solidFill>
                  <a:srgbClr val="808080"/>
                </a:solidFill>
              </a:rPr>
              <a:t>otal regalías por </a:t>
            </a:r>
            <a:r>
              <a:rPr lang="es-PE" i="1" dirty="0">
                <a:solidFill>
                  <a:srgbClr val="808080"/>
                </a:solidFill>
              </a:rPr>
              <a:t>g</a:t>
            </a:r>
            <a:r>
              <a:rPr lang="es-PE" i="1" dirty="0" smtClean="0">
                <a:solidFill>
                  <a:srgbClr val="808080"/>
                </a:solidFill>
              </a:rPr>
              <a:t>as natural: 	US$ 555,636,723.03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i="1" dirty="0" smtClean="0">
                <a:solidFill>
                  <a:srgbClr val="808080"/>
                </a:solidFill>
              </a:rPr>
              <a:t>Regalías por petróleo: 		US$ 173,348,527.53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467571" y="221785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/>
              <a:t>Regalías </a:t>
            </a:r>
            <a:r>
              <a:rPr lang="es-PE" sz="3200" dirty="0" smtClean="0"/>
              <a:t>en hidrocarburos</a:t>
            </a:r>
            <a:endParaRPr lang="es-PE" sz="32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63550" y="201613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Ingresos por canon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6330" y="5647233"/>
            <a:ext cx="1237518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</a:t>
            </a:r>
            <a:r>
              <a:rPr lang="es-PE" sz="1200" i="1" dirty="0" err="1" smtClean="0">
                <a:solidFill>
                  <a:schemeClr val="bg1"/>
                </a:solidFill>
              </a:rPr>
              <a:t>Perupetro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 rot="16200000">
            <a:off x="-1649390" y="3261911"/>
            <a:ext cx="4498262" cy="27238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b="1" dirty="0" smtClean="0">
                <a:solidFill>
                  <a:schemeClr val="bg2"/>
                </a:solidFill>
              </a:rPr>
              <a:t>Miles de US$</a:t>
            </a:r>
            <a:endParaRPr lang="es-PE" b="1" i="1" dirty="0">
              <a:solidFill>
                <a:schemeClr val="bg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88179" y="1665028"/>
            <a:ext cx="7245765" cy="3848716"/>
            <a:chOff x="1088179" y="1665027"/>
            <a:chExt cx="7497077" cy="3982205"/>
          </a:xfrm>
        </p:grpSpPr>
        <p:pic>
          <p:nvPicPr>
            <p:cNvPr id="7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179" y="1665027"/>
              <a:ext cx="7497077" cy="3982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8121219" y="4218039"/>
              <a:ext cx="212725" cy="1028463"/>
            </a:xfrm>
            <a:custGeom>
              <a:avLst/>
              <a:gdLst>
                <a:gd name="T0" fmla="*/ 0 w 134"/>
                <a:gd name="T1" fmla="*/ 0 h 798"/>
                <a:gd name="T2" fmla="*/ 134 w 134"/>
                <a:gd name="T3" fmla="*/ 0 h 798"/>
                <a:gd name="T4" fmla="*/ 134 w 134"/>
                <a:gd name="T5" fmla="*/ 798 h 798"/>
                <a:gd name="T6" fmla="*/ 0 w 134"/>
                <a:gd name="T7" fmla="*/ 798 h 798"/>
                <a:gd name="T8" fmla="*/ 0 w 134"/>
                <a:gd name="T9" fmla="*/ 23 h 798"/>
                <a:gd name="T10" fmla="*/ 0 w 134"/>
                <a:gd name="T11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798">
                  <a:moveTo>
                    <a:pt x="0" y="0"/>
                  </a:moveTo>
                  <a:lnTo>
                    <a:pt x="134" y="0"/>
                  </a:lnTo>
                  <a:lnTo>
                    <a:pt x="134" y="798"/>
                  </a:lnTo>
                  <a:lnTo>
                    <a:pt x="0" y="798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801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901066" y="2277835"/>
            <a:ext cx="3712666" cy="2694381"/>
          </a:xfrm>
          <a:prstGeom prst="rect">
            <a:avLst/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401345" y="6528237"/>
            <a:ext cx="769441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tx2"/>
                </a:solidFill>
              </a:rPr>
              <a:t>Fuente: EY</a:t>
            </a:r>
            <a:endParaRPr lang="es-PE" sz="1200" i="1" dirty="0">
              <a:solidFill>
                <a:schemeClr val="tx2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63550" y="201613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>
                <a:solidFill>
                  <a:schemeClr val="bg2"/>
                </a:solidFill>
              </a:rPr>
              <a:t>Otros temas de interés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4123" y="1237743"/>
            <a:ext cx="3512246" cy="61640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PE" sz="2800" b="1" dirty="0" smtClean="0">
                <a:solidFill>
                  <a:schemeClr val="bg2"/>
                </a:solidFill>
              </a:rPr>
              <a:t>Consulta previa</a:t>
            </a:r>
            <a:endParaRPr lang="es-PE" sz="2800" b="1" dirty="0">
              <a:solidFill>
                <a:schemeClr val="bg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01066" y="1177664"/>
            <a:ext cx="4208319" cy="135296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PE" sz="2800" b="1" dirty="0">
                <a:solidFill>
                  <a:schemeClr val="bg2"/>
                </a:solidFill>
              </a:rPr>
              <a:t>Transparencia en el </a:t>
            </a:r>
            <a:r>
              <a:rPr lang="es-PE" sz="2800" b="1" dirty="0" smtClean="0">
                <a:solidFill>
                  <a:schemeClr val="bg2"/>
                </a:solidFill>
              </a:rPr>
              <a:t>sector hidrocarburos</a:t>
            </a:r>
            <a:endParaRPr lang="es-PE" sz="2800" b="1" dirty="0">
              <a:solidFill>
                <a:schemeClr val="bg2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63549" y="2300699"/>
            <a:ext cx="3712666" cy="2694381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" name="Rectangle 1"/>
          <p:cNvSpPr/>
          <p:nvPr/>
        </p:nvSpPr>
        <p:spPr>
          <a:xfrm>
            <a:off x="513153" y="2569337"/>
            <a:ext cx="3504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1475" lvl="1" indent="-285750">
              <a:buClr>
                <a:schemeClr val="bg2"/>
              </a:buClr>
              <a:buSzPct val="75000"/>
              <a:buFont typeface="Arial" panose="020B0604020202020204" pitchFamily="34" charset="0"/>
              <a:buChar char="►"/>
            </a:pPr>
            <a:r>
              <a:rPr lang="es-PE" b="1" dirty="0">
                <a:solidFill>
                  <a:schemeClr val="bg2"/>
                </a:solidFill>
              </a:rPr>
              <a:t>Procesos concluidos: </a:t>
            </a:r>
            <a:r>
              <a:rPr lang="es-PE" dirty="0">
                <a:solidFill>
                  <a:schemeClr val="bg2"/>
                </a:solidFill>
              </a:rPr>
              <a:t>Lotes 157, 164,169, 175, 187, 189, 190, 191, 195 y 199 (10 en total).</a:t>
            </a:r>
          </a:p>
          <a:p>
            <a:pPr marL="85725" lvl="1"/>
            <a:endParaRPr lang="es-PE" dirty="0">
              <a:solidFill>
                <a:schemeClr val="bg2"/>
              </a:solidFill>
            </a:endParaRPr>
          </a:p>
          <a:p>
            <a:pPr marL="371475" lvl="1" indent="-285750">
              <a:buClr>
                <a:schemeClr val="bg2"/>
              </a:buClr>
              <a:buSzPct val="75000"/>
              <a:buFont typeface="Arial" panose="020B0604020202020204" pitchFamily="34" charset="0"/>
              <a:buChar char="►"/>
            </a:pPr>
            <a:r>
              <a:rPr lang="es-PE" b="1" dirty="0">
                <a:solidFill>
                  <a:schemeClr val="bg2"/>
                </a:solidFill>
              </a:rPr>
              <a:t>Procesos en marcha: </a:t>
            </a:r>
            <a:r>
              <a:rPr lang="es-PE" dirty="0">
                <a:solidFill>
                  <a:schemeClr val="bg2"/>
                </a:solidFill>
              </a:rPr>
              <a:t>Lotes 165, 181, 192, 197 y 198 (5 en total).</a:t>
            </a:r>
          </a:p>
        </p:txBody>
      </p:sp>
      <p:sp>
        <p:nvSpPr>
          <p:cNvPr id="3" name="Rectangle 2"/>
          <p:cNvSpPr/>
          <p:nvPr/>
        </p:nvSpPr>
        <p:spPr>
          <a:xfrm>
            <a:off x="4925358" y="2300254"/>
            <a:ext cx="36010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Clr>
                <a:srgbClr val="FFD200"/>
              </a:buClr>
              <a:buSzPct val="75000"/>
              <a:buFont typeface="Arial" panose="020B0604020202020204" pitchFamily="34" charset="0"/>
              <a:buChar char="►"/>
            </a:pPr>
            <a:endParaRPr lang="es-PE" sz="1600" dirty="0">
              <a:solidFill>
                <a:schemeClr val="tx2"/>
              </a:solidFill>
            </a:endParaRPr>
          </a:p>
          <a:p>
            <a:pPr marL="285750" lvl="1" indent="-285750">
              <a:buClr>
                <a:srgbClr val="FFD200"/>
              </a:buClr>
              <a:buSzPct val="75000"/>
              <a:buFont typeface="Arial" panose="020B0604020202020204" pitchFamily="34" charset="0"/>
              <a:buChar char="►"/>
            </a:pPr>
            <a:r>
              <a:rPr lang="es-PE" sz="1600" dirty="0">
                <a:solidFill>
                  <a:schemeClr val="tx2"/>
                </a:solidFill>
              </a:rPr>
              <a:t>Perú es el primer país de América Latina en unirse al </a:t>
            </a:r>
            <a:r>
              <a:rPr lang="es-PE" sz="1600" dirty="0" err="1">
                <a:solidFill>
                  <a:schemeClr val="tx2"/>
                </a:solidFill>
              </a:rPr>
              <a:t>Extractive</a:t>
            </a:r>
            <a:r>
              <a:rPr lang="es-PE" sz="1600" dirty="0">
                <a:solidFill>
                  <a:schemeClr val="tx2"/>
                </a:solidFill>
              </a:rPr>
              <a:t> Industries </a:t>
            </a:r>
            <a:r>
              <a:rPr lang="es-PE" sz="1600" dirty="0" err="1">
                <a:solidFill>
                  <a:schemeClr val="tx2"/>
                </a:solidFill>
              </a:rPr>
              <a:t>Transparency</a:t>
            </a:r>
            <a:r>
              <a:rPr lang="es-PE" sz="1600" dirty="0">
                <a:solidFill>
                  <a:schemeClr val="tx2"/>
                </a:solidFill>
              </a:rPr>
              <a:t> </a:t>
            </a:r>
            <a:r>
              <a:rPr lang="es-PE" sz="1600" dirty="0" err="1">
                <a:solidFill>
                  <a:schemeClr val="tx2"/>
                </a:solidFill>
              </a:rPr>
              <a:t>Initiative</a:t>
            </a:r>
            <a:r>
              <a:rPr lang="es-PE" sz="1600" dirty="0">
                <a:solidFill>
                  <a:schemeClr val="tx2"/>
                </a:solidFill>
              </a:rPr>
              <a:t> (EITI</a:t>
            </a:r>
            <a:r>
              <a:rPr lang="es-PE" sz="1600" dirty="0" smtClean="0">
                <a:solidFill>
                  <a:schemeClr val="tx2"/>
                </a:solidFill>
              </a:rPr>
              <a:t>).</a:t>
            </a:r>
          </a:p>
          <a:p>
            <a:pPr marL="285750" lvl="1" indent="-285750">
              <a:buClr>
                <a:srgbClr val="FFD200"/>
              </a:buClr>
              <a:buSzPct val="75000"/>
              <a:buFont typeface="Arial" panose="020B0604020202020204" pitchFamily="34" charset="0"/>
              <a:buChar char="►"/>
            </a:pPr>
            <a:endParaRPr lang="es-PE" sz="1600" dirty="0">
              <a:solidFill>
                <a:schemeClr val="tx2"/>
              </a:solidFill>
            </a:endParaRPr>
          </a:p>
          <a:p>
            <a:pPr marL="285750" lvl="1" indent="-285750">
              <a:buClr>
                <a:srgbClr val="FFD200"/>
              </a:buClr>
              <a:buSzPct val="75000"/>
              <a:buFont typeface="Arial" panose="020B0604020202020204" pitchFamily="34" charset="0"/>
              <a:buChar char="►"/>
            </a:pPr>
            <a:r>
              <a:rPr lang="es-PE" sz="1600" dirty="0">
                <a:solidFill>
                  <a:schemeClr val="tx2"/>
                </a:solidFill>
              </a:rPr>
              <a:t>Perú será la </a:t>
            </a:r>
            <a:r>
              <a:rPr lang="es-PE" sz="1600" b="1" u="sng" dirty="0">
                <a:solidFill>
                  <a:schemeClr val="tx2"/>
                </a:solidFill>
              </a:rPr>
              <a:t>sede de la Conferencia Global del EITI</a:t>
            </a:r>
            <a:r>
              <a:rPr lang="es-PE" sz="1600" dirty="0">
                <a:solidFill>
                  <a:schemeClr val="tx2"/>
                </a:solidFill>
              </a:rPr>
              <a:t>, a realizarse en Lima el 24 y 25 de febrero de 2016.</a:t>
            </a:r>
          </a:p>
        </p:txBody>
      </p:sp>
    </p:spTree>
    <p:extLst>
      <p:ext uri="{BB962C8B-B14F-4D97-AF65-F5344CB8AC3E}">
        <p14:creationId xmlns:p14="http://schemas.microsoft.com/office/powerpoint/2010/main" val="3796367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63551" y="255159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Tendencias futuras en el sector</a:t>
            </a:r>
          </a:p>
        </p:txBody>
      </p:sp>
      <p:sp>
        <p:nvSpPr>
          <p:cNvPr id="2" name="Oval 1"/>
          <p:cNvSpPr/>
          <p:nvPr/>
        </p:nvSpPr>
        <p:spPr>
          <a:xfrm>
            <a:off x="71254" y="1769423"/>
            <a:ext cx="2417710" cy="2322022"/>
          </a:xfrm>
          <a:prstGeom prst="ellipse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PE" sz="1600" b="1" dirty="0" smtClean="0">
                <a:solidFill>
                  <a:schemeClr val="tx2"/>
                </a:solidFill>
              </a:rPr>
              <a:t>Demanda </a:t>
            </a:r>
          </a:p>
          <a:p>
            <a:r>
              <a:rPr lang="es-PE" sz="1600" b="1" dirty="0" smtClean="0">
                <a:solidFill>
                  <a:schemeClr val="tx2"/>
                </a:solidFill>
              </a:rPr>
              <a:t>de energía</a:t>
            </a:r>
          </a:p>
          <a:p>
            <a:r>
              <a:rPr lang="es-PE" sz="1600" b="1" dirty="0">
                <a:solidFill>
                  <a:schemeClr val="tx2"/>
                </a:solidFill>
              </a:rPr>
              <a:t>a</a:t>
            </a:r>
            <a:r>
              <a:rPr lang="es-PE" sz="1600" b="1" dirty="0" smtClean="0">
                <a:solidFill>
                  <a:schemeClr val="tx2"/>
                </a:solidFill>
              </a:rPr>
              <a:t>umentará hasta* </a:t>
            </a:r>
            <a:r>
              <a:rPr lang="es-PE" sz="4000" b="1" dirty="0" smtClean="0">
                <a:solidFill>
                  <a:schemeClr val="tx2"/>
                </a:solidFill>
              </a:rPr>
              <a:t>112%</a:t>
            </a:r>
            <a:endParaRPr lang="es-PE" sz="4000" b="1" dirty="0">
              <a:solidFill>
                <a:schemeClr val="tx2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469941" y="2328610"/>
            <a:ext cx="2299767" cy="1364615"/>
          </a:xfrm>
          <a:prstGeom prst="right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t" anchorCtr="0"/>
          <a:lstStyle/>
          <a:p>
            <a:r>
              <a:rPr lang="es-PE" b="1" dirty="0" smtClean="0">
                <a:solidFill>
                  <a:schemeClr val="bg2"/>
                </a:solidFill>
              </a:rPr>
              <a:t>Oportunidad para el Perú</a:t>
            </a:r>
            <a:endParaRPr lang="es-PE" b="1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725" y="5494918"/>
            <a:ext cx="2585644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*Estimado a 2025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Ministerio de Energía y Minas</a:t>
            </a:r>
            <a:endParaRPr lang="es-PE" sz="1200" i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919129" y="1540765"/>
            <a:ext cx="4047654" cy="3855299"/>
            <a:chOff x="4998695" y="1639619"/>
            <a:chExt cx="4047654" cy="3855299"/>
          </a:xfrm>
        </p:grpSpPr>
        <p:sp>
          <p:nvSpPr>
            <p:cNvPr id="13" name="Rectangle 12"/>
            <p:cNvSpPr/>
            <p:nvPr/>
          </p:nvSpPr>
          <p:spPr>
            <a:xfrm>
              <a:off x="4998695" y="4178423"/>
              <a:ext cx="4047654" cy="576855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lvl="1"/>
              <a:r>
                <a:rPr lang="es-PE" b="1" dirty="0" smtClean="0"/>
                <a:t>Proyectos de infraestructura</a:t>
              </a:r>
              <a:endParaRPr lang="es-PE" b="1" dirty="0"/>
            </a:p>
            <a:p>
              <a:endParaRPr lang="es-PE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98695" y="2455710"/>
              <a:ext cx="4047654" cy="74097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lvl="1"/>
              <a:r>
                <a:rPr lang="es-PE" b="1" dirty="0"/>
                <a:t>Cuencas sedimentarias de petróleo no exploradas</a:t>
              </a:r>
            </a:p>
            <a:p>
              <a:endParaRPr lang="es-PE" b="1" dirty="0">
                <a:solidFill>
                  <a:schemeClr val="tx1"/>
                </a:solidFill>
              </a:endParaRPr>
            </a:p>
            <a:p>
              <a:endParaRPr lang="es-PE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98695" y="3368752"/>
              <a:ext cx="4047654" cy="61012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lvl="1"/>
              <a:r>
                <a:rPr lang="es-PE" b="1" dirty="0" smtClean="0"/>
                <a:t>Licitaciones de nuevos lotes</a:t>
              </a:r>
              <a:endParaRPr lang="es-PE" b="1" dirty="0"/>
            </a:p>
            <a:p>
              <a:endParaRPr lang="es-PE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998695" y="1639619"/>
              <a:ext cx="4047654" cy="60696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lvl="1"/>
              <a:r>
                <a:rPr lang="es-PE" b="1" dirty="0"/>
                <a:t>Plan</a:t>
              </a:r>
              <a:r>
                <a:rPr lang="es-PE" sz="1550" b="1" dirty="0"/>
                <a:t> Energético Nacional 2014 - </a:t>
              </a:r>
              <a:r>
                <a:rPr lang="es-PE" sz="1550" b="1" dirty="0" smtClean="0"/>
                <a:t>2025</a:t>
              </a:r>
              <a:endParaRPr lang="es-PE" sz="155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998695" y="4950082"/>
              <a:ext cx="4047654" cy="54483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lvl="1"/>
              <a:r>
                <a:rPr lang="es-PE" b="1" dirty="0" smtClean="0"/>
                <a:t>Masificación del Gas Natural</a:t>
              </a:r>
              <a:endParaRPr lang="es-PE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68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12591" y="112601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Programa Energético Nacional</a:t>
            </a:r>
          </a:p>
          <a:p>
            <a:r>
              <a:rPr lang="es-PE" sz="3200" dirty="0" smtClean="0"/>
              <a:t>2014 - 2025</a:t>
            </a:r>
            <a:endParaRPr lang="es-PE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8999" y="1225888"/>
            <a:ext cx="4352281" cy="469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PE" sz="1800" dirty="0" smtClean="0"/>
          </a:p>
          <a:p>
            <a:r>
              <a:rPr lang="es-PE" sz="1800" b="1" dirty="0" smtClean="0"/>
              <a:t>Consumo </a:t>
            </a:r>
            <a:r>
              <a:rPr lang="es-PE" sz="1800" b="1" dirty="0"/>
              <a:t>de hidrocarburos líquidos se incrementará desde 209,000 bpd hasta 339,000 bpd, incluso</a:t>
            </a:r>
            <a:r>
              <a:rPr lang="es-PE" sz="1800" b="1" dirty="0" smtClean="0"/>
              <a:t>.</a:t>
            </a:r>
            <a:endParaRPr lang="es-PE" sz="1800" b="1" dirty="0"/>
          </a:p>
          <a:p>
            <a:pPr marL="0" indent="0">
              <a:buNone/>
            </a:pPr>
            <a:endParaRPr lang="es-PE" sz="2000" dirty="0" smtClean="0"/>
          </a:p>
          <a:p>
            <a:pPr marL="0" indent="0">
              <a:buNone/>
            </a:pPr>
            <a:endParaRPr lang="es-PE" sz="2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67571" y="5652968"/>
            <a:ext cx="2997615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Fuentes: Ministerio de Energía y Minas / EY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31077" y="1213841"/>
            <a:ext cx="4352281" cy="4698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PE" sz="2000" dirty="0" smtClean="0"/>
          </a:p>
          <a:p>
            <a:r>
              <a:rPr lang="es-PE" sz="1800" b="1" dirty="0"/>
              <a:t>Masificación del gas natural: incremento en la demanda de gas natural desde 1,900MMpcd hasta 2,400MMpcd.</a:t>
            </a:r>
          </a:p>
          <a:p>
            <a:pPr marL="0" indent="0">
              <a:buNone/>
            </a:pPr>
            <a:endParaRPr lang="es-PE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"/>
          <a:stretch/>
        </p:blipFill>
        <p:spPr>
          <a:xfrm>
            <a:off x="4797088" y="2949658"/>
            <a:ext cx="4223341" cy="25253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44" y="2949658"/>
            <a:ext cx="4175271" cy="238859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831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14143" y="112601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Cuencas sedimentarias de petróleo </a:t>
            </a:r>
            <a:br>
              <a:rPr lang="es-PE" sz="3200" dirty="0" smtClean="0"/>
            </a:br>
            <a:r>
              <a:rPr lang="es-PE" sz="3200" dirty="0"/>
              <a:t>no exploradas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713" y="5612830"/>
            <a:ext cx="769441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EY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313" y="1809662"/>
            <a:ext cx="2772000" cy="3524850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08000" rtlCol="0" anchor="ctr" anchorCtr="0"/>
          <a:lstStyle/>
          <a:p>
            <a:pPr lvl="0" algn="ctr"/>
            <a:r>
              <a:rPr lang="es-PE" sz="7200" b="1" dirty="0" smtClean="0">
                <a:solidFill>
                  <a:schemeClr val="accent5"/>
                </a:solidFill>
              </a:rPr>
              <a:t>18</a:t>
            </a:r>
            <a:r>
              <a:rPr lang="es-PE" sz="22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lvl="0" algn="ctr"/>
            <a:r>
              <a:rPr lang="es-PE" sz="2000" dirty="0">
                <a:solidFill>
                  <a:schemeClr val="bg2"/>
                </a:solidFill>
              </a:rPr>
              <a:t>C</a:t>
            </a:r>
            <a:r>
              <a:rPr lang="es-PE" sz="2000" dirty="0" smtClean="0">
                <a:solidFill>
                  <a:schemeClr val="bg2"/>
                </a:solidFill>
              </a:rPr>
              <a:t>uencas petrolíferas </a:t>
            </a:r>
            <a:r>
              <a:rPr lang="es-PE" sz="2000" dirty="0">
                <a:solidFill>
                  <a:schemeClr val="bg2"/>
                </a:solidFill>
              </a:rPr>
              <a:t>con potencial para la exploración de hidrocarburos.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26888" y="1809662"/>
            <a:ext cx="2772000" cy="3384550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 anchorCtr="0"/>
          <a:lstStyle/>
          <a:p>
            <a:pPr lvl="0" algn="ctr"/>
            <a:r>
              <a:rPr lang="es-PE" sz="6600" b="1" dirty="0" smtClean="0">
                <a:solidFill>
                  <a:schemeClr val="bg1">
                    <a:lumMod val="75000"/>
                  </a:schemeClr>
                </a:solidFill>
              </a:rPr>
              <a:t>10</a:t>
            </a:r>
            <a:endParaRPr lang="es-PE" sz="60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0" algn="ctr"/>
            <a:r>
              <a:rPr lang="es-PE" sz="2000" dirty="0">
                <a:solidFill>
                  <a:schemeClr val="bg2"/>
                </a:solidFill>
              </a:rPr>
              <a:t>C</a:t>
            </a:r>
            <a:r>
              <a:rPr lang="es-PE" sz="2000" dirty="0" smtClean="0">
                <a:solidFill>
                  <a:schemeClr val="bg2"/>
                </a:solidFill>
              </a:rPr>
              <a:t>uencas se </a:t>
            </a:r>
            <a:r>
              <a:rPr lang="es-PE" sz="2000" dirty="0">
                <a:solidFill>
                  <a:schemeClr val="bg2"/>
                </a:solidFill>
              </a:rPr>
              <a:t>encuentran en territorio continental y el resto en altamar. Entre las más conocidas: Talara, el Marañón y Ucayali</a:t>
            </a:r>
            <a:r>
              <a:rPr lang="es-PE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32018" y="1809662"/>
            <a:ext cx="2876550" cy="3260982"/>
          </a:xfrm>
          <a:prstGeom prst="rect">
            <a:avLst/>
          </a:prstGeom>
          <a:noFill/>
          <a:ln w="1905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 anchorCtr="0"/>
          <a:lstStyle/>
          <a:p>
            <a:pPr lvl="0" algn="ctr"/>
            <a:r>
              <a:rPr lang="es-PE" sz="7200" b="1" dirty="0" smtClean="0">
                <a:solidFill>
                  <a:schemeClr val="accent2"/>
                </a:solidFill>
              </a:rPr>
              <a:t>15</a:t>
            </a:r>
          </a:p>
          <a:p>
            <a:pPr lvl="0" algn="ctr"/>
            <a:r>
              <a:rPr lang="es-PE" sz="2000" dirty="0" smtClean="0">
                <a:solidFill>
                  <a:schemeClr val="bg2"/>
                </a:solidFill>
              </a:rPr>
              <a:t>Cuencas </a:t>
            </a:r>
            <a:r>
              <a:rPr lang="es-PE" sz="2000" dirty="0">
                <a:solidFill>
                  <a:schemeClr val="bg2"/>
                </a:solidFill>
              </a:rPr>
              <a:t>petrolíferas cuyo potencial no ha sido explorado en toda su magnitud, entre las cuales destacan: Santiago, el Huallaga y el Titicaca</a:t>
            </a:r>
            <a:r>
              <a:rPr lang="es-PE" dirty="0">
                <a:solidFill>
                  <a:schemeClr val="bg2"/>
                </a:solidFill>
              </a:rPr>
              <a:t>. 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910313" y="1809662"/>
            <a:ext cx="0" cy="3384550"/>
          </a:xfrm>
          <a:prstGeom prst="line">
            <a:avLst/>
          </a:prstGeom>
          <a:ln w="19050">
            <a:solidFill>
              <a:srgbClr val="FFC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69186" y="1809662"/>
            <a:ext cx="0" cy="3384550"/>
          </a:xfrm>
          <a:prstGeom prst="line">
            <a:avLst/>
          </a:prstGeom>
          <a:ln w="19050">
            <a:solidFill>
              <a:srgbClr val="FFC00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0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r="9107" b="3415"/>
          <a:stretch/>
        </p:blipFill>
        <p:spPr>
          <a:xfrm flipH="1">
            <a:off x="0" y="-27383"/>
            <a:ext cx="9144000" cy="688538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457200" y="354013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>
                <a:solidFill>
                  <a:schemeClr val="tx2"/>
                </a:solidFill>
              </a:rPr>
              <a:t>Licitaciones de Nuevos Lotes</a:t>
            </a:r>
            <a:endParaRPr lang="es-PE" sz="32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163" y="6220442"/>
            <a:ext cx="1572546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tx2"/>
                </a:solidFill>
              </a:rPr>
              <a:t>Fuente: </a:t>
            </a:r>
            <a:r>
              <a:rPr lang="es-PE" sz="1200" i="1" dirty="0" err="1" smtClean="0">
                <a:solidFill>
                  <a:schemeClr val="tx2"/>
                </a:solidFill>
              </a:rPr>
              <a:t>Perupetro</a:t>
            </a:r>
            <a:r>
              <a:rPr lang="es-PE" sz="1200" i="1" dirty="0" smtClean="0">
                <a:solidFill>
                  <a:schemeClr val="tx2"/>
                </a:solidFill>
              </a:rPr>
              <a:t> / EY</a:t>
            </a:r>
            <a:endParaRPr lang="es-PE" sz="1200" i="1" dirty="0">
              <a:solidFill>
                <a:schemeClr val="tx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0634" y="1733797"/>
            <a:ext cx="6685808" cy="105275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D200"/>
              </a:buClr>
              <a:buSzPct val="75000"/>
            </a:pPr>
            <a:r>
              <a:rPr lang="es-PE" sz="2000" dirty="0" smtClean="0">
                <a:solidFill>
                  <a:schemeClr val="tx2"/>
                </a:solidFill>
              </a:rPr>
              <a:t>Seis (06) Lotes disponibles para exploración Off-shore (Z-50, Z-53, Z-54, Z-55, Z-56 y Z-57). Más de 18 prospectos.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634" y="4251535"/>
            <a:ext cx="6685809" cy="1015663"/>
          </a:xfrm>
          <a:prstGeom prst="rect">
            <a:avLst/>
          </a:prstGeom>
          <a:solidFill>
            <a:schemeClr val="bg2"/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FFD200"/>
              </a:buClr>
              <a:buSzPct val="75000"/>
              <a:buFont typeface="Arial" panose="020B0604020202020204" pitchFamily="34" charset="0"/>
              <a:buChar char="►"/>
            </a:pPr>
            <a:r>
              <a:rPr lang="es-PE" sz="2000" dirty="0" smtClean="0">
                <a:solidFill>
                  <a:schemeClr val="tx2"/>
                </a:solidFill>
              </a:rPr>
              <a:t>Banco de Datos: información libre de costo y disponible a solicitud sobre sísmica, pozos, registro de pozos, reportes técnicos, entre otros.</a:t>
            </a:r>
            <a:endParaRPr lang="es-PE" sz="2000" dirty="0">
              <a:solidFill>
                <a:schemeClr val="tx2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20634" y="3055308"/>
            <a:ext cx="6685808" cy="720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D200"/>
              </a:buClr>
              <a:buSzPct val="75000"/>
            </a:pPr>
            <a:r>
              <a:rPr lang="es-PE" sz="2000" dirty="0" smtClean="0">
                <a:solidFill>
                  <a:schemeClr val="tx2"/>
                </a:solidFill>
              </a:rPr>
              <a:t>26 Lotes disponibles para exploración en la cuenca amazónica. Licitaciones próximas a anunciarse.</a:t>
            </a:r>
          </a:p>
        </p:txBody>
      </p:sp>
    </p:spTree>
    <p:extLst>
      <p:ext uri="{BB962C8B-B14F-4D97-AF65-F5344CB8AC3E}">
        <p14:creationId xmlns:p14="http://schemas.microsoft.com/office/powerpoint/2010/main" val="326499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9" name="TextBox 5308"/>
          <p:cNvSpPr txBox="1"/>
          <p:nvPr/>
        </p:nvSpPr>
        <p:spPr>
          <a:xfrm>
            <a:off x="414000" y="5280698"/>
            <a:ext cx="5431680" cy="661720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*Estimado a diciembre de 2015.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**A </a:t>
            </a:r>
            <a:r>
              <a:rPr lang="es-PE" sz="1200" dirty="0">
                <a:solidFill>
                  <a:schemeClr val="bg1">
                    <a:lumMod val="75000"/>
                  </a:schemeClr>
                </a:solidFill>
              </a:rPr>
              <a:t>enero de 2016. Las inversiones son estimadas por la totalidad del proyecto.</a:t>
            </a:r>
            <a:endParaRPr lang="es-PE" sz="12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Fuente: </a:t>
            </a:r>
            <a:r>
              <a:rPr lang="en-US" sz="1200" i="1" dirty="0" smtClean="0">
                <a:solidFill>
                  <a:schemeClr val="bg1">
                    <a:lumMod val="75000"/>
                  </a:schemeClr>
                </a:solidFill>
              </a:rPr>
              <a:t>BCRP /  SCOTIABANK / EY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393643"/>
              </p:ext>
            </p:extLst>
          </p:nvPr>
        </p:nvGraphicFramePr>
        <p:xfrm>
          <a:off x="212119" y="1109662"/>
          <a:ext cx="8730000" cy="4032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5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0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765">
                <a:tc gridSpan="3">
                  <a:txBody>
                    <a:bodyPr/>
                    <a:lstStyle/>
                    <a:p>
                      <a:pPr algn="ctr"/>
                      <a:r>
                        <a:rPr lang="es-PE" sz="1600" dirty="0" smtClean="0">
                          <a:solidFill>
                            <a:schemeClr val="tx2"/>
                          </a:solidFill>
                        </a:rPr>
                        <a:t>Principales proyectos (2015 – 2017*)</a:t>
                      </a:r>
                      <a:endParaRPr lang="es-P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E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E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68"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Inversionista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Proyecto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solidFill>
                            <a:schemeClr val="tx2"/>
                          </a:solidFill>
                        </a:rPr>
                        <a:t>Inversión estimada**</a:t>
                      </a:r>
                      <a:endParaRPr lang="es-P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073">
                <a:tc>
                  <a:txBody>
                    <a:bodyPr/>
                    <a:lstStyle/>
                    <a:p>
                      <a:r>
                        <a:rPr lang="es-PE" sz="1400" b="1" dirty="0" err="1" smtClean="0">
                          <a:solidFill>
                            <a:schemeClr val="bg2"/>
                          </a:solidFill>
                        </a:rPr>
                        <a:t>Enagas</a:t>
                      </a:r>
                      <a:r>
                        <a:rPr lang="es-PE" sz="1400" b="1" dirty="0" smtClean="0">
                          <a:solidFill>
                            <a:schemeClr val="bg2"/>
                          </a:solidFill>
                        </a:rPr>
                        <a:t>;</a:t>
                      </a:r>
                      <a:r>
                        <a:rPr lang="es-PE" sz="1400" b="1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s-PE" sz="1400" b="1" baseline="0" dirty="0" err="1" smtClean="0">
                          <a:solidFill>
                            <a:schemeClr val="bg2"/>
                          </a:solidFill>
                        </a:rPr>
                        <a:t>Odebrecht</a:t>
                      </a:r>
                      <a:r>
                        <a:rPr lang="es-PE" sz="1400" b="1" baseline="0" dirty="0" smtClean="0">
                          <a:solidFill>
                            <a:schemeClr val="bg2"/>
                          </a:solidFill>
                        </a:rPr>
                        <a:t> S.A.C.; Graña y Montero</a:t>
                      </a:r>
                      <a:endParaRPr lang="es-PE" sz="14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Gasoducto Sur Peruano</a:t>
                      </a:r>
                      <a:endParaRPr lang="es-PE" sz="1400" b="1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US$ 7,328 millones</a:t>
                      </a:r>
                      <a:endParaRPr lang="es-PE" sz="1400" b="1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621">
                <a:tc>
                  <a:txBody>
                    <a:bodyPr/>
                    <a:lstStyle/>
                    <a:p>
                      <a:r>
                        <a:rPr lang="es-PE" sz="1400" b="1" baseline="0" dirty="0" err="1" smtClean="0">
                          <a:solidFill>
                            <a:schemeClr val="bg2"/>
                          </a:solidFill>
                        </a:rPr>
                        <a:t>Cálidda</a:t>
                      </a:r>
                      <a:endParaRPr lang="es-PE" sz="14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PE" sz="1400" b="1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Masificación</a:t>
                      </a:r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del Gas en Lima y Callao</a:t>
                      </a:r>
                      <a:endParaRPr lang="es-PE" sz="1400" b="1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US$ 273 millones</a:t>
                      </a:r>
                      <a:endParaRPr lang="es-PE" sz="1400" b="1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529">
                <a:tc>
                  <a:txBody>
                    <a:bodyPr/>
                    <a:lstStyle/>
                    <a:p>
                      <a:r>
                        <a:rPr lang="es-PE" sz="1400" b="1" baseline="0" dirty="0" smtClean="0">
                          <a:solidFill>
                            <a:schemeClr val="bg2"/>
                          </a:solidFill>
                        </a:rPr>
                        <a:t>Fenosa; Gases del Pacífico; Transportadora de Gas Natural Comprimido Andino</a:t>
                      </a:r>
                      <a:endParaRPr lang="es-PE" sz="14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PE" sz="1400" b="1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Masificación</a:t>
                      </a:r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del Gas en norte, sur y zonas </a:t>
                      </a:r>
                      <a:r>
                        <a:rPr lang="es-PE" sz="1400" b="1" kern="1200" baseline="0" dirty="0" err="1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altoandinas</a:t>
                      </a:r>
                      <a:endParaRPr lang="es-PE" sz="1400" b="1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1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US$ 220 millones</a:t>
                      </a:r>
                      <a:endParaRPr lang="es-PE" sz="1400" b="1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250">
                <a:tc>
                  <a:txBody>
                    <a:bodyPr/>
                    <a:lstStyle/>
                    <a:p>
                      <a:r>
                        <a:rPr lang="es-PE" sz="1400" b="0" dirty="0" smtClean="0">
                          <a:solidFill>
                            <a:schemeClr val="bg2"/>
                          </a:solidFill>
                        </a:rPr>
                        <a:t>Transportadora de Gas del Perú (TGP)</a:t>
                      </a:r>
                      <a:endParaRPr lang="es-PE" sz="14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PE" sz="1400" b="0" dirty="0" smtClean="0">
                          <a:solidFill>
                            <a:schemeClr val="bg2"/>
                          </a:solidFill>
                        </a:rPr>
                        <a:t>Tercera Ampliación de Ductos</a:t>
                      </a:r>
                      <a:endParaRPr lang="es-PE" sz="1400" b="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US$ 209 millones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250">
                <a:tc>
                  <a:txBody>
                    <a:bodyPr/>
                    <a:lstStyle/>
                    <a:p>
                      <a:r>
                        <a:rPr lang="es-PE" sz="1400" b="0" dirty="0" err="1" smtClean="0">
                          <a:solidFill>
                            <a:schemeClr val="bg2"/>
                          </a:solidFill>
                        </a:rPr>
                        <a:t>Clean</a:t>
                      </a:r>
                      <a:r>
                        <a:rPr lang="es-PE" sz="1400" b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s-PE" sz="1400" b="0" dirty="0" err="1" smtClean="0">
                          <a:solidFill>
                            <a:schemeClr val="bg2"/>
                          </a:solidFill>
                        </a:rPr>
                        <a:t>Energy</a:t>
                      </a:r>
                      <a:endParaRPr lang="es-PE" sz="14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PE" sz="14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Planta de Licuefacción</a:t>
                      </a:r>
                      <a:r>
                        <a:rPr lang="es-PE" sz="1400" b="0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y planta de regasificación</a:t>
                      </a:r>
                      <a:endParaRPr lang="es-PE" sz="1400" b="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US$ 75 millones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3"/>
          <p:cNvSpPr txBox="1">
            <a:spLocks/>
          </p:cNvSpPr>
          <p:nvPr/>
        </p:nvSpPr>
        <p:spPr>
          <a:xfrm>
            <a:off x="467571" y="249237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Proyectos de infraestructura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172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9" name="TextBox 5308"/>
          <p:cNvSpPr txBox="1"/>
          <p:nvPr/>
        </p:nvSpPr>
        <p:spPr>
          <a:xfrm>
            <a:off x="467571" y="5250630"/>
            <a:ext cx="2937407" cy="42780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dirty="0" smtClean="0">
                <a:solidFill>
                  <a:schemeClr val="bg1">
                    <a:lumMod val="75000"/>
                  </a:schemeClr>
                </a:solidFill>
              </a:rPr>
              <a:t>*Estimado a diciembre de 2015.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>
                    <a:lumMod val="75000"/>
                  </a:schemeClr>
                </a:solidFill>
              </a:rPr>
              <a:t>Fuente: </a:t>
            </a:r>
            <a:r>
              <a:rPr lang="en-US" sz="1200" i="1" dirty="0" smtClean="0">
                <a:solidFill>
                  <a:schemeClr val="bg1">
                    <a:lumMod val="75000"/>
                  </a:schemeClr>
                </a:solidFill>
              </a:rPr>
              <a:t>BCRP / MINEM / PROINVERSION</a:t>
            </a:r>
            <a:endParaRPr lang="es-PE" sz="1200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125284"/>
              </p:ext>
            </p:extLst>
          </p:nvPr>
        </p:nvGraphicFramePr>
        <p:xfrm>
          <a:off x="212125" y="1439558"/>
          <a:ext cx="8670618" cy="3595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574">
                <a:tc gridSpan="2">
                  <a:txBody>
                    <a:bodyPr/>
                    <a:lstStyle/>
                    <a:p>
                      <a:pPr algn="ctr"/>
                      <a:r>
                        <a:rPr lang="es-PE" sz="1700" dirty="0" smtClean="0">
                          <a:solidFill>
                            <a:schemeClr val="tx2"/>
                          </a:solidFill>
                        </a:rPr>
                        <a:t>Proyectos por</a:t>
                      </a:r>
                      <a:r>
                        <a:rPr lang="es-PE" sz="1700" baseline="0" dirty="0" smtClean="0">
                          <a:solidFill>
                            <a:schemeClr val="tx2"/>
                          </a:solidFill>
                        </a:rPr>
                        <a:t> adjudicar*</a:t>
                      </a:r>
                      <a:endParaRPr lang="es-PE" sz="17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PE" sz="18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574">
                <a:tc>
                  <a:txBody>
                    <a:bodyPr/>
                    <a:lstStyle/>
                    <a:p>
                      <a:pPr algn="ctr"/>
                      <a:r>
                        <a:rPr lang="es-PE" sz="1700" dirty="0" smtClean="0">
                          <a:solidFill>
                            <a:schemeClr val="tx2"/>
                          </a:solidFill>
                        </a:rPr>
                        <a:t>Proyecto</a:t>
                      </a:r>
                      <a:endParaRPr lang="es-PE" sz="17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700" dirty="0" smtClean="0">
                          <a:solidFill>
                            <a:schemeClr val="tx2"/>
                          </a:solidFill>
                        </a:rPr>
                        <a:t>Inversión</a:t>
                      </a:r>
                      <a:r>
                        <a:rPr lang="es-PE" sz="1700" baseline="0" dirty="0" smtClean="0">
                          <a:solidFill>
                            <a:schemeClr val="tx2"/>
                          </a:solidFill>
                        </a:rPr>
                        <a:t> estimada</a:t>
                      </a:r>
                      <a:endParaRPr lang="es-PE" sz="17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241">
                <a:tc>
                  <a:txBody>
                    <a:bodyPr/>
                    <a:lstStyle/>
                    <a:p>
                      <a:r>
                        <a:rPr lang="es-PE" sz="1700" b="0" dirty="0" smtClean="0">
                          <a:solidFill>
                            <a:schemeClr val="bg2"/>
                          </a:solidFill>
                        </a:rPr>
                        <a:t>Gasoducto</a:t>
                      </a:r>
                      <a:r>
                        <a:rPr lang="es-PE" sz="1700" b="0" baseline="0" dirty="0" smtClean="0">
                          <a:solidFill>
                            <a:schemeClr val="bg2"/>
                          </a:solidFill>
                        </a:rPr>
                        <a:t> hacia las regiones centro y norte del país.</a:t>
                      </a:r>
                      <a:endParaRPr lang="es-PE" sz="17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E" sz="17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</a:t>
                      </a:r>
                      <a:r>
                        <a:rPr lang="es-PE" sz="1700" b="0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3,300 millones</a:t>
                      </a:r>
                      <a:endParaRPr lang="es-PE" sz="1700" b="0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727">
                <a:tc>
                  <a:txBody>
                    <a:bodyPr/>
                    <a:lstStyle/>
                    <a:p>
                      <a:r>
                        <a:rPr lang="es-PE" sz="1700" b="0" dirty="0" smtClean="0">
                          <a:solidFill>
                            <a:schemeClr val="bg2"/>
                          </a:solidFill>
                        </a:rPr>
                        <a:t>Masificación</a:t>
                      </a:r>
                      <a:r>
                        <a:rPr lang="es-PE" sz="1700" b="0" baseline="0" dirty="0" smtClean="0">
                          <a:solidFill>
                            <a:schemeClr val="bg2"/>
                          </a:solidFill>
                        </a:rPr>
                        <a:t> del uso de Gas Natural – Distribución por red de ductos en Apurímac, Huancavelica, Junín, Cusco, Puno y Ucayali</a:t>
                      </a:r>
                      <a:endParaRPr lang="es-PE" sz="17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E" sz="17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</a:t>
                      </a:r>
                      <a:r>
                        <a:rPr lang="es-PE" sz="1700" b="0" kern="1200" baseline="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 350 millones</a:t>
                      </a:r>
                      <a:endParaRPr lang="es-PE" sz="1700" b="0" kern="1200" dirty="0" smtClean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241">
                <a:tc>
                  <a:txBody>
                    <a:bodyPr/>
                    <a:lstStyle/>
                    <a:p>
                      <a:r>
                        <a:rPr lang="es-PE" sz="1700" b="0" dirty="0" smtClean="0">
                          <a:solidFill>
                            <a:schemeClr val="bg2"/>
                          </a:solidFill>
                        </a:rPr>
                        <a:t>Sistema</a:t>
                      </a:r>
                      <a:r>
                        <a:rPr lang="es-PE" sz="1700" b="0" baseline="0" dirty="0" smtClean="0">
                          <a:solidFill>
                            <a:schemeClr val="bg2"/>
                          </a:solidFill>
                        </a:rPr>
                        <a:t> de abastecimiento de GLP para Lima y Callao</a:t>
                      </a:r>
                      <a:endParaRPr lang="es-PE" sz="17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7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US$ 250 millones</a:t>
                      </a:r>
                      <a:endParaRPr lang="es-PE" sz="1700" b="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984">
                <a:tc>
                  <a:txBody>
                    <a:bodyPr/>
                    <a:lstStyle/>
                    <a:p>
                      <a:r>
                        <a:rPr lang="es-PE" sz="1700" dirty="0" smtClean="0">
                          <a:solidFill>
                            <a:schemeClr val="bg2"/>
                          </a:solidFill>
                        </a:rPr>
                        <a:t>Sistema</a:t>
                      </a:r>
                      <a:r>
                        <a:rPr lang="es-PE" sz="1700" baseline="0" dirty="0" smtClean="0">
                          <a:solidFill>
                            <a:schemeClr val="bg2"/>
                          </a:solidFill>
                        </a:rPr>
                        <a:t> de abastecimiento de LNG para el mercado nacional</a:t>
                      </a:r>
                      <a:endParaRPr lang="es-PE" sz="17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E" sz="1700" b="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US$ 250 millones</a:t>
                      </a:r>
                      <a:endParaRPr lang="es-PE" sz="1700" b="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241">
                <a:tc>
                  <a:txBody>
                    <a:bodyPr/>
                    <a:lstStyle/>
                    <a:p>
                      <a:pPr algn="r"/>
                      <a:r>
                        <a:rPr lang="es-PE" sz="1700" b="1" dirty="0" smtClean="0">
                          <a:solidFill>
                            <a:schemeClr val="bg2"/>
                          </a:solidFill>
                        </a:rPr>
                        <a:t>Total</a:t>
                      </a:r>
                      <a:r>
                        <a:rPr lang="es-PE" sz="1700" b="1" baseline="0" dirty="0" smtClean="0">
                          <a:solidFill>
                            <a:schemeClr val="bg2"/>
                          </a:solidFill>
                        </a:rPr>
                        <a:t> por adjudicar</a:t>
                      </a:r>
                      <a:endParaRPr lang="es-PE" sz="17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PE" sz="1700" b="1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US$ 4,150 millones</a:t>
                      </a:r>
                      <a:endParaRPr lang="es-PE" sz="1700" b="1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3"/>
          <p:cNvSpPr txBox="1">
            <a:spLocks/>
          </p:cNvSpPr>
          <p:nvPr/>
        </p:nvSpPr>
        <p:spPr>
          <a:xfrm>
            <a:off x="467571" y="26369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Proyectos de infraestructura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020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0"/>
          <p:cNvSpPr txBox="1">
            <a:spLocks noChangeArrowheads="1"/>
          </p:cNvSpPr>
          <p:nvPr/>
        </p:nvSpPr>
        <p:spPr>
          <a:xfrm>
            <a:off x="2548855" y="4013175"/>
            <a:ext cx="6278418" cy="1905711"/>
          </a:xfrm>
          <a:prstGeom prst="rect">
            <a:avLst/>
          </a:prstGeom>
          <a:solidFill>
            <a:schemeClr val="accent1"/>
          </a:solidFill>
          <a:ln w="19050">
            <a:solidFill>
              <a:srgbClr val="C0C0C0"/>
            </a:solidFill>
          </a:ln>
        </p:spPr>
        <p:txBody>
          <a:bodyPr vert="horz" lIns="90000" tIns="90000" rIns="90000" bIns="90000" rtlCol="0" anchor="t" anchorCtr="0">
            <a:noAutofit/>
          </a:bodyPr>
          <a:lstStyle/>
          <a:p>
            <a:pPr marL="723900" marR="0" lvl="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Rectangle 10"/>
          <p:cNvSpPr txBox="1">
            <a:spLocks noChangeArrowheads="1"/>
          </p:cNvSpPr>
          <p:nvPr/>
        </p:nvSpPr>
        <p:spPr>
          <a:xfrm>
            <a:off x="2548855" y="1297459"/>
            <a:ext cx="6278418" cy="2576979"/>
          </a:xfrm>
          <a:prstGeom prst="rect">
            <a:avLst/>
          </a:prstGeom>
          <a:solidFill>
            <a:schemeClr val="accent1"/>
          </a:solidFill>
          <a:ln w="19050">
            <a:solidFill>
              <a:srgbClr val="C0C0C0"/>
            </a:solidFill>
          </a:ln>
        </p:spPr>
        <p:txBody>
          <a:bodyPr vert="horz" lIns="90000" tIns="90000" rIns="90000" bIns="90000" rtlCol="0" anchor="t" anchorCtr="0">
            <a:noAutofit/>
          </a:bodyPr>
          <a:lstStyle/>
          <a:p>
            <a:pPr marL="723900" marR="0" lvl="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0534" y="6015834"/>
            <a:ext cx="3007233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Ministerio de Energía y Minas / EY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247900" y="1452514"/>
            <a:ext cx="6579373" cy="28120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PE" sz="1600" dirty="0" smtClean="0">
                <a:solidFill>
                  <a:schemeClr val="tx2"/>
                </a:solidFill>
              </a:rPr>
              <a:t>Gasoducto Sur Peruano aumentará capacidad de transporte del sistema en </a:t>
            </a:r>
            <a:r>
              <a:rPr lang="en-US" sz="1600" dirty="0" smtClean="0">
                <a:solidFill>
                  <a:schemeClr val="tx2"/>
                </a:solidFill>
              </a:rPr>
              <a:t>500 </a:t>
            </a:r>
            <a:r>
              <a:rPr lang="en-US" sz="1600" dirty="0" err="1" smtClean="0">
                <a:solidFill>
                  <a:schemeClr val="tx2"/>
                </a:solidFill>
              </a:rPr>
              <a:t>MMpcd</a:t>
            </a:r>
            <a:r>
              <a:rPr lang="en-US" sz="1600" dirty="0" smtClean="0">
                <a:solidFill>
                  <a:schemeClr val="tx2"/>
                </a:solidFill>
              </a:rPr>
              <a:t>, y 800 </a:t>
            </a:r>
            <a:r>
              <a:rPr lang="en-US" sz="1600" dirty="0" err="1" smtClean="0">
                <a:solidFill>
                  <a:schemeClr val="tx2"/>
                </a:solidFill>
              </a:rPr>
              <a:t>MMpcd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2"/>
                </a:solidFill>
              </a:rPr>
              <a:t>en el </a:t>
            </a:r>
            <a:r>
              <a:rPr lang="en-US" sz="1600" dirty="0" err="1" smtClean="0">
                <a:solidFill>
                  <a:schemeClr val="tx2"/>
                </a:solidFill>
              </a:rPr>
              <a:t>mediano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plazo</a:t>
            </a:r>
            <a:r>
              <a:rPr lang="en-US" sz="1600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en-US" sz="1600" dirty="0" err="1" smtClean="0">
                <a:solidFill>
                  <a:schemeClr val="tx2"/>
                </a:solidFill>
              </a:rPr>
              <a:t>Concesiones</a:t>
            </a:r>
            <a:r>
              <a:rPr lang="en-US" sz="1600" dirty="0" smtClean="0">
                <a:solidFill>
                  <a:schemeClr val="tx2"/>
                </a:solidFill>
              </a:rPr>
              <a:t> de </a:t>
            </a:r>
            <a:r>
              <a:rPr lang="en-US" sz="1600" dirty="0" err="1" smtClean="0">
                <a:solidFill>
                  <a:schemeClr val="tx2"/>
                </a:solidFill>
              </a:rPr>
              <a:t>distribución</a:t>
            </a:r>
            <a:r>
              <a:rPr lang="en-US" sz="1600" dirty="0" smtClean="0">
                <a:solidFill>
                  <a:schemeClr val="tx2"/>
                </a:solidFill>
              </a:rPr>
              <a:t> de gas natural </a:t>
            </a:r>
            <a:r>
              <a:rPr lang="en-US" sz="1600" dirty="0" err="1" smtClean="0">
                <a:solidFill>
                  <a:schemeClr val="tx2"/>
                </a:solidFill>
              </a:rPr>
              <a:t>por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ductos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próximas</a:t>
            </a:r>
            <a:r>
              <a:rPr lang="en-US" sz="1600" dirty="0" smtClean="0">
                <a:solidFill>
                  <a:schemeClr val="tx2"/>
                </a:solidFill>
              </a:rPr>
              <a:t> a </a:t>
            </a:r>
            <a:r>
              <a:rPr lang="en-US" sz="1600" dirty="0" err="1" smtClean="0">
                <a:solidFill>
                  <a:schemeClr val="tx2"/>
                </a:solidFill>
              </a:rPr>
              <a:t>entrar</a:t>
            </a:r>
            <a:r>
              <a:rPr lang="en-US" sz="1600" dirty="0" smtClean="0">
                <a:solidFill>
                  <a:schemeClr val="tx2"/>
                </a:solidFill>
              </a:rPr>
              <a:t> en </a:t>
            </a:r>
            <a:r>
              <a:rPr lang="en-US" sz="1600" dirty="0" err="1" smtClean="0">
                <a:solidFill>
                  <a:schemeClr val="tx2"/>
                </a:solidFill>
              </a:rPr>
              <a:t>operación</a:t>
            </a:r>
            <a:r>
              <a:rPr lang="en-US" sz="1600" dirty="0" smtClean="0">
                <a:solidFill>
                  <a:schemeClr val="tx2"/>
                </a:solidFill>
              </a:rPr>
              <a:t> en el </a:t>
            </a:r>
            <a:r>
              <a:rPr lang="en-US" sz="1600" dirty="0" err="1" smtClean="0">
                <a:solidFill>
                  <a:schemeClr val="tx2"/>
                </a:solidFill>
              </a:rPr>
              <a:t>norte</a:t>
            </a:r>
            <a:r>
              <a:rPr lang="en-US" sz="1600" dirty="0" smtClean="0">
                <a:solidFill>
                  <a:schemeClr val="tx2"/>
                </a:solidFill>
              </a:rPr>
              <a:t> y </a:t>
            </a:r>
            <a:r>
              <a:rPr lang="en-US" sz="1600" dirty="0" err="1" smtClean="0">
                <a:solidFill>
                  <a:schemeClr val="tx2"/>
                </a:solidFill>
              </a:rPr>
              <a:t>sur</a:t>
            </a:r>
            <a:r>
              <a:rPr lang="en-US" sz="1600" dirty="0" smtClean="0">
                <a:solidFill>
                  <a:schemeClr val="tx2"/>
                </a:solidFill>
              </a:rPr>
              <a:t> (</a:t>
            </a:r>
            <a:r>
              <a:rPr lang="en-US" sz="1600" dirty="0" err="1" smtClean="0">
                <a:solidFill>
                  <a:schemeClr val="tx2"/>
                </a:solidFill>
              </a:rPr>
              <a:t>Fenosa</a:t>
            </a:r>
            <a:r>
              <a:rPr lang="en-US" sz="1600" dirty="0" smtClean="0">
                <a:solidFill>
                  <a:schemeClr val="tx2"/>
                </a:solidFill>
              </a:rPr>
              <a:t>, Gases del </a:t>
            </a:r>
            <a:r>
              <a:rPr lang="en-US" sz="1600" dirty="0" err="1" smtClean="0">
                <a:solidFill>
                  <a:schemeClr val="tx2"/>
                </a:solidFill>
              </a:rPr>
              <a:t>Pacífico</a:t>
            </a:r>
            <a:r>
              <a:rPr lang="en-US" sz="1600" dirty="0" smtClean="0">
                <a:solidFill>
                  <a:schemeClr val="tx2"/>
                </a:solidFill>
              </a:rPr>
              <a:t>, Clean Energy)</a:t>
            </a:r>
          </a:p>
          <a:p>
            <a:pPr lvl="1"/>
            <a:r>
              <a:rPr lang="en-US" sz="1600" dirty="0" err="1" smtClean="0">
                <a:solidFill>
                  <a:schemeClr val="tx2"/>
                </a:solidFill>
              </a:rPr>
              <a:t>Reevaluación</a:t>
            </a:r>
            <a:r>
              <a:rPr lang="en-US" sz="1600" dirty="0" smtClean="0">
                <a:solidFill>
                  <a:schemeClr val="tx2"/>
                </a:solidFill>
              </a:rPr>
              <a:t> de un </a:t>
            </a:r>
            <a:r>
              <a:rPr lang="en-US" sz="1600" dirty="0" err="1" smtClean="0">
                <a:solidFill>
                  <a:schemeClr val="tx2"/>
                </a:solidFill>
              </a:rPr>
              <a:t>gasoducto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que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conecte</a:t>
            </a:r>
            <a:r>
              <a:rPr lang="en-US" sz="1600" dirty="0" smtClean="0">
                <a:solidFill>
                  <a:schemeClr val="tx2"/>
                </a:solidFill>
              </a:rPr>
              <a:t> a </a:t>
            </a:r>
            <a:r>
              <a:rPr lang="en-US" sz="1600" dirty="0" err="1" smtClean="0">
                <a:solidFill>
                  <a:schemeClr val="tx2"/>
                </a:solidFill>
              </a:rPr>
              <a:t>Camisea</a:t>
            </a:r>
            <a:r>
              <a:rPr lang="en-US" sz="1600" dirty="0" smtClean="0">
                <a:solidFill>
                  <a:schemeClr val="tx2"/>
                </a:solidFill>
              </a:rPr>
              <a:t> con el </a:t>
            </a:r>
            <a:r>
              <a:rPr lang="en-US" sz="1600" dirty="0" err="1" smtClean="0">
                <a:solidFill>
                  <a:schemeClr val="tx2"/>
                </a:solidFill>
              </a:rPr>
              <a:t>centro</a:t>
            </a:r>
            <a:r>
              <a:rPr lang="en-US" sz="1600" dirty="0" smtClean="0">
                <a:solidFill>
                  <a:schemeClr val="tx2"/>
                </a:solidFill>
              </a:rPr>
              <a:t> y </a:t>
            </a:r>
            <a:r>
              <a:rPr lang="en-US" sz="1600" dirty="0" err="1" smtClean="0">
                <a:solidFill>
                  <a:schemeClr val="tx2"/>
                </a:solidFill>
              </a:rPr>
              <a:t>norte</a:t>
            </a:r>
            <a:r>
              <a:rPr lang="en-US" sz="1600" dirty="0" smtClean="0">
                <a:solidFill>
                  <a:schemeClr val="tx2"/>
                </a:solidFill>
              </a:rPr>
              <a:t> del </a:t>
            </a:r>
            <a:r>
              <a:rPr lang="en-US" sz="1600" dirty="0" err="1" smtClean="0">
                <a:solidFill>
                  <a:schemeClr val="tx2"/>
                </a:solidFill>
              </a:rPr>
              <a:t>país</a:t>
            </a:r>
            <a:r>
              <a:rPr lang="en-US" sz="1600" dirty="0" smtClean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78742" y="1795743"/>
            <a:ext cx="2383482" cy="1291706"/>
            <a:chOff x="83492" y="1899170"/>
            <a:chExt cx="2383482" cy="1291706"/>
          </a:xfrm>
        </p:grpSpPr>
        <p:sp>
          <p:nvSpPr>
            <p:cNvPr id="16" name="Pentagon 15"/>
            <p:cNvSpPr/>
            <p:nvPr/>
          </p:nvSpPr>
          <p:spPr>
            <a:xfrm>
              <a:off x="83492" y="1899170"/>
              <a:ext cx="2288233" cy="1291706"/>
            </a:xfrm>
            <a:prstGeom prst="homePlat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83492" y="2157900"/>
              <a:ext cx="2383482" cy="781592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4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096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0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2pPr>
              <a:lvl3pPr marL="10779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8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3pPr>
              <a:lvl4pPr marL="1433513" indent="-3556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4pPr>
              <a:lvl5pPr marL="1787525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s-PE" sz="2300" b="1" dirty="0" smtClean="0">
                  <a:solidFill>
                    <a:schemeClr val="bg2"/>
                  </a:solidFill>
                </a:rPr>
                <a:t>Transporte </a:t>
              </a:r>
              <a:r>
                <a:rPr lang="es-PE" sz="2300" b="1" dirty="0">
                  <a:solidFill>
                    <a:schemeClr val="bg2"/>
                  </a:solidFill>
                </a:rPr>
                <a:t> </a:t>
              </a:r>
              <a:r>
                <a:rPr lang="es-PE" sz="2300" b="1" dirty="0" smtClean="0">
                  <a:solidFill>
                    <a:schemeClr val="bg2"/>
                  </a:solidFill>
                </a:rPr>
                <a:t> y distribución</a:t>
              </a:r>
              <a:endParaRPr lang="es-PE" sz="23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8742" y="4129551"/>
            <a:ext cx="2288232" cy="1291706"/>
            <a:chOff x="83493" y="4518545"/>
            <a:chExt cx="2288232" cy="1291706"/>
          </a:xfrm>
        </p:grpSpPr>
        <p:sp>
          <p:nvSpPr>
            <p:cNvPr id="19" name="Pentagon 18"/>
            <p:cNvSpPr/>
            <p:nvPr/>
          </p:nvSpPr>
          <p:spPr>
            <a:xfrm>
              <a:off x="83493" y="4518545"/>
              <a:ext cx="2288232" cy="1291706"/>
            </a:xfrm>
            <a:prstGeom prst="homePlat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s-PE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83493" y="4953434"/>
              <a:ext cx="2033884" cy="60223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4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096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0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2pPr>
              <a:lvl3pPr marL="1077913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8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3pPr>
              <a:lvl4pPr marL="1433513" indent="-35560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4pPr>
              <a:lvl5pPr marL="1787525" indent="-354013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s-PE" sz="2300" b="1" dirty="0" smtClean="0">
                  <a:solidFill>
                    <a:schemeClr val="bg2"/>
                  </a:solidFill>
                </a:rPr>
                <a:t>Plantas LNG</a:t>
              </a:r>
              <a:endParaRPr lang="es-PE" sz="23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2247900" y="4129551"/>
            <a:ext cx="6579373" cy="156169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 err="1" smtClean="0">
                <a:solidFill>
                  <a:schemeClr val="tx2"/>
                </a:solidFill>
              </a:rPr>
              <a:t>Infraestructura</a:t>
            </a:r>
            <a:r>
              <a:rPr lang="en-US" sz="1600" dirty="0" smtClean="0">
                <a:solidFill>
                  <a:schemeClr val="tx2"/>
                </a:solidFill>
              </a:rPr>
              <a:t> para </a:t>
            </a:r>
            <a:r>
              <a:rPr lang="en-US" sz="1600" dirty="0" err="1" smtClean="0">
                <a:solidFill>
                  <a:schemeClr val="tx2"/>
                </a:solidFill>
              </a:rPr>
              <a:t>transportar</a:t>
            </a:r>
            <a:r>
              <a:rPr lang="en-US" sz="1600" dirty="0" smtClean="0">
                <a:solidFill>
                  <a:schemeClr val="tx2"/>
                </a:solidFill>
              </a:rPr>
              <a:t> Gas Natural </a:t>
            </a:r>
            <a:r>
              <a:rPr lang="en-US" sz="1600" dirty="0" err="1" smtClean="0">
                <a:solidFill>
                  <a:schemeClr val="tx2"/>
                </a:solidFill>
              </a:rPr>
              <a:t>Licuefactado</a:t>
            </a:r>
            <a:r>
              <a:rPr lang="en-US" sz="1600" dirty="0" smtClean="0">
                <a:solidFill>
                  <a:schemeClr val="tx2"/>
                </a:solidFill>
              </a:rPr>
              <a:t> (LNG) </a:t>
            </a:r>
            <a:r>
              <a:rPr lang="en-US" sz="1600" dirty="0" err="1" smtClean="0">
                <a:solidFill>
                  <a:schemeClr val="tx2"/>
                </a:solidFill>
              </a:rPr>
              <a:t>mediante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cisternas</a:t>
            </a:r>
            <a:r>
              <a:rPr lang="en-US" sz="1600" dirty="0" smtClean="0">
                <a:solidFill>
                  <a:schemeClr val="tx2"/>
                </a:solidFill>
              </a:rPr>
              <a:t> a la </a:t>
            </a:r>
            <a:r>
              <a:rPr lang="en-US" sz="1600" dirty="0" err="1" smtClean="0">
                <a:solidFill>
                  <a:schemeClr val="tx2"/>
                </a:solidFill>
              </a:rPr>
              <a:t>periferia</a:t>
            </a:r>
            <a:r>
              <a:rPr lang="en-US" sz="1600" dirty="0" smtClean="0">
                <a:solidFill>
                  <a:schemeClr val="tx2"/>
                </a:solidFill>
              </a:rPr>
              <a:t> de Lima y el </a:t>
            </a:r>
            <a:r>
              <a:rPr lang="en-US" sz="1600" dirty="0" err="1" smtClean="0">
                <a:solidFill>
                  <a:schemeClr val="tx2"/>
                </a:solidFill>
              </a:rPr>
              <a:t>norte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próximo</a:t>
            </a:r>
            <a:r>
              <a:rPr lang="en-US" sz="1600" dirty="0" smtClean="0">
                <a:solidFill>
                  <a:schemeClr val="tx2"/>
                </a:solidFill>
              </a:rPr>
              <a:t>.</a:t>
            </a:r>
          </a:p>
          <a:p>
            <a:pPr lvl="1"/>
            <a:r>
              <a:rPr lang="en-US" sz="1600" dirty="0" err="1" smtClean="0">
                <a:solidFill>
                  <a:schemeClr val="tx2"/>
                </a:solidFill>
              </a:rPr>
              <a:t>Proyecto</a:t>
            </a:r>
            <a:r>
              <a:rPr lang="en-US" sz="1600" dirty="0" smtClean="0">
                <a:solidFill>
                  <a:schemeClr val="tx2"/>
                </a:solidFill>
              </a:rPr>
              <a:t> para la </a:t>
            </a:r>
            <a:r>
              <a:rPr lang="en-US" sz="1600" dirty="0" err="1" smtClean="0">
                <a:solidFill>
                  <a:schemeClr val="tx2"/>
                </a:solidFill>
              </a:rPr>
              <a:t>construcción</a:t>
            </a:r>
            <a:r>
              <a:rPr lang="en-US" sz="1600" dirty="0" smtClean="0">
                <a:solidFill>
                  <a:schemeClr val="tx2"/>
                </a:solidFill>
              </a:rPr>
              <a:t> de </a:t>
            </a:r>
            <a:r>
              <a:rPr lang="en-US" sz="1600" dirty="0" err="1" smtClean="0">
                <a:solidFill>
                  <a:schemeClr val="tx2"/>
                </a:solidFill>
              </a:rPr>
              <a:t>una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planta</a:t>
            </a:r>
            <a:r>
              <a:rPr lang="en-US" sz="1600" dirty="0" smtClean="0">
                <a:solidFill>
                  <a:schemeClr val="tx2"/>
                </a:solidFill>
              </a:rPr>
              <a:t> de LNG en el </a:t>
            </a:r>
            <a:r>
              <a:rPr lang="en-US" sz="1600" dirty="0" err="1" smtClean="0">
                <a:solidFill>
                  <a:schemeClr val="tx2"/>
                </a:solidFill>
              </a:rPr>
              <a:t>norte</a:t>
            </a:r>
            <a:r>
              <a:rPr lang="en-US" sz="1600" dirty="0" smtClean="0">
                <a:solidFill>
                  <a:schemeClr val="tx2"/>
                </a:solidFill>
              </a:rPr>
              <a:t> del </a:t>
            </a:r>
            <a:r>
              <a:rPr lang="en-US" sz="1600" dirty="0" err="1" smtClean="0">
                <a:solidFill>
                  <a:schemeClr val="tx2"/>
                </a:solidFill>
              </a:rPr>
              <a:t>país</a:t>
            </a:r>
            <a:r>
              <a:rPr lang="en-US" sz="1600" dirty="0" smtClean="0">
                <a:solidFill>
                  <a:schemeClr val="tx2"/>
                </a:solidFill>
              </a:rPr>
              <a:t>, con </a:t>
            </a:r>
            <a:r>
              <a:rPr lang="en-US" sz="1600" dirty="0" err="1" smtClean="0">
                <a:solidFill>
                  <a:schemeClr val="tx2"/>
                </a:solidFill>
              </a:rPr>
              <a:t>capacidad</a:t>
            </a:r>
            <a:r>
              <a:rPr lang="en-US" sz="1600" dirty="0" smtClean="0">
                <a:solidFill>
                  <a:schemeClr val="tx2"/>
                </a:solidFill>
              </a:rPr>
              <a:t> de hasta 24 </a:t>
            </a:r>
            <a:r>
              <a:rPr lang="en-US" sz="1600" dirty="0" err="1" smtClean="0">
                <a:solidFill>
                  <a:schemeClr val="tx2"/>
                </a:solidFill>
              </a:rPr>
              <a:t>millones</a:t>
            </a:r>
            <a:r>
              <a:rPr lang="en-US" sz="1600" dirty="0" smtClean="0">
                <a:solidFill>
                  <a:schemeClr val="tx2"/>
                </a:solidFill>
              </a:rPr>
              <a:t> de pies </a:t>
            </a:r>
            <a:r>
              <a:rPr lang="en-US" sz="1600" dirty="0" err="1" smtClean="0">
                <a:solidFill>
                  <a:schemeClr val="tx2"/>
                </a:solidFill>
              </a:rPr>
              <a:t>cúbicos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diarios</a:t>
            </a:r>
            <a:r>
              <a:rPr lang="en-US" sz="1600" dirty="0" smtClean="0">
                <a:solidFill>
                  <a:schemeClr val="tx2"/>
                </a:solidFill>
              </a:rPr>
              <a:t>.</a:t>
            </a:r>
            <a:endParaRPr lang="es-PE" sz="1600" dirty="0">
              <a:solidFill>
                <a:schemeClr val="tx2"/>
              </a:solidFill>
            </a:endParaRPr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467571" y="26369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Proyectos de infraestructura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9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31264" y="5818263"/>
            <a:ext cx="769441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EY</a:t>
            </a:r>
            <a:endParaRPr lang="es-PE" sz="1200" i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06" y="1328973"/>
            <a:ext cx="2677547" cy="4307642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467571" y="26369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Proyectos de infraestructura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ChangeAspect="1"/>
          </p:cNvSpPr>
          <p:nvPr/>
        </p:nvSpPr>
        <p:spPr bwMode="gray">
          <a:xfrm>
            <a:off x="631264" y="1328973"/>
            <a:ext cx="4743925" cy="3448495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0147" tIns="40074" rIns="80147" bIns="40074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89409" y="1527534"/>
            <a:ext cx="4837718" cy="27331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bg2"/>
              </a:buClr>
            </a:pPr>
            <a:r>
              <a:rPr lang="es-PE" dirty="0" smtClean="0"/>
              <a:t>El Gasoducto Sur Peruano permitirá el desarrollo de la petroquímica.</a:t>
            </a:r>
          </a:p>
          <a:p>
            <a:pPr lvl="1">
              <a:buClr>
                <a:schemeClr val="bg2"/>
              </a:buClr>
            </a:pPr>
            <a:r>
              <a:rPr lang="es-PE" dirty="0" smtClean="0"/>
              <a:t>Las inversiones en complejos petroquímicos se estiman en más de US$ 5,000 millones.</a:t>
            </a:r>
          </a:p>
          <a:p>
            <a:pPr lvl="1">
              <a:buClr>
                <a:schemeClr val="bg2"/>
              </a:buClr>
            </a:pPr>
            <a:r>
              <a:rPr lang="es-PE" dirty="0" smtClean="0"/>
              <a:t>Creación de empleos y bienes de valor agregado.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3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6384" y="5789925"/>
            <a:ext cx="1891543" cy="193899"/>
          </a:xfrm>
          <a:prstGeom prst="rect">
            <a:avLst/>
          </a:prstGeom>
          <a:noFill/>
        </p:spPr>
        <p:txBody>
          <a:bodyPr wrap="non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PE" sz="1200" i="1" dirty="0" smtClean="0">
                <a:solidFill>
                  <a:schemeClr val="bg1"/>
                </a:solidFill>
              </a:rPr>
              <a:t>Fuente: OSINERGMIN / EY</a:t>
            </a:r>
            <a:endParaRPr lang="es-PE" sz="1200" i="1" dirty="0">
              <a:solidFill>
                <a:schemeClr val="bg1"/>
              </a:solidFill>
            </a:endParaRP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467571" y="30076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80808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s-PE" sz="3200" dirty="0" smtClean="0"/>
              <a:t>Masificación del Gas Natural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80" y="3667522"/>
            <a:ext cx="5688101" cy="236380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63551" y="973026"/>
            <a:ext cx="8229600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5"/>
          <p:cNvSpPr>
            <a:spLocks noChangeAspect="1"/>
          </p:cNvSpPr>
          <p:nvPr/>
        </p:nvSpPr>
        <p:spPr bwMode="gray">
          <a:xfrm>
            <a:off x="237925" y="1185907"/>
            <a:ext cx="3836601" cy="3250169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80147" tIns="40074" rIns="80147" bIns="40074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-69383" y="1420350"/>
            <a:ext cx="4203284" cy="23127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1pPr>
            <a:lvl2pPr marL="7096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2pPr>
            <a:lvl3pPr marL="1077913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3pPr>
            <a:lvl4pPr marL="1433513" indent="-355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4pPr>
            <a:lvl5pPr marL="1787525" indent="-354013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tx2"/>
              </a:buClr>
            </a:pPr>
            <a:r>
              <a:rPr lang="es-PE" sz="1600" dirty="0" smtClean="0">
                <a:solidFill>
                  <a:schemeClr val="tx2"/>
                </a:solidFill>
              </a:rPr>
              <a:t>Las concesiones de distribución de gas natural para el norte y el sur permitirán que más peruanos se beneficien de este recurso.</a:t>
            </a:r>
          </a:p>
          <a:p>
            <a:pPr lvl="1"/>
            <a:endParaRPr lang="es-PE" sz="1600" dirty="0" smtClean="0">
              <a:solidFill>
                <a:schemeClr val="tx2"/>
              </a:solidFill>
            </a:endParaRPr>
          </a:p>
          <a:p>
            <a:pPr lvl="1">
              <a:buClr>
                <a:schemeClr val="tx2"/>
              </a:buClr>
            </a:pPr>
            <a:r>
              <a:rPr lang="es-PE" sz="1600" dirty="0" smtClean="0">
                <a:solidFill>
                  <a:schemeClr val="tx2"/>
                </a:solidFill>
              </a:rPr>
              <a:t>El gas natural será el catalizador para el crecimiento de otras industrias (generación eléctrica, GNV, entre otras).</a:t>
            </a:r>
            <a:endParaRPr lang="en-US" sz="1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1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34805" r="1" b="15205"/>
          <a:stretch/>
        </p:blipFill>
        <p:spPr>
          <a:xfrm>
            <a:off x="-1718" y="-19802"/>
            <a:ext cx="9145717" cy="68778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130" y="4099389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s-PE" sz="1600" dirty="0" smtClean="0">
                <a:solidFill>
                  <a:schemeClr val="tx2"/>
                </a:solidFill>
              </a:rPr>
              <a:t>Febrero</a:t>
            </a:r>
            <a:r>
              <a:rPr lang="es-PE" sz="1400" dirty="0" smtClean="0">
                <a:solidFill>
                  <a:schemeClr val="tx2"/>
                </a:solidFill>
              </a:rPr>
              <a:t> </a:t>
            </a:r>
            <a:r>
              <a:rPr lang="es-PE" sz="1600" dirty="0" smtClean="0">
                <a:solidFill>
                  <a:schemeClr val="tx2"/>
                </a:solidFill>
              </a:rPr>
              <a:t>2016</a:t>
            </a:r>
            <a:endParaRPr lang="es-PE" sz="1400" dirty="0">
              <a:solidFill>
                <a:schemeClr val="tx2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908" y="5735098"/>
            <a:ext cx="2025976" cy="47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98" y="5360503"/>
            <a:ext cx="1869422" cy="82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eform 5"/>
          <p:cNvSpPr>
            <a:spLocks noChangeAspect="1"/>
          </p:cNvSpPr>
          <p:nvPr/>
        </p:nvSpPr>
        <p:spPr bwMode="gray">
          <a:xfrm>
            <a:off x="555564" y="1704991"/>
            <a:ext cx="3928801" cy="2855958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0147" tIns="40074" rIns="80147" bIns="40074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0506" y="2017775"/>
            <a:ext cx="3762235" cy="1115195"/>
          </a:xfrm>
        </p:spPr>
        <p:txBody>
          <a:bodyPr/>
          <a:lstStyle/>
          <a:p>
            <a:r>
              <a:rPr lang="es-PE" sz="2400" dirty="0" smtClean="0"/>
              <a:t>Guía de negocios e inversión en el Perú para el sector Hidrocarburos</a:t>
            </a:r>
            <a:endParaRPr lang="es-P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0506" y="3263103"/>
            <a:ext cx="3703859" cy="311989"/>
          </a:xfrm>
        </p:spPr>
        <p:txBody>
          <a:bodyPr/>
          <a:lstStyle/>
          <a:p>
            <a:pPr lvl="1"/>
            <a:r>
              <a:rPr lang="es-PE" sz="1600" b="1" dirty="0" smtClean="0">
                <a:solidFill>
                  <a:schemeClr val="bg2"/>
                </a:solidFill>
              </a:rPr>
              <a:t>http://is.gd/rree_comience_a_invertir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21" y="5246735"/>
            <a:ext cx="880618" cy="104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09773" y="3504939"/>
            <a:ext cx="1292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s-PE" sz="1400" b="1" dirty="0" smtClean="0">
                <a:solidFill>
                  <a:schemeClr val="bg2"/>
                </a:solidFill>
              </a:rPr>
              <a:t>Febrero</a:t>
            </a:r>
            <a:r>
              <a:rPr lang="es-PE" sz="1200" b="1" dirty="0" smtClean="0">
                <a:solidFill>
                  <a:schemeClr val="bg2"/>
                </a:solidFill>
              </a:rPr>
              <a:t> </a:t>
            </a:r>
            <a:r>
              <a:rPr lang="es-PE" sz="1400" b="1" dirty="0" smtClean="0">
                <a:solidFill>
                  <a:schemeClr val="bg2"/>
                </a:solidFill>
              </a:rPr>
              <a:t>2016</a:t>
            </a:r>
            <a:endParaRPr lang="es-PE" sz="12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888131"/>
      </p:ext>
    </p:extLst>
  </p:cSld>
  <p:clrMapOvr>
    <a:masterClrMapping/>
  </p:clrMapOvr>
</p:sld>
</file>

<file path=ppt/theme/theme1.xml><?xml version="1.0" encoding="utf-8"?>
<a:theme xmlns:a="http://schemas.openxmlformats.org/drawingml/2006/main" name="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EY light projection">
  <a:themeElements>
    <a:clrScheme name="EY light projection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 dark print">
  <a:themeElements>
    <a:clrScheme name="EY dark print">
      <a:dk1>
        <a:srgbClr val="FFFFFF"/>
      </a:dk1>
      <a:lt1>
        <a:srgbClr val="FFFFFF"/>
      </a:lt1>
      <a:dk2>
        <a:srgbClr val="333333"/>
      </a:dk2>
      <a:lt2>
        <a:srgbClr val="FFE60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EY dark projection">
  <a:themeElements>
    <a:clrScheme name="EY dark projection">
      <a:dk1>
        <a:srgbClr val="FFFFFF"/>
      </a:dk1>
      <a:lt1>
        <a:srgbClr val="FFFFFF"/>
      </a:lt1>
      <a:dk2>
        <a:srgbClr val="333333"/>
      </a:dk2>
      <a:lt2>
        <a:srgbClr val="FFD20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baseline="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9C3EDED893B984294F4821C3EB84767" ma:contentTypeVersion="1" ma:contentTypeDescription="Crear nuevo documento." ma:contentTypeScope="" ma:versionID="baa6fc62e25ad708dba64d02c4cbb6d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4d57e562b9ec68bb8f7390955f0c5c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02C3993-15A0-4C76-B953-6B837D60492D}"/>
</file>

<file path=customXml/itemProps2.xml><?xml version="1.0" encoding="utf-8"?>
<ds:datastoreItem xmlns:ds="http://schemas.openxmlformats.org/officeDocument/2006/customXml" ds:itemID="{7509DD59-22ED-4660-9C10-8E4217B7F307}"/>
</file>

<file path=customXml/itemProps3.xml><?xml version="1.0" encoding="utf-8"?>
<ds:datastoreItem xmlns:ds="http://schemas.openxmlformats.org/officeDocument/2006/customXml" ds:itemID="{EDEEABF8-1589-4B42-BFEC-5DF1C4B6B95A}"/>
</file>

<file path=docProps/app.xml><?xml version="1.0" encoding="utf-8"?>
<Properties xmlns="http://schemas.openxmlformats.org/officeDocument/2006/extended-properties" xmlns:vt="http://schemas.openxmlformats.org/officeDocument/2006/docPropsVTypes">
  <Template>EY regular presentation 2015 v1</Template>
  <TotalTime>1363</TotalTime>
  <Words>1358</Words>
  <Application>Microsoft Office PowerPoint</Application>
  <PresentationFormat>On-screen Show (4:3)</PresentationFormat>
  <Paragraphs>369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EY regular presentation 2015 v1</vt:lpstr>
      <vt:lpstr>EY light projection</vt:lpstr>
      <vt:lpstr>EY dark print</vt:lpstr>
      <vt:lpstr>EY dark projection</vt:lpstr>
      <vt:lpstr>Guía de negocios e inversión en el Perú para el sector Hidrocarburos</vt:lpstr>
      <vt:lpstr>Datos generales</vt:lpstr>
      <vt:lpstr>Entorno de negocios en el sector hidrocarburos</vt:lpstr>
      <vt:lpstr>PowerPoint Presentation</vt:lpstr>
      <vt:lpstr>Oportunidades y nuevos horizontes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Guía de negocios e inversión en el Perú para el sector Hidrocarburos</vt:lpstr>
    </vt:vector>
  </TitlesOfParts>
  <Company>Ernst &amp; Young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 regular presentation</dc:title>
  <dc:creator>Brand Marketing and Communications</dc:creator>
  <cp:keywords>global; PowerPoint; Templates; ribbon; Branding Zone; branding; brand; office</cp:keywords>
  <cp:lastModifiedBy>Usuario local MRE</cp:lastModifiedBy>
  <cp:revision>75</cp:revision>
  <dcterms:created xsi:type="dcterms:W3CDTF">2015-04-14T23:52:46Z</dcterms:created>
  <dcterms:modified xsi:type="dcterms:W3CDTF">2016-02-11T23:40:21Z</dcterms:modified>
  <cp:contentStatus>Approved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0x01010019C3EDED893B984294F4821C3EB84767</vt:lpwstr>
  </property>
  <property fmtid="{D5CDD505-2E9C-101B-9397-08002B2CF9AE}" pid="3" name="Order">
    <vt:r8>4000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