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hart2.xml" ContentType="application/vnd.openxmlformats-officedocument.drawingml.chart+xml"/>
  <Override PartName="/ppt/charts/colors1.xml" ContentType="application/vnd.ms-office.chartcolorstyl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0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1" r:id="rId20"/>
    <p:sldId id="282" r:id="rId21"/>
    <p:sldId id="283" r:id="rId22"/>
    <p:sldId id="259" r:id="rId23"/>
    <p:sldId id="258" r:id="rId24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orella Mucha" initials="FM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50.1.71\c_i\EA%202015\Cupos%202015\Cupos%20201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52-4E53-8613-739FB6E6DB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52-4E53-8613-739FB6E6DB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B52-4E53-8613-739FB6E6DB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B52-4E53-8613-739FB6E6DBC0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B52-4E53-8613-739FB6E6DB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'[Cupos 2015.xlsx]Hoja3'!$D$6:$D$10</c:f>
              <c:strCache>
                <c:ptCount val="5"/>
                <c:pt idx="0">
                  <c:v>FOOD AND BEVERAGE </c:v>
                </c:pt>
                <c:pt idx="1">
                  <c:v>FISHERY</c:v>
                </c:pt>
                <c:pt idx="2">
                  <c:v>PACKAGING/</c:v>
                </c:pt>
                <c:pt idx="3">
                  <c:v>MACHINERY / EQUIPMENT</c:v>
                </c:pt>
                <c:pt idx="4">
                  <c:v>SERVICES</c:v>
                </c:pt>
              </c:strCache>
            </c:strRef>
          </c:cat>
          <c:val>
            <c:numRef>
              <c:f>'[Cupos 2015.xlsx]Hoja3'!$E$6:$E$10</c:f>
              <c:numCache>
                <c:formatCode>0%</c:formatCode>
                <c:ptCount val="5"/>
                <c:pt idx="0">
                  <c:v>0.81</c:v>
                </c:pt>
                <c:pt idx="1">
                  <c:v>7.0000000000000007E-2</c:v>
                </c:pt>
                <c:pt idx="2">
                  <c:v>0.06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B52-4E53-8613-739FB6E6DB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DD-467B-B860-C365ADEAB8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DD-467B-B860-C365ADEAB8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DD-467B-B860-C365ADEAB8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DD-467B-B860-C365ADEAB85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4DD-467B-B860-C365ADEAB85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4DD-467B-B860-C365ADEAB85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4DD-467B-B860-C365ADEAB85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4DD-467B-B860-C365ADEAB85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4DD-467B-B860-C365ADEAB85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4DD-467B-B860-C365ADEAB859}"/>
              </c:ext>
            </c:extLst>
          </c:dPt>
          <c:dLbls>
            <c:dLbl>
              <c:idx val="0"/>
              <c:layout>
                <c:manualLayout>
                  <c:x val="4.2969435466067392E-3"/>
                  <c:y val="-1.65073207807283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DD-467B-B860-C365ADEAB859}"/>
                </c:ext>
              </c:extLst>
            </c:dLbl>
            <c:dLbl>
              <c:idx val="1"/>
              <c:layout>
                <c:manualLayout>
                  <c:x val="3.3199200153968947E-2"/>
                  <c:y val="-5.9589330807921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4DD-467B-B860-C365ADEAB859}"/>
                </c:ext>
              </c:extLst>
            </c:dLbl>
            <c:dLbl>
              <c:idx val="2"/>
              <c:layout>
                <c:manualLayout>
                  <c:x val="-9.8128668791287177E-3"/>
                  <c:y val="-1.926553161254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DD-467B-B860-C365ADEAB859}"/>
                </c:ext>
              </c:extLst>
            </c:dLbl>
            <c:dLbl>
              <c:idx val="3"/>
              <c:layout>
                <c:manualLayout>
                  <c:x val="5.7251894893551982E-3"/>
                  <c:y val="-1.047291338924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4DD-467B-B860-C365ADEAB859}"/>
                </c:ext>
              </c:extLst>
            </c:dLbl>
            <c:dLbl>
              <c:idx val="4"/>
              <c:layout>
                <c:manualLayout>
                  <c:x val="7.8718038707340136E-5"/>
                  <c:y val="-8.54070028638293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4DD-467B-B860-C365ADEAB859}"/>
                </c:ext>
              </c:extLst>
            </c:dLbl>
            <c:dLbl>
              <c:idx val="5"/>
              <c:layout>
                <c:manualLayout>
                  <c:x val="-4.3149867824452759E-3"/>
                  <c:y val="-2.180846252234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4DD-467B-B860-C365ADEAB859}"/>
                </c:ext>
              </c:extLst>
            </c:dLbl>
            <c:dLbl>
              <c:idx val="6"/>
              <c:layout>
                <c:manualLayout>
                  <c:x val="-2.5179158718208112E-3"/>
                  <c:y val="7.47339701104547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4DD-467B-B860-C365ADEAB859}"/>
                </c:ext>
              </c:extLst>
            </c:dLbl>
            <c:dLbl>
              <c:idx val="7"/>
              <c:layout>
                <c:manualLayout>
                  <c:x val="5.1092429482788877E-3"/>
                  <c:y val="6.16807297686145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4DD-467B-B860-C365ADEAB8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Hoja2!$B$5:$B$14</c:f>
              <c:strCache>
                <c:ptCount val="10"/>
                <c:pt idx="0">
                  <c:v>IMPORTERS</c:v>
                </c:pt>
                <c:pt idx="1">
                  <c:v>EXPORTERS</c:v>
                </c:pt>
                <c:pt idx="2">
                  <c:v>SUPERMARKETS / HORECA</c:v>
                </c:pt>
                <c:pt idx="3">
                  <c:v>WHOLESALERS</c:v>
                </c:pt>
                <c:pt idx="4">
                  <c:v>RETAILERS</c:v>
                </c:pt>
                <c:pt idx="5">
                  <c:v>FOOD PROCESSORS</c:v>
                </c:pt>
                <c:pt idx="6">
                  <c:v>PRODUCERS</c:v>
                </c:pt>
                <c:pt idx="7">
                  <c:v>SERVICE PROVIDERS</c:v>
                </c:pt>
                <c:pt idx="8">
                  <c:v>TRADERS*</c:v>
                </c:pt>
                <c:pt idx="9">
                  <c:v>OTHERS *</c:v>
                </c:pt>
              </c:strCache>
            </c:strRef>
          </c:cat>
          <c:val>
            <c:numRef>
              <c:f>Hoja2!$C$5:$C$14</c:f>
              <c:numCache>
                <c:formatCode>0%</c:formatCode>
                <c:ptCount val="10"/>
                <c:pt idx="0">
                  <c:v>0.28999999999999998</c:v>
                </c:pt>
                <c:pt idx="1">
                  <c:v>0.22</c:v>
                </c:pt>
                <c:pt idx="2">
                  <c:v>0.15</c:v>
                </c:pt>
                <c:pt idx="3">
                  <c:v>0.1</c:v>
                </c:pt>
                <c:pt idx="4">
                  <c:v>0.09</c:v>
                </c:pt>
                <c:pt idx="5">
                  <c:v>0.06</c:v>
                </c:pt>
                <c:pt idx="6">
                  <c:v>0.05</c:v>
                </c:pt>
                <c:pt idx="7">
                  <c:v>0.04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4DD-467B-B860-C365ADEAB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A6F56-A6DE-433D-85A7-FD191B39C8C9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80690-BCE4-4E89-8461-B54EC74395D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878429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u="sng" dirty="0" smtClean="0"/>
              <a:t>2014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PE" sz="1200" i="1" dirty="0" smtClean="0">
                <a:solidFill>
                  <a:schemeClr val="bg1">
                    <a:lumMod val="50000"/>
                  </a:schemeClr>
                </a:solidFill>
              </a:rPr>
              <a:t>2,556 Visitantes </a:t>
            </a:r>
          </a:p>
          <a:p>
            <a:r>
              <a:rPr lang="es-PE" sz="1200" i="1" dirty="0" smtClean="0">
                <a:solidFill>
                  <a:schemeClr val="bg1">
                    <a:lumMod val="50000"/>
                  </a:schemeClr>
                </a:solidFill>
              </a:rPr>
              <a:t>internacionales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PE" sz="1200" i="1" dirty="0" smtClean="0">
                <a:solidFill>
                  <a:schemeClr val="bg1">
                    <a:lumMod val="50000"/>
                  </a:schemeClr>
                </a:solidFill>
              </a:rPr>
              <a:t>76 países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PE" sz="1200" i="1" dirty="0" smtClean="0">
                <a:solidFill>
                  <a:schemeClr val="bg1">
                    <a:lumMod val="50000"/>
                  </a:schemeClr>
                </a:solidFill>
              </a:rPr>
              <a:t>05 continentes</a:t>
            </a:r>
          </a:p>
          <a:p>
            <a:endParaRPr lang="es-PE" u="sng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B6D09-3E4B-4767-9047-59EB8DFB015E}" type="slidenum">
              <a:rPr lang="es-PE" smtClean="0"/>
              <a:t>7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86346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 smtClean="0"/>
              <a:t>2014</a:t>
            </a:r>
          </a:p>
          <a:p>
            <a:r>
              <a:rPr lang="es-PE" dirty="0" smtClean="0"/>
              <a:t>-730</a:t>
            </a:r>
            <a:r>
              <a:rPr lang="es-PE" baseline="0" dirty="0" smtClean="0"/>
              <a:t> millones de dólares negociados</a:t>
            </a:r>
          </a:p>
          <a:p>
            <a:pPr marL="171450" indent="-171450">
              <a:buFontTx/>
              <a:buChar char="-"/>
            </a:pPr>
            <a:r>
              <a:rPr lang="es-PE" baseline="0" dirty="0" smtClean="0"/>
              <a:t>+ de 600 citas desarrolladas en rueda de negocios</a:t>
            </a:r>
          </a:p>
          <a:p>
            <a:pPr marL="171450" indent="-171450">
              <a:buFontTx/>
              <a:buChar char="-"/>
            </a:pPr>
            <a:endParaRPr lang="es-PE" baseline="0" dirty="0" smtClean="0"/>
          </a:p>
          <a:p>
            <a:r>
              <a:rPr lang="es-PE" dirty="0" smtClean="0"/>
              <a:t>2015</a:t>
            </a:r>
          </a:p>
          <a:p>
            <a:r>
              <a:rPr lang="es-PE" dirty="0" smtClean="0"/>
              <a:t>-750</a:t>
            </a:r>
            <a:r>
              <a:rPr lang="es-PE" baseline="0" dirty="0" smtClean="0"/>
              <a:t> millones de dólares negociados</a:t>
            </a:r>
          </a:p>
          <a:p>
            <a:pPr marL="171450" indent="-171450">
              <a:buFontTx/>
              <a:buChar char="-"/>
            </a:pP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B6D09-3E4B-4767-9047-59EB8DFB015E}" type="slidenum">
              <a:rPr lang="es-PE" smtClean="0"/>
              <a:t>10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554195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271306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548714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62362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109632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3664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9081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62766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56063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0458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27085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5626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6DB24-E14A-41DD-BD90-3474E834F26B}" type="datetimeFigureOut">
              <a:rPr lang="es-PE" smtClean="0"/>
              <a:t>11/02/2016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669AD-F3B8-4967-8390-4F187AFD09EA}" type="slidenum">
              <a:rPr lang="es-PE" smtClean="0"/>
              <a:t>‹#›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4157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10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3029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3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5061" y="3838278"/>
            <a:ext cx="2702915" cy="482834"/>
          </a:xfrm>
          <a:prstGeom prst="rect">
            <a:avLst/>
          </a:prstGeom>
        </p:spPr>
      </p:pic>
      <p:pic>
        <p:nvPicPr>
          <p:cNvPr id="5" name="1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5227880"/>
            <a:ext cx="2707414" cy="480774"/>
          </a:xfrm>
          <a:prstGeom prst="rect">
            <a:avLst/>
          </a:prstGeom>
        </p:spPr>
      </p:pic>
      <p:pic>
        <p:nvPicPr>
          <p:cNvPr id="6" name="15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030" y="3722278"/>
            <a:ext cx="1995413" cy="71483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4952" y="1700968"/>
            <a:ext cx="3017314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5371" y="3509566"/>
            <a:ext cx="1215578" cy="92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2892" y="5038842"/>
            <a:ext cx="1296144" cy="81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19 Imagen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637" y="4603891"/>
            <a:ext cx="1440160" cy="1273381"/>
          </a:xfrm>
          <a:prstGeom prst="rect">
            <a:avLst/>
          </a:prstGeom>
        </p:spPr>
      </p:pic>
      <p:sp>
        <p:nvSpPr>
          <p:cNvPr id="11" name="20 Rectángulo redondeado"/>
          <p:cNvSpPr/>
          <p:nvPr/>
        </p:nvSpPr>
        <p:spPr>
          <a:xfrm>
            <a:off x="-108519" y="908720"/>
            <a:ext cx="4345668" cy="5040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2" name="21 CuadroTexto"/>
          <p:cNvSpPr txBox="1"/>
          <p:nvPr/>
        </p:nvSpPr>
        <p:spPr>
          <a:xfrm>
            <a:off x="1103514" y="889556"/>
            <a:ext cx="1935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 smtClean="0">
                <a:solidFill>
                  <a:schemeClr val="bg1"/>
                </a:solidFill>
              </a:rPr>
              <a:t>ORGANIZE</a:t>
            </a:r>
            <a:endParaRPr lang="es-PE" sz="2800" b="1" dirty="0">
              <a:solidFill>
                <a:schemeClr val="bg1"/>
              </a:solidFill>
            </a:endParaRPr>
          </a:p>
        </p:txBody>
      </p:sp>
      <p:pic>
        <p:nvPicPr>
          <p:cNvPr id="13" name="Imagen 12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23777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/>
          <p:cNvSpPr/>
          <p:nvPr/>
        </p:nvSpPr>
        <p:spPr>
          <a:xfrm>
            <a:off x="668685" y="5700506"/>
            <a:ext cx="41249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200" u="sng" dirty="0" smtClean="0">
                <a:solidFill>
                  <a:schemeClr val="tx2"/>
                </a:solidFill>
              </a:rPr>
              <a:t>See inform</a:t>
            </a:r>
            <a:endParaRPr lang="es-PE" sz="1200" u="sng" dirty="0">
              <a:solidFill>
                <a:schemeClr val="tx2"/>
              </a:solidFill>
            </a:endParaRPr>
          </a:p>
        </p:txBody>
      </p:sp>
      <p:sp>
        <p:nvSpPr>
          <p:cNvPr id="5" name="6 CuadroTexto"/>
          <p:cNvSpPr txBox="1"/>
          <p:nvPr/>
        </p:nvSpPr>
        <p:spPr>
          <a:xfrm>
            <a:off x="4751275" y="1981848"/>
            <a:ext cx="4130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 smtClean="0">
                <a:solidFill>
                  <a:srgbClr val="FF0000"/>
                </a:solidFill>
              </a:rPr>
              <a:t>Video 2015</a:t>
            </a:r>
            <a:endParaRPr lang="es-PE" sz="2000" b="1" dirty="0">
              <a:solidFill>
                <a:srgbClr val="FF0000"/>
              </a:solidFill>
            </a:endParaRPr>
          </a:p>
        </p:txBody>
      </p:sp>
      <p:sp>
        <p:nvSpPr>
          <p:cNvPr id="6" name="7 Rectángulo redondeado"/>
          <p:cNvSpPr/>
          <p:nvPr/>
        </p:nvSpPr>
        <p:spPr>
          <a:xfrm>
            <a:off x="-108521" y="908720"/>
            <a:ext cx="4448701" cy="5040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7" name="8 CuadroTexto"/>
          <p:cNvSpPr txBox="1"/>
          <p:nvPr/>
        </p:nvSpPr>
        <p:spPr>
          <a:xfrm>
            <a:off x="50346" y="889556"/>
            <a:ext cx="4289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>
                <a:solidFill>
                  <a:schemeClr val="bg1"/>
                </a:solidFill>
              </a:rPr>
              <a:t>	</a:t>
            </a:r>
            <a:r>
              <a:rPr lang="es-PE" sz="2800" b="1" dirty="0" smtClean="0">
                <a:solidFill>
                  <a:schemeClr val="bg1"/>
                </a:solidFill>
              </a:rPr>
              <a:t>BACKGROUND</a:t>
            </a:r>
            <a:endParaRPr lang="es-PE" sz="28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345" y="2021364"/>
            <a:ext cx="4130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 smtClean="0">
                <a:solidFill>
                  <a:srgbClr val="FF0000"/>
                </a:solidFill>
              </a:rPr>
              <a:t>Results 2015</a:t>
            </a:r>
            <a:endParaRPr lang="es-PE" sz="2000" b="1" dirty="0">
              <a:solidFill>
                <a:srgbClr val="FF0000"/>
              </a:solidFill>
            </a:endParaRPr>
          </a:p>
        </p:txBody>
      </p:sp>
      <p:pic>
        <p:nvPicPr>
          <p:cNvPr id="12" name="Imagen 1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37" y="2482449"/>
            <a:ext cx="3902979" cy="2398904"/>
          </a:xfrm>
          <a:prstGeom prst="rect">
            <a:avLst/>
          </a:prstGeom>
        </p:spPr>
      </p:pic>
      <p:sp>
        <p:nvSpPr>
          <p:cNvPr id="14" name="4 Rectángulo"/>
          <p:cNvSpPr/>
          <p:nvPr/>
        </p:nvSpPr>
        <p:spPr>
          <a:xfrm>
            <a:off x="5019025" y="5700506"/>
            <a:ext cx="41249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200" u="sng" dirty="0" smtClean="0">
                <a:solidFill>
                  <a:schemeClr val="tx2"/>
                </a:solidFill>
              </a:rPr>
              <a:t>See video </a:t>
            </a:r>
            <a:endParaRPr lang="es-PE" sz="1200" u="sng" dirty="0">
              <a:solidFill>
                <a:schemeClr val="tx2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660" y="2452242"/>
            <a:ext cx="4088583" cy="269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8894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-175127" y="916667"/>
            <a:ext cx="7103961" cy="5040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5" name="4 CuadroTexto"/>
          <p:cNvSpPr txBox="1"/>
          <p:nvPr/>
        </p:nvSpPr>
        <p:spPr>
          <a:xfrm>
            <a:off x="124719" y="961864"/>
            <a:ext cx="6997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>
                <a:solidFill>
                  <a:schemeClr val="bg1"/>
                </a:solidFill>
              </a:rPr>
              <a:t>EXPOALIMENTARIA </a:t>
            </a:r>
            <a:r>
              <a:rPr lang="es-PE" sz="2800" b="1" dirty="0" smtClean="0">
                <a:solidFill>
                  <a:schemeClr val="bg1"/>
                </a:solidFill>
              </a:rPr>
              <a:t>THROUGH THE TIME</a:t>
            </a:r>
          </a:p>
          <a:p>
            <a:r>
              <a:rPr lang="es-PE" sz="2800" b="1" dirty="0" smtClean="0">
                <a:solidFill>
                  <a:schemeClr val="bg1"/>
                </a:solidFill>
              </a:rPr>
              <a:t> </a:t>
            </a:r>
            <a:endParaRPr lang="es-PE" sz="2800" b="1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Flecha abajo 1"/>
          <p:cNvSpPr/>
          <p:nvPr/>
        </p:nvSpPr>
        <p:spPr>
          <a:xfrm rot="10800000">
            <a:off x="7999553" y="2369354"/>
            <a:ext cx="184326" cy="21340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7" name="Flecha abajo 6"/>
          <p:cNvSpPr/>
          <p:nvPr/>
        </p:nvSpPr>
        <p:spPr>
          <a:xfrm rot="10800000">
            <a:off x="8033117" y="2775454"/>
            <a:ext cx="184326" cy="21340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8" name="Flecha abajo 7"/>
          <p:cNvSpPr/>
          <p:nvPr/>
        </p:nvSpPr>
        <p:spPr>
          <a:xfrm rot="10800000">
            <a:off x="8010983" y="3211829"/>
            <a:ext cx="184326" cy="21340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9" name="Flecha abajo 8"/>
          <p:cNvSpPr/>
          <p:nvPr/>
        </p:nvSpPr>
        <p:spPr>
          <a:xfrm rot="10800000">
            <a:off x="8010983" y="3635421"/>
            <a:ext cx="184326" cy="21340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0" name="Flecha abajo 9"/>
          <p:cNvSpPr/>
          <p:nvPr/>
        </p:nvSpPr>
        <p:spPr>
          <a:xfrm rot="10800000">
            <a:off x="7999553" y="4081359"/>
            <a:ext cx="184326" cy="21340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1" name="Flecha abajo 10"/>
          <p:cNvSpPr/>
          <p:nvPr/>
        </p:nvSpPr>
        <p:spPr>
          <a:xfrm rot="10800000">
            <a:off x="7999553" y="4521768"/>
            <a:ext cx="184326" cy="21340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3" name="Flecha abajo 12"/>
          <p:cNvSpPr/>
          <p:nvPr/>
        </p:nvSpPr>
        <p:spPr>
          <a:xfrm rot="10800000">
            <a:off x="7999553" y="4962177"/>
            <a:ext cx="184326" cy="21340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4" name="Flecha abajo 13"/>
          <p:cNvSpPr/>
          <p:nvPr/>
        </p:nvSpPr>
        <p:spPr>
          <a:xfrm rot="10800000">
            <a:off x="8010983" y="5364434"/>
            <a:ext cx="184326" cy="21340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3893"/>
              </p:ext>
            </p:extLst>
          </p:nvPr>
        </p:nvGraphicFramePr>
        <p:xfrm>
          <a:off x="525826" y="2271901"/>
          <a:ext cx="8135102" cy="3879747"/>
        </p:xfrm>
        <a:graphic>
          <a:graphicData uri="http://schemas.openxmlformats.org/drawingml/2006/table">
            <a:tbl>
              <a:tblPr/>
              <a:tblGrid>
                <a:gridCol w="1347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5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48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48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5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949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108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s-PE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</a:t>
                      </a:r>
                      <a:r>
                        <a:rPr lang="es-PE" sz="12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of</a:t>
                      </a:r>
                      <a:r>
                        <a:rPr lang="es-PE" sz="1200" b="1" i="0" u="none" strike="noStrike" kern="1200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increasing related to </a:t>
                      </a:r>
                      <a:r>
                        <a:rPr lang="es-PE" sz="12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2009</a:t>
                      </a:r>
                      <a:endParaRPr lang="es-PE" sz="12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EXHIBITION</a:t>
                      </a:r>
                      <a:r>
                        <a:rPr lang="en-US" sz="12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AREA</a:t>
                      </a:r>
                      <a:endParaRPr lang="en-US" sz="12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6,600m</a:t>
                      </a:r>
                      <a:r>
                        <a:rPr lang="es-PE" sz="11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12,000m</a:t>
                      </a:r>
                      <a:r>
                        <a:rPr lang="es-PE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18,000</a:t>
                      </a:r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es-PE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20,500</a:t>
                      </a:r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es-PE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21,000</a:t>
                      </a:r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es-PE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23,000</a:t>
                      </a:r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es-PE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23,400</a:t>
                      </a:r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es-PE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PE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NATIONAL</a:t>
                      </a:r>
                      <a:r>
                        <a:rPr lang="en-US" sz="12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EXHIBITORS</a:t>
                      </a:r>
                      <a:endParaRPr lang="en-US" sz="12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301</a:t>
                      </a:r>
                      <a:endParaRPr lang="es-PE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260%</a:t>
                      </a:r>
                      <a:endParaRPr lang="es-PE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INTERNATIONAL EXHIBITORS</a:t>
                      </a:r>
                      <a:endParaRPr lang="en-US" sz="12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99</a:t>
                      </a:r>
                      <a:endParaRPr lang="es-PE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1690%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COUNTRIES</a:t>
                      </a:r>
                      <a:r>
                        <a:rPr lang="en-US" sz="12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 EXHIBITION</a:t>
                      </a:r>
                      <a:endParaRPr lang="en-US" sz="1200" b="1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s-PE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r>
                        <a:rPr lang="en-US" sz="12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VISITORS</a:t>
                      </a:r>
                      <a:endParaRPr lang="en-US" sz="1200" b="1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7,850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19,980</a:t>
                      </a:r>
                      <a:endParaRPr lang="es-PE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27,273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30,000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37000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32,594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43,613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INTERNATIONAL</a:t>
                      </a:r>
                      <a:r>
                        <a:rPr lang="en-US" sz="12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VISITORS</a:t>
                      </a:r>
                      <a:endParaRPr lang="en-US" sz="1200" b="1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742</a:t>
                      </a:r>
                      <a:endParaRPr lang="es-PE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1,715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2,012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2,298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2,556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3,154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700%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VISITING</a:t>
                      </a:r>
                      <a:r>
                        <a:rPr lang="en-US" sz="12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COUNTRIES</a:t>
                      </a:r>
                      <a:endParaRPr lang="en-US" sz="1200" b="1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770%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NEGOTIATED</a:t>
                      </a:r>
                      <a:r>
                        <a:rPr lang="en-US" sz="12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AMOUNT </a:t>
                      </a:r>
                      <a:endParaRPr lang="en-US" sz="12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US$ </a:t>
                      </a:r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25M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US$ 69.1 M</a:t>
                      </a:r>
                      <a:endParaRPr lang="es-PE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US$ 471.7M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US$ 300M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US$ 660M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US$ 730M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US$ </a:t>
                      </a:r>
                      <a:r>
                        <a:rPr lang="es-P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800M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320%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8" name="Flecha abajo 17"/>
          <p:cNvSpPr/>
          <p:nvPr/>
        </p:nvSpPr>
        <p:spPr>
          <a:xfrm rot="10800000">
            <a:off x="8171170" y="2766543"/>
            <a:ext cx="169966" cy="24115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6" name="Flecha abajo 25"/>
          <p:cNvSpPr/>
          <p:nvPr/>
        </p:nvSpPr>
        <p:spPr>
          <a:xfrm rot="10800000">
            <a:off x="8165712" y="3172343"/>
            <a:ext cx="169966" cy="24115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7" name="Flecha abajo 26"/>
          <p:cNvSpPr/>
          <p:nvPr/>
        </p:nvSpPr>
        <p:spPr>
          <a:xfrm rot="10800000">
            <a:off x="8175650" y="3616413"/>
            <a:ext cx="169966" cy="24115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8" name="Flecha abajo 27"/>
          <p:cNvSpPr/>
          <p:nvPr/>
        </p:nvSpPr>
        <p:spPr>
          <a:xfrm rot="10800000">
            <a:off x="8158501" y="4054667"/>
            <a:ext cx="169966" cy="24115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9" name="Flecha abajo 28"/>
          <p:cNvSpPr/>
          <p:nvPr/>
        </p:nvSpPr>
        <p:spPr>
          <a:xfrm rot="10800000">
            <a:off x="8155165" y="4467866"/>
            <a:ext cx="169966" cy="24115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30" name="Flecha abajo 29"/>
          <p:cNvSpPr/>
          <p:nvPr/>
        </p:nvSpPr>
        <p:spPr>
          <a:xfrm rot="10800000">
            <a:off x="8155166" y="4919689"/>
            <a:ext cx="169966" cy="24115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2775" y="5352254"/>
            <a:ext cx="170703" cy="237765"/>
          </a:xfrm>
          <a:prstGeom prst="rect">
            <a:avLst/>
          </a:prstGeom>
        </p:spPr>
      </p:pic>
      <p:sp>
        <p:nvSpPr>
          <p:cNvPr id="31" name="Flecha abajo 30"/>
          <p:cNvSpPr/>
          <p:nvPr/>
        </p:nvSpPr>
        <p:spPr>
          <a:xfrm rot="10800000">
            <a:off x="8171170" y="5765454"/>
            <a:ext cx="169966" cy="241156"/>
          </a:xfrm>
          <a:prstGeom prst="downArrow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1751855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7 Rectángulo redondeado"/>
          <p:cNvSpPr/>
          <p:nvPr/>
        </p:nvSpPr>
        <p:spPr>
          <a:xfrm>
            <a:off x="-302717" y="867692"/>
            <a:ext cx="6026845" cy="50231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4" name="8 Rectángulo"/>
          <p:cNvSpPr/>
          <p:nvPr/>
        </p:nvSpPr>
        <p:spPr>
          <a:xfrm>
            <a:off x="90742" y="857240"/>
            <a:ext cx="5204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2800" b="1" dirty="0" smtClean="0">
                <a:solidFill>
                  <a:schemeClr val="bg1"/>
                </a:solidFill>
              </a:rPr>
              <a:t>EXPOALIMENTARIA 2015 RESULTS</a:t>
            </a:r>
            <a:endParaRPr lang="es-PE" sz="2800" b="1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58" y="1596981"/>
            <a:ext cx="7871189" cy="481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4799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-302717" y="900009"/>
            <a:ext cx="6222254" cy="50231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6" name="5 Rectángulo"/>
          <p:cNvSpPr/>
          <p:nvPr/>
        </p:nvSpPr>
        <p:spPr>
          <a:xfrm>
            <a:off x="90742" y="889557"/>
            <a:ext cx="5726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EXPOALIMENTARIA 2015 EXHIBITORS</a:t>
            </a:r>
            <a:endParaRPr lang="es-PE" sz="2800" b="1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97071" y="6411662"/>
            <a:ext cx="8074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 smtClean="0">
                <a:solidFill>
                  <a:schemeClr val="bg1">
                    <a:lumMod val="50000"/>
                  </a:schemeClr>
                </a:solidFill>
              </a:rPr>
              <a:t>In 2014, 654 exhibitors participated, 500 of them were national and 154 international. </a:t>
            </a:r>
            <a:r>
              <a:rPr lang="es-PE" sz="1200" dirty="0" err="1" smtClean="0">
                <a:solidFill>
                  <a:schemeClr val="bg1">
                    <a:lumMod val="50000"/>
                  </a:schemeClr>
                </a:solidFill>
              </a:rPr>
              <a:t>There</a:t>
            </a:r>
            <a:r>
              <a:rPr lang="es-PE" sz="1200" dirty="0" smtClean="0">
                <a:solidFill>
                  <a:schemeClr val="bg1">
                    <a:lumMod val="50000"/>
                  </a:schemeClr>
                </a:solidFill>
              </a:rPr>
              <a:t> were 14 country pavilions.</a:t>
            </a:r>
            <a:endParaRPr lang="es-PE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490" y="1532418"/>
            <a:ext cx="7496045" cy="474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1872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9840" y="1339838"/>
            <a:ext cx="6643771" cy="3520981"/>
          </a:xfrm>
          <a:prstGeom prst="rect">
            <a:avLst/>
          </a:prstGeom>
        </p:spPr>
      </p:pic>
      <p:sp>
        <p:nvSpPr>
          <p:cNvPr id="48" name="6 CuadroTexto"/>
          <p:cNvSpPr txBox="1"/>
          <p:nvPr/>
        </p:nvSpPr>
        <p:spPr>
          <a:xfrm>
            <a:off x="221381" y="5013122"/>
            <a:ext cx="16403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i="1" dirty="0" smtClean="0">
                <a:solidFill>
                  <a:schemeClr val="bg1">
                    <a:lumMod val="50000"/>
                  </a:schemeClr>
                </a:solidFill>
              </a:rPr>
              <a:t>Top 10 countries</a:t>
            </a:r>
          </a:p>
        </p:txBody>
      </p:sp>
      <p:sp>
        <p:nvSpPr>
          <p:cNvPr id="6" name="6 CuadroTexto"/>
          <p:cNvSpPr txBox="1"/>
          <p:nvPr/>
        </p:nvSpPr>
        <p:spPr>
          <a:xfrm>
            <a:off x="6622517" y="5294073"/>
            <a:ext cx="25214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PE" sz="1600" b="1" i="1" dirty="0" smtClean="0">
                <a:solidFill>
                  <a:schemeClr val="bg1">
                    <a:lumMod val="50000"/>
                  </a:schemeClr>
                </a:solidFill>
              </a:rPr>
              <a:t>3,154 international visitors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PE" sz="1600" b="1" i="1" dirty="0" smtClean="0">
                <a:solidFill>
                  <a:schemeClr val="bg1">
                    <a:lumMod val="50000"/>
                  </a:schemeClr>
                </a:solidFill>
              </a:rPr>
              <a:t>77 visiting countries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PE" sz="1600" b="1" i="1" dirty="0" smtClean="0">
                <a:solidFill>
                  <a:schemeClr val="bg1">
                    <a:lumMod val="50000"/>
                  </a:schemeClr>
                </a:solidFill>
              </a:rPr>
              <a:t>5 </a:t>
            </a:r>
            <a:r>
              <a:rPr lang="en-US" sz="1600" b="1" i="1" dirty="0" smtClean="0">
                <a:solidFill>
                  <a:schemeClr val="bg1">
                    <a:lumMod val="50000"/>
                  </a:schemeClr>
                </a:solidFill>
              </a:rPr>
              <a:t>continents</a:t>
            </a:r>
            <a:endParaRPr lang="en-US" sz="16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11 Rectángulo redondeado"/>
          <p:cNvSpPr/>
          <p:nvPr/>
        </p:nvSpPr>
        <p:spPr>
          <a:xfrm>
            <a:off x="-302718" y="262389"/>
            <a:ext cx="5530325" cy="50231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2" name="12 Rectángulo"/>
          <p:cNvSpPr/>
          <p:nvPr/>
        </p:nvSpPr>
        <p:spPr>
          <a:xfrm>
            <a:off x="90742" y="251937"/>
            <a:ext cx="55829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2600" b="1" dirty="0" smtClean="0">
                <a:solidFill>
                  <a:schemeClr val="bg1"/>
                </a:solidFill>
              </a:rPr>
              <a:t>ORIGIN OF INTERNATIONAL</a:t>
            </a:r>
            <a:endParaRPr lang="es-PE" sz="2600" b="1" dirty="0">
              <a:solidFill>
                <a:schemeClr val="bg1"/>
              </a:solidFill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2100814" y="4944011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>
                <a:solidFill>
                  <a:schemeClr val="tx1"/>
                </a:solidFill>
              </a:rPr>
              <a:t>1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25" name="Elipse 24"/>
          <p:cNvSpPr/>
          <p:nvPr/>
        </p:nvSpPr>
        <p:spPr>
          <a:xfrm>
            <a:off x="2100814" y="6380124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6" name="Elipse 25"/>
          <p:cNvSpPr/>
          <p:nvPr/>
        </p:nvSpPr>
        <p:spPr>
          <a:xfrm>
            <a:off x="2100814" y="6021802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7" name="Elipse 26"/>
          <p:cNvSpPr/>
          <p:nvPr/>
        </p:nvSpPr>
        <p:spPr>
          <a:xfrm>
            <a:off x="2100814" y="5302333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9" name="Elipse 28"/>
          <p:cNvSpPr/>
          <p:nvPr/>
        </p:nvSpPr>
        <p:spPr>
          <a:xfrm>
            <a:off x="2100814" y="5663480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8" name="Elipse 27"/>
          <p:cNvSpPr/>
          <p:nvPr/>
        </p:nvSpPr>
        <p:spPr>
          <a:xfrm>
            <a:off x="2100814" y="5289443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>
                <a:solidFill>
                  <a:schemeClr val="tx1"/>
                </a:solidFill>
              </a:rPr>
              <a:t>2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2100814" y="5653628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>
                <a:solidFill>
                  <a:schemeClr val="tx1"/>
                </a:solidFill>
              </a:rPr>
              <a:t>3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2100814" y="6034186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>
                <a:solidFill>
                  <a:schemeClr val="tx1"/>
                </a:solidFill>
              </a:rPr>
              <a:t>4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2100814" y="6404892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8" name="Elipse 37"/>
          <p:cNvSpPr/>
          <p:nvPr/>
        </p:nvSpPr>
        <p:spPr>
          <a:xfrm>
            <a:off x="4749929" y="4944011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9" name="Elipse 38"/>
          <p:cNvSpPr/>
          <p:nvPr/>
        </p:nvSpPr>
        <p:spPr>
          <a:xfrm>
            <a:off x="4749929" y="6380124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0" name="Elipse 39"/>
          <p:cNvSpPr/>
          <p:nvPr/>
        </p:nvSpPr>
        <p:spPr>
          <a:xfrm>
            <a:off x="4749929" y="6021802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1" name="Elipse 40"/>
          <p:cNvSpPr/>
          <p:nvPr/>
        </p:nvSpPr>
        <p:spPr>
          <a:xfrm>
            <a:off x="4749929" y="5302333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2" name="Elipse 41"/>
          <p:cNvSpPr/>
          <p:nvPr/>
        </p:nvSpPr>
        <p:spPr>
          <a:xfrm>
            <a:off x="4749929" y="5663480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3" name="Elipse 42"/>
          <p:cNvSpPr/>
          <p:nvPr/>
        </p:nvSpPr>
        <p:spPr>
          <a:xfrm>
            <a:off x="4749929" y="5289443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4" name="Elipse 43"/>
          <p:cNvSpPr/>
          <p:nvPr/>
        </p:nvSpPr>
        <p:spPr>
          <a:xfrm>
            <a:off x="4749929" y="5653628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>
                <a:solidFill>
                  <a:schemeClr val="tx1"/>
                </a:solidFill>
              </a:rPr>
              <a:t>8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45" name="Elipse 44"/>
          <p:cNvSpPr/>
          <p:nvPr/>
        </p:nvSpPr>
        <p:spPr>
          <a:xfrm>
            <a:off x="4749929" y="6034186"/>
            <a:ext cx="345182" cy="358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753351" y="643356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200" dirty="0"/>
              <a:t>10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440255" y="4953067"/>
            <a:ext cx="1289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/>
              <a:t>ESTADOS UNIDOS</a:t>
            </a:r>
          </a:p>
        </p:txBody>
      </p:sp>
      <p:sp>
        <p:nvSpPr>
          <p:cNvPr id="49" name="CuadroTexto 48"/>
          <p:cNvSpPr txBox="1"/>
          <p:nvPr/>
        </p:nvSpPr>
        <p:spPr>
          <a:xfrm>
            <a:off x="2440255" y="5332021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CHILE</a:t>
            </a:r>
            <a:endParaRPr lang="es-PE" sz="1200" dirty="0"/>
          </a:p>
        </p:txBody>
      </p:sp>
      <p:sp>
        <p:nvSpPr>
          <p:cNvPr id="50" name="CuadroTexto 49"/>
          <p:cNvSpPr txBox="1"/>
          <p:nvPr/>
        </p:nvSpPr>
        <p:spPr>
          <a:xfrm>
            <a:off x="2440255" y="5682084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BRASIL</a:t>
            </a:r>
            <a:endParaRPr lang="es-PE" sz="1200" dirty="0"/>
          </a:p>
        </p:txBody>
      </p:sp>
      <p:sp>
        <p:nvSpPr>
          <p:cNvPr id="51" name="CuadroTexto 50"/>
          <p:cNvSpPr txBox="1"/>
          <p:nvPr/>
        </p:nvSpPr>
        <p:spPr>
          <a:xfrm>
            <a:off x="2440255" y="6018011"/>
            <a:ext cx="874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COLOMBIA</a:t>
            </a:r>
            <a:endParaRPr lang="es-PE" sz="1200" dirty="0"/>
          </a:p>
        </p:txBody>
      </p:sp>
      <p:sp>
        <p:nvSpPr>
          <p:cNvPr id="52" name="CuadroTexto 51"/>
          <p:cNvSpPr txBox="1"/>
          <p:nvPr/>
        </p:nvSpPr>
        <p:spPr>
          <a:xfrm>
            <a:off x="2440255" y="6444648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ESPAÑA</a:t>
            </a:r>
            <a:endParaRPr lang="es-PE" sz="1200" dirty="0"/>
          </a:p>
        </p:txBody>
      </p:sp>
      <p:sp>
        <p:nvSpPr>
          <p:cNvPr id="53" name="CuadroTexto 52"/>
          <p:cNvSpPr txBox="1"/>
          <p:nvPr/>
        </p:nvSpPr>
        <p:spPr>
          <a:xfrm>
            <a:off x="5083418" y="4958807"/>
            <a:ext cx="806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ECUADOR</a:t>
            </a:r>
            <a:endParaRPr lang="es-PE" sz="1200" dirty="0"/>
          </a:p>
        </p:txBody>
      </p:sp>
      <p:sp>
        <p:nvSpPr>
          <p:cNvPr id="54" name="CuadroTexto 53"/>
          <p:cNvSpPr txBox="1"/>
          <p:nvPr/>
        </p:nvSpPr>
        <p:spPr>
          <a:xfrm>
            <a:off x="5083418" y="5337761"/>
            <a:ext cx="9318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ARGENTINA</a:t>
            </a:r>
            <a:endParaRPr lang="es-PE" sz="1200" dirty="0"/>
          </a:p>
        </p:txBody>
      </p:sp>
      <p:sp>
        <p:nvSpPr>
          <p:cNvPr id="55" name="CuadroTexto 54"/>
          <p:cNvSpPr txBox="1"/>
          <p:nvPr/>
        </p:nvSpPr>
        <p:spPr>
          <a:xfrm>
            <a:off x="5083418" y="5687824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CHINA</a:t>
            </a:r>
            <a:endParaRPr lang="es-PE" sz="1200" dirty="0"/>
          </a:p>
        </p:txBody>
      </p:sp>
      <p:sp>
        <p:nvSpPr>
          <p:cNvPr id="56" name="CuadroTexto 55"/>
          <p:cNvSpPr txBox="1"/>
          <p:nvPr/>
        </p:nvSpPr>
        <p:spPr>
          <a:xfrm>
            <a:off x="5083418" y="6023751"/>
            <a:ext cx="693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MEXICO</a:t>
            </a:r>
            <a:endParaRPr lang="es-PE" sz="1200" dirty="0"/>
          </a:p>
        </p:txBody>
      </p:sp>
      <p:sp>
        <p:nvSpPr>
          <p:cNvPr id="57" name="CuadroTexto 56"/>
          <p:cNvSpPr txBox="1"/>
          <p:nvPr/>
        </p:nvSpPr>
        <p:spPr>
          <a:xfrm>
            <a:off x="5083418" y="6450388"/>
            <a:ext cx="56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ITALIA</a:t>
            </a:r>
            <a:endParaRPr lang="es-PE" sz="1200" dirty="0"/>
          </a:p>
        </p:txBody>
      </p:sp>
      <p:sp>
        <p:nvSpPr>
          <p:cNvPr id="9" name="9 Rectángulo redondeado"/>
          <p:cNvSpPr/>
          <p:nvPr/>
        </p:nvSpPr>
        <p:spPr>
          <a:xfrm>
            <a:off x="-332687" y="910461"/>
            <a:ext cx="3392520" cy="50231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0" name="10 Rectángulo"/>
          <p:cNvSpPr/>
          <p:nvPr/>
        </p:nvSpPr>
        <p:spPr>
          <a:xfrm>
            <a:off x="60772" y="900009"/>
            <a:ext cx="14387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2600" b="1" dirty="0" smtClean="0">
                <a:solidFill>
                  <a:schemeClr val="bg1"/>
                </a:solidFill>
              </a:rPr>
              <a:t>VISITORS</a:t>
            </a:r>
            <a:endParaRPr lang="es-PE" sz="2600" b="1" dirty="0">
              <a:solidFill>
                <a:schemeClr val="bg1"/>
              </a:solidFill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3675870" y="4953955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15%</a:t>
            </a:r>
            <a:endParaRPr lang="es-PE" sz="1200" dirty="0"/>
          </a:p>
        </p:txBody>
      </p:sp>
      <p:sp>
        <p:nvSpPr>
          <p:cNvPr id="59" name="CuadroTexto 58"/>
          <p:cNvSpPr txBox="1"/>
          <p:nvPr/>
        </p:nvSpPr>
        <p:spPr>
          <a:xfrm>
            <a:off x="3675870" y="5332909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11%</a:t>
            </a:r>
            <a:endParaRPr lang="es-PE" sz="1200" dirty="0"/>
          </a:p>
        </p:txBody>
      </p:sp>
      <p:sp>
        <p:nvSpPr>
          <p:cNvPr id="60" name="CuadroTexto 59"/>
          <p:cNvSpPr txBox="1"/>
          <p:nvPr/>
        </p:nvSpPr>
        <p:spPr>
          <a:xfrm>
            <a:off x="3675870" y="5682972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7%</a:t>
            </a:r>
            <a:endParaRPr lang="es-PE" sz="1200" dirty="0"/>
          </a:p>
        </p:txBody>
      </p:sp>
      <p:sp>
        <p:nvSpPr>
          <p:cNvPr id="61" name="CuadroTexto 60"/>
          <p:cNvSpPr txBox="1"/>
          <p:nvPr/>
        </p:nvSpPr>
        <p:spPr>
          <a:xfrm>
            <a:off x="3675870" y="601889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6%</a:t>
            </a:r>
            <a:endParaRPr lang="es-PE" sz="1200" dirty="0"/>
          </a:p>
        </p:txBody>
      </p:sp>
      <p:sp>
        <p:nvSpPr>
          <p:cNvPr id="62" name="CuadroTexto 61"/>
          <p:cNvSpPr txBox="1"/>
          <p:nvPr/>
        </p:nvSpPr>
        <p:spPr>
          <a:xfrm>
            <a:off x="3675870" y="6445536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6%</a:t>
            </a:r>
            <a:endParaRPr lang="es-PE" sz="1200" dirty="0"/>
          </a:p>
        </p:txBody>
      </p:sp>
      <p:sp>
        <p:nvSpPr>
          <p:cNvPr id="63" name="CuadroTexto 62"/>
          <p:cNvSpPr txBox="1"/>
          <p:nvPr/>
        </p:nvSpPr>
        <p:spPr>
          <a:xfrm>
            <a:off x="6015276" y="4961213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6%</a:t>
            </a:r>
            <a:endParaRPr lang="es-PE" sz="1200" dirty="0"/>
          </a:p>
        </p:txBody>
      </p:sp>
      <p:sp>
        <p:nvSpPr>
          <p:cNvPr id="64" name="CuadroTexto 63"/>
          <p:cNvSpPr txBox="1"/>
          <p:nvPr/>
        </p:nvSpPr>
        <p:spPr>
          <a:xfrm>
            <a:off x="6015276" y="5340167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/>
              <a:t>5</a:t>
            </a:r>
            <a:r>
              <a:rPr lang="es-PE" sz="1200" dirty="0" smtClean="0"/>
              <a:t>%</a:t>
            </a:r>
            <a:endParaRPr lang="es-PE" sz="1200" dirty="0"/>
          </a:p>
        </p:txBody>
      </p:sp>
      <p:sp>
        <p:nvSpPr>
          <p:cNvPr id="65" name="CuadroTexto 64"/>
          <p:cNvSpPr txBox="1"/>
          <p:nvPr/>
        </p:nvSpPr>
        <p:spPr>
          <a:xfrm>
            <a:off x="6015276" y="56902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/>
              <a:t>5</a:t>
            </a:r>
            <a:r>
              <a:rPr lang="es-PE" sz="1200" dirty="0" smtClean="0"/>
              <a:t>%</a:t>
            </a:r>
            <a:endParaRPr lang="es-PE" sz="1200" dirty="0"/>
          </a:p>
        </p:txBody>
      </p:sp>
      <p:sp>
        <p:nvSpPr>
          <p:cNvPr id="66" name="CuadroTexto 65"/>
          <p:cNvSpPr txBox="1"/>
          <p:nvPr/>
        </p:nvSpPr>
        <p:spPr>
          <a:xfrm>
            <a:off x="6015276" y="6026157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4%</a:t>
            </a:r>
            <a:endParaRPr lang="es-PE" sz="1200" dirty="0"/>
          </a:p>
        </p:txBody>
      </p:sp>
      <p:sp>
        <p:nvSpPr>
          <p:cNvPr id="67" name="CuadroTexto 66"/>
          <p:cNvSpPr txBox="1"/>
          <p:nvPr/>
        </p:nvSpPr>
        <p:spPr>
          <a:xfrm>
            <a:off x="6015276" y="6452794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/>
              <a:t>3</a:t>
            </a:r>
            <a:r>
              <a:rPr lang="es-PE" sz="1200" dirty="0" smtClean="0"/>
              <a:t>%</a:t>
            </a:r>
            <a:endParaRPr lang="es-PE" sz="1200" dirty="0"/>
          </a:p>
        </p:txBody>
      </p:sp>
      <p:pic>
        <p:nvPicPr>
          <p:cNvPr id="68" name="Imagen 67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7716133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729981"/>
              </p:ext>
            </p:extLst>
          </p:nvPr>
        </p:nvGraphicFramePr>
        <p:xfrm>
          <a:off x="4662535" y="1385180"/>
          <a:ext cx="4572000" cy="4558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9 Grupo"/>
          <p:cNvGrpSpPr/>
          <p:nvPr/>
        </p:nvGrpSpPr>
        <p:grpSpPr>
          <a:xfrm>
            <a:off x="-396553" y="323945"/>
            <a:ext cx="5472609" cy="512767"/>
            <a:chOff x="-396553" y="323945"/>
            <a:chExt cx="5472609" cy="512767"/>
          </a:xfrm>
        </p:grpSpPr>
        <p:sp>
          <p:nvSpPr>
            <p:cNvPr id="6" name="10 Rectángulo redondeado"/>
            <p:cNvSpPr/>
            <p:nvPr/>
          </p:nvSpPr>
          <p:spPr>
            <a:xfrm>
              <a:off x="-396553" y="334397"/>
              <a:ext cx="5472609" cy="502315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dirty="0"/>
            </a:p>
          </p:txBody>
        </p:sp>
        <p:sp>
          <p:nvSpPr>
            <p:cNvPr id="7" name="11 Rectángulo"/>
            <p:cNvSpPr/>
            <p:nvPr/>
          </p:nvSpPr>
          <p:spPr>
            <a:xfrm>
              <a:off x="-3093" y="323945"/>
              <a:ext cx="3773982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PE" sz="2600" b="1" dirty="0" smtClean="0">
                  <a:solidFill>
                    <a:schemeClr val="bg1"/>
                  </a:solidFill>
                </a:rPr>
                <a:t>INTERNATIONAL VISITORS</a:t>
              </a:r>
              <a:endParaRPr lang="es-PE" sz="2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16 Grupo"/>
          <p:cNvGrpSpPr/>
          <p:nvPr/>
        </p:nvGrpSpPr>
        <p:grpSpPr>
          <a:xfrm>
            <a:off x="-396553" y="1024115"/>
            <a:ext cx="3240361" cy="523330"/>
            <a:chOff x="-2353646" y="319008"/>
            <a:chExt cx="5472609" cy="523330"/>
          </a:xfrm>
        </p:grpSpPr>
        <p:sp>
          <p:nvSpPr>
            <p:cNvPr id="11" name="17 Rectángulo redondeado"/>
            <p:cNvSpPr/>
            <p:nvPr/>
          </p:nvSpPr>
          <p:spPr>
            <a:xfrm>
              <a:off x="-2353646" y="319008"/>
              <a:ext cx="5472609" cy="502315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dirty="0"/>
            </a:p>
          </p:txBody>
        </p:sp>
        <p:sp>
          <p:nvSpPr>
            <p:cNvPr id="12" name="18 Rectángulo"/>
            <p:cNvSpPr/>
            <p:nvPr/>
          </p:nvSpPr>
          <p:spPr>
            <a:xfrm>
              <a:off x="-1623963" y="349895"/>
              <a:ext cx="2949435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PE" sz="2600" b="1" dirty="0" smtClean="0">
                  <a:solidFill>
                    <a:schemeClr val="bg1"/>
                  </a:solidFill>
                </a:rPr>
                <a:t>BY SECTOR </a:t>
              </a:r>
              <a:endParaRPr lang="es-PE" sz="2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" name="Imagen 1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475503"/>
              </p:ext>
            </p:extLst>
          </p:nvPr>
        </p:nvGraphicFramePr>
        <p:xfrm>
          <a:off x="333907" y="2552058"/>
          <a:ext cx="4138504" cy="2155415"/>
        </p:xfrm>
        <a:graphic>
          <a:graphicData uri="http://schemas.openxmlformats.org/drawingml/2006/table">
            <a:tbl>
              <a:tblPr/>
              <a:tblGrid>
                <a:gridCol w="2393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08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s-PE" sz="1300" b="1" i="0" u="none" strike="noStrike" kern="1200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Sector</a:t>
                      </a:r>
                      <a:endParaRPr lang="es-PE" sz="1300" b="1" i="0" u="none" strike="noStrike" kern="1200" baseline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s-PE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  <a:endParaRPr lang="es-PE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3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FOOD</a:t>
                      </a:r>
                      <a:r>
                        <a:rPr lang="es-PE" sz="13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BEVERAGE </a:t>
                      </a:r>
                      <a:endParaRPr lang="es-P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3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FISHERY</a:t>
                      </a:r>
                      <a:endParaRPr lang="es-P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3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PACKAGING/</a:t>
                      </a:r>
                      <a:endParaRPr lang="es-PE" sz="13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1" noProof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MACHINERY</a:t>
                      </a:r>
                      <a:r>
                        <a:rPr lang="es-PE" sz="13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1300" b="1" noProof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EQUIPMENT</a:t>
                      </a:r>
                      <a:endParaRPr lang="en-US" sz="1300" b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3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SERVICES</a:t>
                      </a:r>
                      <a:endParaRPr lang="es-P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00896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039083"/>
              </p:ext>
            </p:extLst>
          </p:nvPr>
        </p:nvGraphicFramePr>
        <p:xfrm>
          <a:off x="327259" y="1781811"/>
          <a:ext cx="3558941" cy="3921764"/>
        </p:xfrm>
        <a:graphic>
          <a:graphicData uri="http://schemas.openxmlformats.org/drawingml/2006/table">
            <a:tbl>
              <a:tblPr/>
              <a:tblGrid>
                <a:gridCol w="23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524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1" i="0" u="none" strike="noStrike" kern="1200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Distribution channel</a:t>
                      </a:r>
                      <a:endParaRPr lang="es-PE" sz="13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s-PE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  <a:endParaRPr lang="es-PE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IMPORTERS</a:t>
                      </a:r>
                      <a:endParaRPr lang="es-PE" sz="13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EXPORTERS</a:t>
                      </a:r>
                      <a:endParaRPr lang="es-PE" sz="13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SUPERMARKETS </a:t>
                      </a:r>
                      <a:r>
                        <a:rPr lang="es-PE" sz="13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HORECA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WHOLESALERS</a:t>
                      </a:r>
                      <a:endParaRPr lang="es-PE" sz="13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RETAILERS</a:t>
                      </a:r>
                      <a:endParaRPr lang="es-PE" sz="13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</a:t>
                      </a:r>
                      <a:r>
                        <a:rPr lang="es-PE" sz="13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b="1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PROCESSORS</a:t>
                      </a:r>
                      <a:endParaRPr lang="en-US" sz="1300" b="1" kern="12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PRODUCERS</a:t>
                      </a:r>
                      <a:endParaRPr lang="es-PE" sz="13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SERVICE PROVIDERS</a:t>
                      </a:r>
                      <a:endParaRPr lang="es-PE" sz="13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TRADERS *</a:t>
                      </a:r>
                      <a:endParaRPr lang="es-PE" sz="13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3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OTHERS *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67" marR="7067" marT="70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2" name="13 Rectángulo"/>
          <p:cNvSpPr/>
          <p:nvPr/>
        </p:nvSpPr>
        <p:spPr>
          <a:xfrm>
            <a:off x="433496" y="5937941"/>
            <a:ext cx="2808312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(*) </a:t>
            </a:r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Categories considered only in 2014.</a:t>
            </a:r>
            <a:endParaRPr lang="es-P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10 Rectángulo redondeado"/>
          <p:cNvSpPr/>
          <p:nvPr/>
        </p:nvSpPr>
        <p:spPr>
          <a:xfrm>
            <a:off x="-396553" y="334397"/>
            <a:ext cx="5472609" cy="50231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9" name="11 Rectángulo"/>
          <p:cNvSpPr/>
          <p:nvPr/>
        </p:nvSpPr>
        <p:spPr>
          <a:xfrm>
            <a:off x="-3093" y="323945"/>
            <a:ext cx="384932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2600" b="1" dirty="0" smtClean="0">
                <a:solidFill>
                  <a:schemeClr val="bg1"/>
                </a:solidFill>
              </a:rPr>
              <a:t>INTERNATIONAL VISITORS </a:t>
            </a:r>
            <a:endParaRPr lang="es-PE" sz="2600" b="1" dirty="0">
              <a:solidFill>
                <a:schemeClr val="bg1"/>
              </a:solidFill>
            </a:endParaRPr>
          </a:p>
        </p:txBody>
      </p:sp>
      <p:sp>
        <p:nvSpPr>
          <p:cNvPr id="30" name="17 Rectángulo redondeado"/>
          <p:cNvSpPr/>
          <p:nvPr/>
        </p:nvSpPr>
        <p:spPr>
          <a:xfrm>
            <a:off x="-396553" y="1024115"/>
            <a:ext cx="5128573" cy="50231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31" name="18 Rectángulo"/>
          <p:cNvSpPr/>
          <p:nvPr/>
        </p:nvSpPr>
        <p:spPr>
          <a:xfrm>
            <a:off x="35496" y="1055002"/>
            <a:ext cx="40123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2600" b="1" dirty="0" smtClean="0">
                <a:solidFill>
                  <a:schemeClr val="bg1"/>
                </a:solidFill>
              </a:rPr>
              <a:t>BY DISTRIBUTION CHANNEL</a:t>
            </a:r>
            <a:endParaRPr lang="es-PE" sz="2600" b="1" dirty="0">
              <a:solidFill>
                <a:schemeClr val="bg1"/>
              </a:solidFill>
            </a:endParaRPr>
          </a:p>
        </p:txBody>
      </p:sp>
      <p:pic>
        <p:nvPicPr>
          <p:cNvPr id="32" name="Imagen 3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975863"/>
              </p:ext>
            </p:extLst>
          </p:nvPr>
        </p:nvGraphicFramePr>
        <p:xfrm>
          <a:off x="4275030" y="1423272"/>
          <a:ext cx="5216050" cy="488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1592144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-745163" y="889556"/>
            <a:ext cx="7969828" cy="49090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6" name="5 Rectángulo"/>
          <p:cNvSpPr/>
          <p:nvPr/>
        </p:nvSpPr>
        <p:spPr>
          <a:xfrm>
            <a:off x="-1" y="811842"/>
            <a:ext cx="7324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600" b="1" dirty="0" smtClean="0">
                <a:solidFill>
                  <a:schemeClr val="bg1"/>
                </a:solidFill>
              </a:rPr>
              <a:t>BUSINESS MATCHMAKING</a:t>
            </a:r>
            <a:endParaRPr lang="es-PE" sz="3600" b="1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86" t="24682" r="27797" b="21481"/>
          <a:stretch/>
        </p:blipFill>
        <p:spPr>
          <a:xfrm>
            <a:off x="561316" y="1608315"/>
            <a:ext cx="8084743" cy="509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47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2 Rectángulo redondeado"/>
          <p:cNvSpPr/>
          <p:nvPr/>
        </p:nvSpPr>
        <p:spPr>
          <a:xfrm>
            <a:off x="6313545" y="3827655"/>
            <a:ext cx="3051996" cy="61119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7" name="15 Rectángulo redondeado"/>
          <p:cNvSpPr/>
          <p:nvPr/>
        </p:nvSpPr>
        <p:spPr>
          <a:xfrm>
            <a:off x="6650112" y="2656200"/>
            <a:ext cx="2948150" cy="61119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9" name="1 Rectángulo"/>
          <p:cNvSpPr/>
          <p:nvPr/>
        </p:nvSpPr>
        <p:spPr>
          <a:xfrm>
            <a:off x="7773771" y="3358733"/>
            <a:ext cx="700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3600" b="1" i="1" dirty="0">
                <a:solidFill>
                  <a:schemeClr val="bg1"/>
                </a:solidFill>
              </a:rPr>
              <a:t>DE</a:t>
            </a:r>
          </a:p>
        </p:txBody>
      </p:sp>
      <p:sp>
        <p:nvSpPr>
          <p:cNvPr id="10" name="13 Rectángulo"/>
          <p:cNvSpPr/>
          <p:nvPr/>
        </p:nvSpPr>
        <p:spPr>
          <a:xfrm>
            <a:off x="6481686" y="3810088"/>
            <a:ext cx="2273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3600" b="1" i="1" dirty="0" smtClean="0">
                <a:solidFill>
                  <a:schemeClr val="bg1"/>
                </a:solidFill>
              </a:rPr>
              <a:t>PRODUCTS</a:t>
            </a:r>
            <a:endParaRPr lang="es-PE" sz="3600" b="1" i="1" dirty="0">
              <a:solidFill>
                <a:schemeClr val="bg1"/>
              </a:solidFill>
            </a:endParaRPr>
          </a:p>
        </p:txBody>
      </p:sp>
      <p:sp>
        <p:nvSpPr>
          <p:cNvPr id="11" name="16 Rectángulo"/>
          <p:cNvSpPr/>
          <p:nvPr/>
        </p:nvSpPr>
        <p:spPr>
          <a:xfrm>
            <a:off x="6663677" y="2576909"/>
            <a:ext cx="2584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600" b="1" i="1" dirty="0" smtClean="0">
                <a:solidFill>
                  <a:schemeClr val="bg1"/>
                </a:solidFill>
              </a:rPr>
              <a:t>TOP 10</a:t>
            </a:r>
            <a:endParaRPr lang="es-PE" sz="3600" b="1" i="1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484" y="360158"/>
            <a:ext cx="4812323" cy="5814479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5579500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058" y="223287"/>
            <a:ext cx="6906420" cy="634114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238479" y="2481604"/>
            <a:ext cx="1905521" cy="18140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PE" sz="1600" b="1" i="1" dirty="0">
                <a:solidFill>
                  <a:schemeClr val="bg1">
                    <a:lumMod val="50000"/>
                  </a:schemeClr>
                </a:solidFill>
              </a:rPr>
              <a:t>+1,640 exhibited products.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PE" sz="1600" b="1" i="1" dirty="0">
                <a:solidFill>
                  <a:schemeClr val="bg1">
                    <a:lumMod val="50000"/>
                  </a:schemeClr>
                </a:solidFill>
              </a:rPr>
              <a:t>+32 </a:t>
            </a:r>
            <a:r>
              <a:rPr lang="en-US" sz="1600" b="1" i="1" dirty="0" smtClean="0">
                <a:solidFill>
                  <a:schemeClr val="bg1">
                    <a:lumMod val="50000"/>
                  </a:schemeClr>
                </a:solidFill>
              </a:rPr>
              <a:t>category</a:t>
            </a:r>
            <a:r>
              <a:rPr lang="es-PE" sz="16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PE" sz="1600" b="1" i="1" dirty="0">
                <a:solidFill>
                  <a:schemeClr val="bg1">
                    <a:lumMod val="50000"/>
                  </a:schemeClr>
                </a:solidFill>
              </a:rPr>
              <a:t>products</a:t>
            </a:r>
            <a:r>
              <a:rPr lang="es-PE" dirty="0" smtClean="0"/>
              <a:t>.</a:t>
            </a:r>
          </a:p>
          <a:p>
            <a:pPr algn="ctr"/>
            <a:endParaRPr lang="es-PE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2729" y="3371268"/>
            <a:ext cx="3455750" cy="3128268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6209350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770" y="1553013"/>
            <a:ext cx="5902995" cy="5077565"/>
          </a:xfrm>
          <a:prstGeom prst="rect">
            <a:avLst/>
          </a:prstGeom>
        </p:spPr>
      </p:pic>
      <p:sp>
        <p:nvSpPr>
          <p:cNvPr id="4" name="3 Rectángulo redondeado"/>
          <p:cNvSpPr/>
          <p:nvPr/>
        </p:nvSpPr>
        <p:spPr>
          <a:xfrm>
            <a:off x="-218246" y="898390"/>
            <a:ext cx="4896544" cy="5040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5" name="4 CuadroTexto"/>
          <p:cNvSpPr txBox="1"/>
          <p:nvPr/>
        </p:nvSpPr>
        <p:spPr>
          <a:xfrm>
            <a:off x="359807" y="879226"/>
            <a:ext cx="7918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 smtClean="0">
                <a:solidFill>
                  <a:schemeClr val="bg1"/>
                </a:solidFill>
              </a:rPr>
              <a:t>LOCATION AND DATE</a:t>
            </a:r>
            <a:endParaRPr lang="es-PE" sz="2800" b="1" dirty="0">
              <a:solidFill>
                <a:schemeClr val="bg1"/>
              </a:solidFill>
            </a:endParaRPr>
          </a:p>
        </p:txBody>
      </p:sp>
      <p:sp>
        <p:nvSpPr>
          <p:cNvPr id="7" name="8 CuadroTexto"/>
          <p:cNvSpPr txBox="1"/>
          <p:nvPr/>
        </p:nvSpPr>
        <p:spPr>
          <a:xfrm>
            <a:off x="6799924" y="2691413"/>
            <a:ext cx="221955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 smtClean="0">
                <a:solidFill>
                  <a:schemeClr val="bg1">
                    <a:lumMod val="50000"/>
                  </a:schemeClr>
                </a:solidFill>
              </a:rPr>
              <a:t>LOCATION</a:t>
            </a:r>
            <a:r>
              <a:rPr lang="es-PE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PE" sz="16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s-PE" sz="1600" dirty="0" smtClean="0">
                <a:solidFill>
                  <a:schemeClr val="bg1">
                    <a:lumMod val="50000"/>
                  </a:schemeClr>
                </a:solidFill>
              </a:rPr>
              <a:t>Jockey Exhibition Center </a:t>
            </a:r>
          </a:p>
          <a:p>
            <a:endParaRPr lang="es-PE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PE" sz="1600" b="1" dirty="0" smtClean="0">
                <a:solidFill>
                  <a:schemeClr val="bg1">
                    <a:lumMod val="50000"/>
                  </a:schemeClr>
                </a:solidFill>
              </a:rPr>
              <a:t>DATE</a:t>
            </a:r>
            <a:r>
              <a:rPr lang="es-PE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PE" sz="1600" dirty="0">
                <a:solidFill>
                  <a:schemeClr val="bg1">
                    <a:lumMod val="50000"/>
                  </a:schemeClr>
                </a:solidFill>
              </a:rPr>
              <a:t>: 28, 29 </a:t>
            </a:r>
            <a:r>
              <a:rPr lang="es-PE" sz="1600" dirty="0" smtClean="0">
                <a:solidFill>
                  <a:schemeClr val="bg1">
                    <a:lumMod val="50000"/>
                  </a:schemeClr>
                </a:solidFill>
              </a:rPr>
              <a:t>&amp; 30 september 2016.</a:t>
            </a:r>
          </a:p>
          <a:p>
            <a:endParaRPr lang="es-PE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PE" sz="1600" b="1" dirty="0" smtClean="0">
                <a:solidFill>
                  <a:schemeClr val="bg1">
                    <a:lumMod val="50000"/>
                  </a:schemeClr>
                </a:solidFill>
              </a:rPr>
              <a:t>SCHEDULE</a:t>
            </a:r>
            <a:r>
              <a:rPr lang="es-PE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PE" sz="16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endParaRPr lang="es-PE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PE" sz="1600" dirty="0" smtClean="0">
                <a:solidFill>
                  <a:schemeClr val="bg1">
                    <a:lumMod val="50000"/>
                  </a:schemeClr>
                </a:solidFill>
              </a:rPr>
              <a:t>Exhibitors 09:00 </a:t>
            </a:r>
            <a:r>
              <a:rPr lang="es-PE" sz="1600" dirty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s-PE" sz="1600" dirty="0" smtClean="0">
                <a:solidFill>
                  <a:schemeClr val="bg1">
                    <a:lumMod val="50000"/>
                  </a:schemeClr>
                </a:solidFill>
              </a:rPr>
              <a:t>rs. to 20:00 hrs. </a:t>
            </a:r>
          </a:p>
          <a:p>
            <a:r>
              <a:rPr lang="es-PE" sz="1600" dirty="0" smtClean="0">
                <a:solidFill>
                  <a:schemeClr val="bg1">
                    <a:lumMod val="50000"/>
                  </a:schemeClr>
                </a:solidFill>
              </a:rPr>
              <a:t>Visitors 10:00 hrs. to 19:00 hrs.</a:t>
            </a:r>
            <a:endParaRPr lang="es-P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3554569" y="3747752"/>
            <a:ext cx="1287887" cy="1571223"/>
          </a:xfrm>
          <a:prstGeom prst="roundRect">
            <a:avLst/>
          </a:prstGeom>
          <a:noFill/>
          <a:effectLst>
            <a:softEdge rad="736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15" name="Imagen 1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3330981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-218247" y="898390"/>
            <a:ext cx="6637153" cy="5040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5" name="4 CuadroTexto"/>
          <p:cNvSpPr txBox="1"/>
          <p:nvPr/>
        </p:nvSpPr>
        <p:spPr>
          <a:xfrm>
            <a:off x="359807" y="879226"/>
            <a:ext cx="7918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EXPOALIMENTARIA LAY-OUT </a:t>
            </a:r>
            <a:r>
              <a:rPr lang="es-PE" sz="2800" b="1" dirty="0" smtClean="0">
                <a:solidFill>
                  <a:schemeClr val="bg1"/>
                </a:solidFill>
              </a:rPr>
              <a:t>FOR 2016</a:t>
            </a:r>
            <a:endParaRPr lang="es-PE" sz="2800" b="1" dirty="0">
              <a:solidFill>
                <a:schemeClr val="bg1"/>
              </a:solidFill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3926098" y="3735052"/>
            <a:ext cx="1287887" cy="1571223"/>
          </a:xfrm>
          <a:prstGeom prst="roundRect">
            <a:avLst/>
          </a:prstGeom>
          <a:noFill/>
          <a:effectLst>
            <a:softEdge rad="736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" name="Combinar 1"/>
          <p:cNvSpPr/>
          <p:nvPr/>
        </p:nvSpPr>
        <p:spPr>
          <a:xfrm>
            <a:off x="4164163" y="4025900"/>
            <a:ext cx="372966" cy="494763"/>
          </a:xfrm>
          <a:prstGeom prst="flowChartMerg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1464" y="1606926"/>
            <a:ext cx="6947234" cy="425625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3882" y="1869618"/>
            <a:ext cx="1489631" cy="849079"/>
          </a:xfrm>
          <a:prstGeom prst="rect">
            <a:avLst/>
          </a:prstGeom>
        </p:spPr>
      </p:pic>
      <p:sp>
        <p:nvSpPr>
          <p:cNvPr id="13" name="6 CuadroTexto"/>
          <p:cNvSpPr txBox="1"/>
          <p:nvPr/>
        </p:nvSpPr>
        <p:spPr>
          <a:xfrm>
            <a:off x="371529" y="1869618"/>
            <a:ext cx="146738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Services</a:t>
            </a:r>
          </a:p>
          <a:p>
            <a:pPr algn="ctr"/>
            <a:r>
              <a:rPr lang="es-PE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Area</a:t>
            </a:r>
            <a:endParaRPr lang="es-PE" sz="15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6 CuadroTexto"/>
          <p:cNvSpPr txBox="1"/>
          <p:nvPr/>
        </p:nvSpPr>
        <p:spPr>
          <a:xfrm>
            <a:off x="427707" y="4217938"/>
            <a:ext cx="1467383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5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Food and </a:t>
            </a:r>
            <a:r>
              <a:rPr lang="en-US" sz="15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Beverage</a:t>
            </a:r>
            <a:r>
              <a:rPr lang="es-PE" sz="15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Area</a:t>
            </a:r>
          </a:p>
        </p:txBody>
      </p:sp>
      <p:sp>
        <p:nvSpPr>
          <p:cNvPr id="16" name="6 CuadroTexto"/>
          <p:cNvSpPr txBox="1"/>
          <p:nvPr/>
        </p:nvSpPr>
        <p:spPr>
          <a:xfrm>
            <a:off x="371528" y="3060958"/>
            <a:ext cx="146738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Fishery</a:t>
            </a:r>
          </a:p>
          <a:p>
            <a:pPr algn="ctr"/>
            <a:r>
              <a:rPr lang="es-PE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Area</a:t>
            </a:r>
            <a:endParaRPr lang="es-PE" sz="15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6 CuadroTexto"/>
          <p:cNvSpPr txBox="1"/>
          <p:nvPr/>
        </p:nvSpPr>
        <p:spPr>
          <a:xfrm>
            <a:off x="4761617" y="5013887"/>
            <a:ext cx="164955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Machinery</a:t>
            </a:r>
          </a:p>
          <a:p>
            <a:pPr algn="ctr"/>
            <a:r>
              <a:rPr lang="es-PE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s-PE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</a:t>
            </a:r>
            <a:endParaRPr lang="es-PE" sz="15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6 CuadroTexto"/>
          <p:cNvSpPr txBox="1"/>
          <p:nvPr/>
        </p:nvSpPr>
        <p:spPr>
          <a:xfrm>
            <a:off x="4648073" y="3361295"/>
            <a:ext cx="164955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Packaging Area</a:t>
            </a:r>
            <a:endParaRPr lang="es-PE" sz="15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6 CuadroTexto"/>
          <p:cNvSpPr txBox="1"/>
          <p:nvPr/>
        </p:nvSpPr>
        <p:spPr>
          <a:xfrm>
            <a:off x="4240206" y="2583167"/>
            <a:ext cx="161924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International pavilions</a:t>
            </a:r>
            <a:endParaRPr lang="es-PE" sz="15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5" name="Imagen 1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5478687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-185852" y="4949738"/>
            <a:ext cx="47523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Beverages and liquors </a:t>
            </a:r>
          </a:p>
          <a:p>
            <a:pPr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Biocommerce and natural products</a:t>
            </a:r>
          </a:p>
          <a:p>
            <a:pPr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Cocoa, coffee and subproducts</a:t>
            </a:r>
          </a:p>
          <a:p>
            <a:pPr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Confectionery and snacks</a:t>
            </a:r>
          </a:p>
          <a:p>
            <a:pPr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Fruits and vegetables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7787" y="2392742"/>
            <a:ext cx="1298228" cy="209376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547" y="2314068"/>
            <a:ext cx="1298228" cy="209376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0786" y="2337215"/>
            <a:ext cx="1276634" cy="209376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0471" y="2281688"/>
            <a:ext cx="1298228" cy="2093766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4595379" y="4949738"/>
            <a:ext cx="47523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Functional and nutraceutical</a:t>
            </a:r>
          </a:p>
          <a:p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Andean grains, sedes, cereals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and legumes</a:t>
            </a:r>
          </a:p>
          <a:p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Gourmet products and prepared meals</a:t>
            </a:r>
          </a:p>
          <a:p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Dairy products and derivatives</a:t>
            </a:r>
            <a:endParaRPr lang="es-P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7577" y="2577123"/>
            <a:ext cx="1181861" cy="184902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1390" y="2312157"/>
            <a:ext cx="1231746" cy="2095677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9891" y="2511595"/>
            <a:ext cx="1229701" cy="203881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9614" y="2369024"/>
            <a:ext cx="1112939" cy="203881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587" y="2447698"/>
            <a:ext cx="936097" cy="2038810"/>
          </a:xfrm>
          <a:prstGeom prst="rect">
            <a:avLst/>
          </a:prstGeom>
        </p:spPr>
      </p:pic>
      <p:pic>
        <p:nvPicPr>
          <p:cNvPr id="21" name="Imagen 20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886" y="133648"/>
            <a:ext cx="1515595" cy="162258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Rectángulo 15"/>
          <p:cNvSpPr/>
          <p:nvPr/>
        </p:nvSpPr>
        <p:spPr>
          <a:xfrm>
            <a:off x="3885762" y="4430620"/>
            <a:ext cx="1258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b="1" i="1" dirty="0" smtClean="0">
                <a:solidFill>
                  <a:schemeClr val="bg1">
                    <a:lumMod val="50000"/>
                  </a:schemeClr>
                </a:solidFill>
              </a:rPr>
              <a:t>Categories </a:t>
            </a:r>
            <a:endParaRPr lang="es-PE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62664" y="2424020"/>
            <a:ext cx="1555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b="1" i="1" dirty="0" smtClean="0">
                <a:solidFill>
                  <a:schemeClr val="bg1">
                    <a:lumMod val="50000"/>
                  </a:schemeClr>
                </a:solidFill>
              </a:rPr>
              <a:t>Winners 2015 </a:t>
            </a:r>
            <a:endParaRPr lang="es-PE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4" y="475645"/>
            <a:ext cx="6296282" cy="113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4118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083" y="1962149"/>
            <a:ext cx="2006600" cy="4216400"/>
          </a:xfrm>
          <a:prstGeom prst="rect">
            <a:avLst/>
          </a:prstGeom>
        </p:spPr>
      </p:pic>
      <p:sp>
        <p:nvSpPr>
          <p:cNvPr id="25" name="6 CuadroTexto"/>
          <p:cNvSpPr txBox="1"/>
          <p:nvPr/>
        </p:nvSpPr>
        <p:spPr>
          <a:xfrm>
            <a:off x="5777496" y="1094697"/>
            <a:ext cx="3289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PE" sz="2000" b="1" i="1" dirty="0" smtClean="0">
                <a:solidFill>
                  <a:schemeClr val="bg1">
                    <a:lumMod val="50000"/>
                  </a:schemeClr>
                </a:solidFill>
              </a:rPr>
              <a:t>+1,000 participants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93823"/>
            <a:ext cx="5377758" cy="17341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280" y="2148580"/>
            <a:ext cx="4636759" cy="429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0690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02441" y="5020441"/>
            <a:ext cx="39624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Diego Muñoz /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Astrid &amp; </a:t>
            </a:r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Gastón</a:t>
            </a:r>
          </a:p>
          <a:p>
            <a:pPr lvl="0"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Cesar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Choy /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Maido </a:t>
            </a:r>
            <a:endParaRPr lang="es-PE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Pedro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Miguel Schiaffino / </a:t>
            </a:r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Malabar</a:t>
            </a:r>
          </a:p>
          <a:p>
            <a:pPr lvl="0"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Flavio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Solórzano /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Señorío de Sulco </a:t>
            </a:r>
            <a:endParaRPr lang="es-PE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Diego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Balarezo /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Mercado Gourmet </a:t>
            </a:r>
            <a:endParaRPr lang="es-PE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Israel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Laura / </a:t>
            </a:r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Kañete</a:t>
            </a:r>
          </a:p>
          <a:p>
            <a:pPr lvl="0" algn="r"/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Francesco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de Sanctis / </a:t>
            </a:r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Sibaris</a:t>
            </a:r>
          </a:p>
        </p:txBody>
      </p:sp>
      <p:sp>
        <p:nvSpPr>
          <p:cNvPr id="8" name="6 CuadroTexto"/>
          <p:cNvSpPr txBox="1"/>
          <p:nvPr/>
        </p:nvSpPr>
        <p:spPr>
          <a:xfrm>
            <a:off x="5925193" y="846023"/>
            <a:ext cx="32898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PE" sz="2000" b="1" i="1" dirty="0" smtClean="0">
                <a:solidFill>
                  <a:schemeClr val="bg1">
                    <a:lumMod val="50000"/>
                  </a:schemeClr>
                </a:solidFill>
              </a:rPr>
              <a:t>1,200 visitors during the three days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PE" sz="2000" b="1" i="1" dirty="0" smtClean="0">
                <a:solidFill>
                  <a:schemeClr val="bg1">
                    <a:lumMod val="50000"/>
                  </a:schemeClr>
                </a:solidFill>
              </a:rPr>
              <a:t>19 masters classes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>
                <a:solidFill>
                  <a:schemeClr val="bg1">
                    <a:lumMod val="50000"/>
                  </a:schemeClr>
                </a:solidFill>
              </a:rPr>
              <a:t>Distinguished</a:t>
            </a:r>
            <a:r>
              <a:rPr lang="es-PE" sz="2000" b="1" i="1" dirty="0" smtClean="0">
                <a:solidFill>
                  <a:schemeClr val="bg1">
                    <a:lumMod val="50000"/>
                  </a:schemeClr>
                </a:solidFill>
              </a:rPr>
              <a:t> chefs</a:t>
            </a:r>
            <a:endParaRPr lang="es-PE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648386" y="5020441"/>
            <a:ext cx="39624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Yaquir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Sato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/ Costanera </a:t>
            </a:r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700</a:t>
            </a:r>
          </a:p>
          <a:p>
            <a:pPr lvl="0"/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Eduardo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Fujihara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/ Hanzo </a:t>
            </a:r>
            <a:endParaRPr lang="es-PE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Hervé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Galidié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/ Restaurante </a:t>
            </a:r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Hervé </a:t>
            </a:r>
          </a:p>
          <a:p>
            <a:pPr lvl="0"/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Ximena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Llosa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/ Chef </a:t>
            </a:r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of Oh 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Diosas </a:t>
            </a:r>
            <a:endParaRPr lang="es-PE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Talia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Schvartzman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Professional Nutritionist </a:t>
            </a:r>
          </a:p>
          <a:p>
            <a:pPr lvl="0"/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Cecilia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Alfaro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/ American Culinary </a:t>
            </a:r>
            <a:r>
              <a:rPr lang="es-PE" sz="1400" dirty="0" smtClean="0">
                <a:solidFill>
                  <a:schemeClr val="bg1">
                    <a:lumMod val="50000"/>
                  </a:schemeClr>
                </a:solidFill>
              </a:rPr>
              <a:t>Federation</a:t>
            </a:r>
          </a:p>
          <a:p>
            <a:pPr lvl="0"/>
            <a:r>
              <a:rPr lang="es-PE" sz="1400" b="1" dirty="0" smtClean="0">
                <a:solidFill>
                  <a:schemeClr val="bg1">
                    <a:lumMod val="50000"/>
                  </a:schemeClr>
                </a:solidFill>
              </a:rPr>
              <a:t>Arlette </a:t>
            </a:r>
            <a:r>
              <a:rPr lang="es-PE" sz="1400" b="1" dirty="0">
                <a:solidFill>
                  <a:schemeClr val="bg1">
                    <a:lumMod val="50000"/>
                  </a:schemeClr>
                </a:solidFill>
              </a:rPr>
              <a:t>Eulert Checa </a:t>
            </a:r>
            <a:r>
              <a:rPr lang="es-PE" sz="1400" dirty="0">
                <a:solidFill>
                  <a:schemeClr val="bg1">
                    <a:lumMod val="50000"/>
                  </a:schemeClr>
                </a:solidFill>
              </a:rPr>
              <a:t>/ Matria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492941" y="2915042"/>
            <a:ext cx="1943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Highlighted</a:t>
            </a:r>
            <a:r>
              <a:rPr lang="es-PE" b="1" i="1" dirty="0" smtClean="0">
                <a:solidFill>
                  <a:schemeClr val="bg1">
                    <a:lumMod val="50000"/>
                  </a:schemeClr>
                </a:solidFill>
              </a:rPr>
              <a:t> inputs</a:t>
            </a:r>
            <a:endParaRPr lang="es-PE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894134" y="4399837"/>
            <a:ext cx="3316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b="1" i="1" dirty="0" smtClean="0">
                <a:solidFill>
                  <a:schemeClr val="bg1">
                    <a:lumMod val="50000"/>
                  </a:schemeClr>
                </a:solidFill>
              </a:rPr>
              <a:t>National and International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Chefs</a:t>
            </a:r>
            <a:endParaRPr lang="en-US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633" y="107115"/>
            <a:ext cx="5647610" cy="27479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76" y="3410010"/>
            <a:ext cx="5881532" cy="83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7144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5714"/>
            <a:ext cx="4660777" cy="1114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0777" y="265714"/>
            <a:ext cx="4475736" cy="111410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13994" y="1925631"/>
            <a:ext cx="3369337" cy="416392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8774" y="1867266"/>
            <a:ext cx="2333208" cy="214033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1392" y="4315728"/>
            <a:ext cx="2274005" cy="209720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8684" y="1919964"/>
            <a:ext cx="619211" cy="304842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3723" y="1809061"/>
            <a:ext cx="281354" cy="293078"/>
          </a:xfrm>
          <a:prstGeom prst="rect">
            <a:avLst/>
          </a:prstGeom>
        </p:spPr>
      </p:pic>
      <p:sp>
        <p:nvSpPr>
          <p:cNvPr id="19" name="6 CuadroTexto"/>
          <p:cNvSpPr txBox="1"/>
          <p:nvPr/>
        </p:nvSpPr>
        <p:spPr>
          <a:xfrm>
            <a:off x="4091520" y="2102139"/>
            <a:ext cx="2970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50000"/>
                  </a:schemeClr>
                </a:solidFill>
              </a:rPr>
              <a:t>Showing the </a:t>
            </a:r>
            <a:r>
              <a:rPr lang="en-US" sz="2000" b="1" i="1" dirty="0">
                <a:solidFill>
                  <a:schemeClr val="bg1">
                    <a:lumMod val="50000"/>
                  </a:schemeClr>
                </a:solidFill>
              </a:rPr>
              <a:t>transformation of coffee </a:t>
            </a:r>
            <a:r>
              <a:rPr lang="en-US" sz="2000" b="1" i="1" dirty="0" smtClean="0">
                <a:solidFill>
                  <a:schemeClr val="bg1">
                    <a:lumMod val="50000"/>
                  </a:schemeClr>
                </a:solidFill>
              </a:rPr>
              <a:t>grains.</a:t>
            </a:r>
            <a:endParaRPr lang="es-PE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349202" y="3466797"/>
            <a:ext cx="2682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PE" sz="2000" b="1" i="1" dirty="0">
                <a:solidFill>
                  <a:schemeClr val="bg1">
                    <a:lumMod val="50000"/>
                  </a:schemeClr>
                </a:solidFill>
              </a:rPr>
              <a:t>Cooperatives from San Martín, Ayacucho, Junín, </a:t>
            </a:r>
            <a:r>
              <a:rPr lang="es-PE" sz="2000" b="1" i="1" dirty="0" smtClean="0">
                <a:solidFill>
                  <a:schemeClr val="bg1">
                    <a:lumMod val="50000"/>
                  </a:schemeClr>
                </a:solidFill>
              </a:rPr>
              <a:t>Puno and others. </a:t>
            </a:r>
            <a:endParaRPr lang="es-PE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7026" y="3206136"/>
            <a:ext cx="281354" cy="293078"/>
          </a:xfrm>
          <a:prstGeom prst="rect">
            <a:avLst/>
          </a:prstGeom>
        </p:spPr>
      </p:pic>
      <p:sp>
        <p:nvSpPr>
          <p:cNvPr id="23" name="Rectángulo 22"/>
          <p:cNvSpPr/>
          <p:nvPr/>
        </p:nvSpPr>
        <p:spPr>
          <a:xfrm>
            <a:off x="3173124" y="5166126"/>
            <a:ext cx="23721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50000"/>
                  </a:schemeClr>
                </a:solidFill>
              </a:rPr>
              <a:t>+350 visitors during</a:t>
            </a:r>
            <a:endParaRPr lang="en-US" sz="2000" b="1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000" b="1" i="1" dirty="0">
                <a:solidFill>
                  <a:schemeClr val="bg1">
                    <a:lumMod val="50000"/>
                  </a:schemeClr>
                </a:solidFill>
              </a:rPr>
              <a:t>the three days of</a:t>
            </a:r>
          </a:p>
          <a:p>
            <a:r>
              <a:rPr lang="en-US" sz="2000" b="1" i="1" dirty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sz="2000" b="1" i="1" dirty="0" smtClean="0">
                <a:solidFill>
                  <a:schemeClr val="bg1">
                    <a:lumMod val="50000"/>
                  </a:schemeClr>
                </a:solidFill>
              </a:rPr>
              <a:t>show.</a:t>
            </a:r>
            <a:endParaRPr lang="es-PE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5343" y="5183723"/>
            <a:ext cx="281354" cy="29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5631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-108520" y="260648"/>
            <a:ext cx="5184576" cy="5040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5" name="4 CuadroTexto"/>
          <p:cNvSpPr txBox="1"/>
          <p:nvPr/>
        </p:nvSpPr>
        <p:spPr>
          <a:xfrm>
            <a:off x="253509" y="260648"/>
            <a:ext cx="4534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 smtClean="0">
                <a:solidFill>
                  <a:schemeClr val="bg1"/>
                </a:solidFill>
              </a:rPr>
              <a:t>HOSTED BUYER PROGRAM </a:t>
            </a:r>
            <a:endParaRPr lang="es-PE" sz="2800" b="1" dirty="0">
              <a:solidFill>
                <a:schemeClr val="bg1"/>
              </a:solidFill>
            </a:endParaRPr>
          </a:p>
        </p:txBody>
      </p:sp>
      <p:sp>
        <p:nvSpPr>
          <p:cNvPr id="6" name="9 CuadroTexto"/>
          <p:cNvSpPr txBox="1"/>
          <p:nvPr/>
        </p:nvSpPr>
        <p:spPr>
          <a:xfrm>
            <a:off x="1156479" y="2017454"/>
            <a:ext cx="5306889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Process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P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Registration of applicants.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Technical Committe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evaluates buyers who meet the required profile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Communication from the Technical Committee to the OCEX or Embassy and the applicants of the program</a:t>
            </a:r>
            <a:r>
              <a:rPr lang="es-P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algn="just"/>
            <a:endParaRPr lang="es-PE" sz="1100" b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PE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Profile</a:t>
            </a:r>
            <a:endParaRPr lang="es-PE" sz="2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Importer/Supermarket/Trader/Distributor</a:t>
            </a:r>
            <a:r>
              <a:rPr lang="es-P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Interested in buying food (agriculture and fishery sector) exhibited in the fair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company must have website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preference, companies that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have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 made business with Peru yet.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s-P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 the registration </a:t>
            </a:r>
            <a:r>
              <a:rPr lang="es-P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form with </a:t>
            </a:r>
            <a:r>
              <a:rPr lang="es-P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</a:t>
            </a:r>
            <a:r>
              <a:rPr lang="es-P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the required information</a:t>
            </a:r>
            <a:r>
              <a:rPr lang="es-P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es-PE" sz="105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509" y="4350474"/>
            <a:ext cx="902970" cy="925830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810" y="2087189"/>
            <a:ext cx="788670" cy="71010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34922" y="1042628"/>
            <a:ext cx="87090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The goal of this program is to 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guarantee</a:t>
            </a:r>
            <a:r>
              <a:rPr lang="es-PE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 the 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presence</a:t>
            </a:r>
            <a:r>
              <a:rPr lang="es-PE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 of </a:t>
            </a:r>
            <a:r>
              <a:rPr lang="es-PE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high-level</a:t>
            </a:r>
            <a:r>
              <a:rPr lang="es-PE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 </a:t>
            </a:r>
            <a:r>
              <a:rPr lang="en-US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professionals</a:t>
            </a:r>
            <a:r>
              <a:rPr lang="es-PE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 </a:t>
            </a:r>
            <a:r>
              <a:rPr lang="es-PE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and </a:t>
            </a:r>
            <a:r>
              <a:rPr lang="es-PE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with</a:t>
            </a:r>
            <a:r>
              <a:rPr lang="es-PE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 </a:t>
            </a:r>
            <a:r>
              <a:rPr lang="es-PE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purchase</a:t>
            </a:r>
            <a:r>
              <a:rPr lang="es-PE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 </a:t>
            </a:r>
            <a:r>
              <a:rPr lang="en-US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decision-making</a:t>
            </a:r>
            <a:r>
              <a:rPr lang="es-PE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 </a:t>
            </a:r>
            <a:r>
              <a:rPr lang="en-US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power</a:t>
            </a:r>
            <a:r>
              <a:rPr lang="es-PE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 </a:t>
            </a:r>
            <a:r>
              <a:rPr lang="es-PE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in Expoalimentaria 2016. </a:t>
            </a:r>
            <a:endParaRPr lang="es-P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7114" y="2650899"/>
            <a:ext cx="2228850" cy="282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07986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-108520" y="260648"/>
            <a:ext cx="5184576" cy="5040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5" name="4 CuadroTexto"/>
          <p:cNvSpPr txBox="1"/>
          <p:nvPr/>
        </p:nvSpPr>
        <p:spPr>
          <a:xfrm>
            <a:off x="253509" y="260648"/>
            <a:ext cx="4534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 smtClean="0">
                <a:solidFill>
                  <a:schemeClr val="bg1"/>
                </a:solidFill>
              </a:rPr>
              <a:t>HOSTED BUYER PROGRAM </a:t>
            </a:r>
            <a:endParaRPr lang="es-PE" sz="2800" b="1" dirty="0">
              <a:solidFill>
                <a:schemeClr val="bg1"/>
              </a:solidFill>
            </a:endParaRPr>
          </a:p>
        </p:txBody>
      </p:sp>
      <p:sp>
        <p:nvSpPr>
          <p:cNvPr id="6" name="9 CuadroTexto"/>
          <p:cNvSpPr txBox="1"/>
          <p:nvPr/>
        </p:nvSpPr>
        <p:spPr>
          <a:xfrm>
            <a:off x="1082481" y="891704"/>
            <a:ext cx="8061519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Benefits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One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(1) air ticket "non stop" - economy class - to assist to the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fair.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Transfer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service: airport - hotel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*– fair.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Free admission to the fair.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Free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 to the business matchmaking platform and to its location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the buyers VIP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room.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Special invitation to the Welcome Cocktail.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Only for Official Expoalimentaria 2016 Hotels.</a:t>
            </a:r>
            <a:endParaRPr lang="es-P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s-PE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Obligations</a:t>
            </a:r>
            <a:endParaRPr lang="es-PE" b="1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Visit the fair at least 2 days.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Schedule and participate in at least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meetings with exhibitors of your interest through the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software.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es-PE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Considerations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Applying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does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guarantee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to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get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the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whole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benefits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and it is subject to a limited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number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 Organization reserves the right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accept or decline your application.</a:t>
            </a:r>
            <a:endParaRPr lang="es-P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 will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 communicated starting on April. </a:t>
            </a:r>
            <a:endParaRPr lang="es-PE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Once the benefits are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accepted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the applicants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have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 limited time to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confirm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their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attendance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s-P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Participants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have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to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cover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other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expenses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that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were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mentioned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Hosted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Buyer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program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registration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form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must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be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fully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completed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otherwise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your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application</a:t>
            </a:r>
            <a:r>
              <a:rPr lang="es-P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PE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will</a:t>
            </a:r>
            <a:r>
              <a:rPr lang="es-P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es-PE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not</a:t>
            </a:r>
            <a:r>
              <a:rPr lang="es-P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be </a:t>
            </a:r>
            <a:r>
              <a:rPr lang="es-P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processed</a:t>
            </a:r>
            <a:r>
              <a:rPr lang="es-P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s-P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973" y="938515"/>
            <a:ext cx="867508" cy="880038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241" y="2424382"/>
            <a:ext cx="777240" cy="1183450"/>
          </a:xfrm>
          <a:prstGeom prst="rect">
            <a:avLst/>
          </a:prstGeom>
        </p:spPr>
      </p:pic>
      <p:pic>
        <p:nvPicPr>
          <p:cNvPr id="50" name="Imagen 4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941" y="3734832"/>
            <a:ext cx="1005840" cy="101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97970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-108520" y="260648"/>
            <a:ext cx="5184576" cy="5040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4 CuadroTexto"/>
          <p:cNvSpPr txBox="1"/>
          <p:nvPr/>
        </p:nvSpPr>
        <p:spPr>
          <a:xfrm>
            <a:off x="253509" y="260648"/>
            <a:ext cx="4534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 smtClean="0">
                <a:solidFill>
                  <a:schemeClr val="bg1"/>
                </a:solidFill>
              </a:rPr>
              <a:t>TRADE MISSIONS </a:t>
            </a:r>
            <a:endParaRPr lang="es-PE" sz="2800" b="1" dirty="0">
              <a:solidFill>
                <a:schemeClr val="bg1"/>
              </a:solidFill>
            </a:endParaRPr>
          </a:p>
        </p:txBody>
      </p:sp>
      <p:sp>
        <p:nvSpPr>
          <p:cNvPr id="6" name="9 CuadroTexto"/>
          <p:cNvSpPr txBox="1"/>
          <p:nvPr/>
        </p:nvSpPr>
        <p:spPr>
          <a:xfrm>
            <a:off x="1103286" y="764704"/>
            <a:ext cx="4798490" cy="629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Profile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Importer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Supermarket / Trader / Distributor/  Exporter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Interested in buying products or services exhibited in the fair.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 the registration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form with all the required information. 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s-PE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s-PE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Benefits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Provide an air ticket to the representative of the entity that brings together a mission of multi sectoral visitors, according to the required profile. (The number of firms depends on the country of origin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Transportation: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Airport-official hotel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official hotel-fair-hotel.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Free entry to the fair.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 to the buyers VIP room.</a:t>
            </a:r>
          </a:p>
          <a:p>
            <a:endParaRPr lang="es-PE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Considerations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P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Last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day</a:t>
            </a:r>
            <a:r>
              <a:rPr lang="es-P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May</a:t>
            </a:r>
            <a:r>
              <a:rPr lang="es-P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18th, 2016.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Available just for companies that do not apply to Hosted Buyer program. </a:t>
            </a:r>
          </a:p>
          <a:p>
            <a:pPr marL="285750" indent="-285750">
              <a:buFont typeface="Wingdings" pitchFamily="2" charset="2"/>
              <a:buChar char="ü"/>
            </a:pPr>
            <a:endParaRPr lang="es-PE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es-PE" sz="15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842" y="5201226"/>
            <a:ext cx="899305" cy="10172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778" y="812608"/>
            <a:ext cx="902970" cy="92583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778" y="2896971"/>
            <a:ext cx="867508" cy="880038"/>
          </a:xfrm>
          <a:prstGeom prst="rect">
            <a:avLst/>
          </a:prstGeom>
        </p:spPr>
      </p:pic>
      <p:sp>
        <p:nvSpPr>
          <p:cNvPr id="12" name="6 CuadroTexto"/>
          <p:cNvSpPr txBox="1"/>
          <p:nvPr/>
        </p:nvSpPr>
        <p:spPr>
          <a:xfrm>
            <a:off x="5655532" y="260648"/>
            <a:ext cx="3672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PE" sz="2000" b="1" i="1" dirty="0" smtClean="0">
                <a:solidFill>
                  <a:schemeClr val="bg1">
                    <a:lumMod val="50000"/>
                  </a:schemeClr>
                </a:solidFill>
              </a:rPr>
              <a:t>6 trade missions from Colombia</a:t>
            </a:r>
            <a:r>
              <a:rPr lang="es-PE" sz="2000" b="1" i="1" dirty="0">
                <a:solidFill>
                  <a:schemeClr val="bg1">
                    <a:lumMod val="50000"/>
                  </a:schemeClr>
                </a:solidFill>
              </a:rPr>
              <a:t>, Argentina, Francia </a:t>
            </a:r>
            <a:r>
              <a:rPr lang="es-PE" sz="2000" b="1" i="1" dirty="0" smtClean="0">
                <a:solidFill>
                  <a:schemeClr val="bg1">
                    <a:lumMod val="50000"/>
                  </a:schemeClr>
                </a:solidFill>
              </a:rPr>
              <a:t>&amp; China in 2015. </a:t>
            </a:r>
            <a:endParaRPr lang="es-PE" sz="2000" b="1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s-PE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3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412293"/>
              </p:ext>
            </p:extLst>
          </p:nvPr>
        </p:nvGraphicFramePr>
        <p:xfrm>
          <a:off x="6005915" y="2896971"/>
          <a:ext cx="2955958" cy="23042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82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11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CONTINENTS</a:t>
                      </a:r>
                      <a:endParaRPr lang="es-P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N°</a:t>
                      </a:r>
                      <a:r>
                        <a:rPr lang="es-PE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COMPANIES</a:t>
                      </a:r>
                      <a:endParaRPr lang="es-P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4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NORTH</a:t>
                      </a:r>
                      <a:r>
                        <a:rPr lang="es-PE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AMERICA</a:t>
                      </a:r>
                      <a:endParaRPr lang="es-PE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es-PE" sz="14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SOUTH AMERICA</a:t>
                      </a:r>
                      <a:endParaRPr lang="es-PE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es-PE" sz="14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 AMERICA</a:t>
                      </a:r>
                      <a:endParaRPr lang="es-PE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es-PE" sz="14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EUROPE</a:t>
                      </a:r>
                      <a:endParaRPr lang="es-PE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es-PE" sz="14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</a:t>
                      </a:r>
                      <a:endParaRPr lang="es-PE" sz="14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es-PE" sz="14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s-PE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FRICA</a:t>
                      </a:r>
                      <a:endParaRPr lang="es-PE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0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PE" sz="14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OCEANIA</a:t>
                      </a:r>
                      <a:endParaRPr lang="es-PE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PE" sz="14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Rectángulo 13"/>
          <p:cNvSpPr/>
          <p:nvPr/>
        </p:nvSpPr>
        <p:spPr>
          <a:xfrm>
            <a:off x="6005915" y="1984726"/>
            <a:ext cx="2955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i="1" dirty="0" smtClean="0">
                <a:solidFill>
                  <a:schemeClr val="bg1">
                    <a:lumMod val="50000"/>
                  </a:schemeClr>
                </a:solidFill>
              </a:rPr>
              <a:t>Number of companies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according</a:t>
            </a:r>
            <a:r>
              <a:rPr lang="es-PE" b="1" i="1" dirty="0" smtClean="0">
                <a:solidFill>
                  <a:schemeClr val="bg1">
                    <a:lumMod val="50000"/>
                  </a:schemeClr>
                </a:solidFill>
              </a:rPr>
              <a:t> to their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origin</a:t>
            </a:r>
            <a:endParaRPr lang="en-US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792606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24277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 </a:t>
            </a:r>
            <a:endParaRPr lang="es-P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0595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9C3EDED893B984294F4821C3EB84767" ma:contentTypeVersion="1" ma:contentTypeDescription="Crear nuevo documento." ma:contentTypeScope="" ma:versionID="baa6fc62e25ad708dba64d02c4cbb6d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4d57e562b9ec68bb8f7390955f0c5c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E06A4FE-9920-4B6D-8618-805375B28715}"/>
</file>

<file path=customXml/itemProps2.xml><?xml version="1.0" encoding="utf-8"?>
<ds:datastoreItem xmlns:ds="http://schemas.openxmlformats.org/officeDocument/2006/customXml" ds:itemID="{C51947E8-3E35-4C28-98F8-80282C802447}"/>
</file>

<file path=customXml/itemProps3.xml><?xml version="1.0" encoding="utf-8"?>
<ds:datastoreItem xmlns:ds="http://schemas.openxmlformats.org/officeDocument/2006/customXml" ds:itemID="{94870E4A-3B7D-4D27-BC5B-7E2F9E2EC4A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</TotalTime>
  <Words>963</Words>
  <Application>Microsoft Office PowerPoint</Application>
  <PresentationFormat>On-screen Show (4:3)</PresentationFormat>
  <Paragraphs>323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tahoma</vt:lpstr>
      <vt:lpstr>Times New Roman</vt:lpstr>
      <vt:lpstr>Wingdings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Pedro Antonio Saavedra Vargas</dc:creator>
  <cp:lastModifiedBy>Usuario local MRE</cp:lastModifiedBy>
  <cp:revision>97</cp:revision>
  <dcterms:created xsi:type="dcterms:W3CDTF">2015-03-23T22:43:16Z</dcterms:created>
  <dcterms:modified xsi:type="dcterms:W3CDTF">2016-02-11T23:37:45Z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0x01010019C3EDED893B984294F4821C3EB84767</vt:lpwstr>
  </property>
  <property fmtid="{D5CDD505-2E9C-101B-9397-08002B2CF9AE}" pid="3" name="Order">
    <vt:r8>3700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</Properties>
</file>