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s/slide7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4" r:id="rId5"/>
    <p:sldId id="257" r:id="rId6"/>
    <p:sldId id="260" r:id="rId7"/>
    <p:sldId id="261" r:id="rId8"/>
    <p:sldId id="269" r:id="rId9"/>
    <p:sldId id="262" r:id="rId10"/>
    <p:sldId id="268" r:id="rId11"/>
    <p:sldId id="267" r:id="rId12"/>
    <p:sldId id="263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72936" y="1278083"/>
            <a:ext cx="7621848" cy="2878282"/>
          </a:xfrm>
        </p:spPr>
        <p:txBody>
          <a:bodyPr/>
          <a:lstStyle/>
          <a:p>
            <a:pPr algn="ctr"/>
            <a:r>
              <a:rPr lang="es-ES" b="1" dirty="0"/>
              <a:t> </a:t>
            </a:r>
            <a:r>
              <a:rPr lang="es-PE" dirty="0"/>
              <a:t/>
            </a:r>
            <a:br>
              <a:rPr lang="es-PE" dirty="0"/>
            </a:br>
            <a:r>
              <a:rPr lang="es-ES" sz="1800" b="1" dirty="0"/>
              <a:t>El virus </a:t>
            </a:r>
            <a:r>
              <a:rPr lang="es-ES" sz="1800" b="1" dirty="0" err="1"/>
              <a:t>zika</a:t>
            </a:r>
            <a:r>
              <a:rPr lang="es-ES" sz="1800" b="1" dirty="0"/>
              <a:t> es causado por la picadura de un mosquito</a:t>
            </a:r>
            <a:r>
              <a:rPr lang="es-ES" sz="1800" dirty="0"/>
              <a:t> y se cataloga como un </a:t>
            </a:r>
            <a:r>
              <a:rPr lang="es-ES" sz="1800" dirty="0" err="1"/>
              <a:t>arbovirus</a:t>
            </a:r>
            <a:r>
              <a:rPr lang="es-ES" sz="1800" dirty="0"/>
              <a:t> perteneciente al género </a:t>
            </a:r>
            <a:r>
              <a:rPr lang="es-ES" sz="1800" dirty="0" err="1"/>
              <a:t>flavivirus</a:t>
            </a:r>
            <a:r>
              <a:rPr lang="es-ES" sz="1800" dirty="0"/>
              <a:t>, que son aquellos que animales invertebrados como zancudos y garrapatas le transmiten al ser humano</a:t>
            </a:r>
            <a:r>
              <a:rPr lang="es-ES" dirty="0"/>
              <a:t>.</a:t>
            </a:r>
            <a:r>
              <a:rPr lang="es-PE" dirty="0"/>
              <a:t/>
            </a:r>
            <a:br>
              <a:rPr lang="es-PE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> </a:t>
            </a:r>
            <a:r>
              <a:rPr lang="es-PE" dirty="0"/>
              <a:t/>
            </a:r>
            <a:br>
              <a:rPr lang="es-PE" dirty="0"/>
            </a:b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Bauhaus 93" panose="04030905020B02020C02" pitchFamily="82" charset="0"/>
              </a:rPr>
              <a:t>CARTILLA INFORMATIVA VIRUS 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Bauhaus 93" panose="04030905020B02020C02" pitchFamily="82" charset="0"/>
              </a:rPr>
              <a:t>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Bauhaus 93" panose="04030905020B02020C02" pitchFamily="82" charset="0"/>
              </a:rPr>
              <a:t>ZIKA</a:t>
            </a:r>
            <a:r>
              <a:rPr lang="es-PE" dirty="0"/>
              <a:t/>
            </a:r>
            <a:br>
              <a:rPr lang="es-PE" dirty="0"/>
            </a:br>
            <a:endParaRPr lang="es-PE" dirty="0"/>
          </a:p>
        </p:txBody>
      </p:sp>
      <p:pic>
        <p:nvPicPr>
          <p:cNvPr id="4" name="imagen_2128200" descr="El virus zika se propaga en América Latina y el Carib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853" y="3865421"/>
            <a:ext cx="3820391" cy="2317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3270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53391" y="397184"/>
            <a:ext cx="8250382" cy="5849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ORIGEN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s-ES" sz="2400" b="1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virus se identificó en 1947 por primera vez en Uganda, específicamente en los bosques de </a:t>
            </a:r>
            <a:r>
              <a:rPr lang="es-ES" sz="2000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Zika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Se descubrió en un mono Rhesus cuando se realizaba un estudio acerca de la transmisión de la fiebre amarilla en la selva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serológicos confirmaron la infección en seres humanos en Uganda y Tanzania en 1952, pero fue en 1968 que se logró aislar el virus con muestras provenientes de personas en Nigeria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genéticos han demostrado que existen dos grandes linajes en el virus: el africano y el asiático.</a:t>
            </a:r>
            <a:endParaRPr lang="es-PE" sz="2000" b="1" dirty="0">
              <a:solidFill>
                <a:schemeClr val="accent1">
                  <a:lumMod val="50000"/>
                </a:schemeClr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245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42900" y="189443"/>
            <a:ext cx="9299863" cy="6339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BROTES </a:t>
            </a:r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PREVIOS</a:t>
            </a:r>
          </a:p>
          <a:p>
            <a:pPr marL="342900" lvl="0" indent="-342900" algn="ctr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s-PE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2007 se registró la infección en la isla de </a:t>
            </a:r>
            <a:r>
              <a:rPr lang="es-ES" sz="2000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Yap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que forma parte de Micronesia, en el Océano Pacífico. Fue la primera vez que se detectó el virus fuera de su área geográfica original: África y Asia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finales de octubre de 2013, se inició un brote en la Polinesia Francesa, también en el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Pacífico, en el que se 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identificaron 10.000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casos de los cuales 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70 fueron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graves pues  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desarrollaron complicaciones neurológicas, como meningoencefalitis, y autoinmunes, como leucopenia (disminución del nivel normal de leucocitos en la sangre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febrero de 2014 las autoridades chilenas confirmaron un caso de transmisión autóctona en la Isla de Pascua. El mismo coincidió con un brote en Nueva Caledonia y las Islas Cook. Nuevamente en el Océano Pacífico.</a:t>
            </a:r>
            <a:endParaRPr lang="es-PE" sz="2000" b="1" dirty="0">
              <a:solidFill>
                <a:schemeClr val="accent1">
                  <a:lumMod val="50000"/>
                </a:schemeClr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058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37755" y="1267691"/>
            <a:ext cx="8660937" cy="4160608"/>
          </a:xfrm>
        </p:spPr>
        <p:txBody>
          <a:bodyPr/>
          <a:lstStyle/>
          <a:p>
            <a:pPr algn="just"/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El virus </a:t>
            </a:r>
            <a:r>
              <a:rPr lang="es-ES" sz="2000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zika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es causado por la picadura de un mosquito y se cataloga como un </a:t>
            </a:r>
            <a:r>
              <a:rPr lang="es-ES" sz="2000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arbovirus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perteneciente al género </a:t>
            </a:r>
            <a:r>
              <a:rPr lang="es-ES" sz="2000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flavivirus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, que son aquellos que animales invertebrados como zancudos y garrapatas le transmiten al ser humano.</a:t>
            </a:r>
            <a:r>
              <a:rPr lang="es-PE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es-PE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es-ES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El </a:t>
            </a:r>
            <a:r>
              <a:rPr lang="es-ES" sz="2000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zika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es similar al dengue, la fiebre amarilla, el virus del Nilo Occidental y la encefalitis japonesa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/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Se transmite tras la picadura de un mosquito del género </a:t>
            </a:r>
            <a:r>
              <a:rPr lang="es-ES" sz="2000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aedes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, como el </a:t>
            </a:r>
            <a:r>
              <a:rPr lang="es-ES" sz="2000" b="1" i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Aedes </a:t>
            </a:r>
            <a:r>
              <a:rPr lang="es-ES" sz="2000" b="1" i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Aegypti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, que causa el dengue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.</a:t>
            </a:r>
          </a:p>
          <a:p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fiebre es uno de los síntomas de la enfermedad, pero no suele ser muy alta.</a:t>
            </a:r>
            <a:endParaRPr lang="es-PE" sz="2000" dirty="0"/>
          </a:p>
        </p:txBody>
      </p:sp>
    </p:spTree>
    <p:extLst>
      <p:ext uri="{BB962C8B-B14F-4D97-AF65-F5344CB8AC3E}">
        <p14:creationId xmlns:p14="http://schemas.microsoft.com/office/powerpoint/2010/main" val="158211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http://ichef-1.bbci.co.uk/news/ws/624/amz/worldservice/live/assets/images/2016/01/27/160127110301_zikagrafico3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110" y="737755"/>
            <a:ext cx="7751618" cy="57669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5353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10492" y="616051"/>
            <a:ext cx="8302336" cy="5589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TIEMPO DE </a:t>
            </a:r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INCUBACIÓN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PE" sz="2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Suele oscilar entre 3 y 12 días. Tras este período, aparecen los síntomas. Sin embargo, la infección también puede presentarse de forma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asintomática.  Se cree que sólo una de 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cuatro personas desarrolla síntomas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se ha reportado ninguna muerte que haya sido causada por la enfermedad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mayoría de las personas se recupera y la tasa de hospitalización es baja.</a:t>
            </a: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97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16973" y="372356"/>
            <a:ext cx="8499763" cy="6873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SÍNTOMAS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s-ES" sz="2400" b="1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Generalmente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duran entre cuatro y siete días y pueden confundirse con los del dengue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 síntomas que revelan 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enfermedad son moderados, la persona puede tener fiebre de menos de 39°C, dolor de cabeza, debilidad, dolor muscular y en las articulaciones, inflamación que suele concentrarse en manos y pies, conjuntivitis no purulenta, edema en los miembros inferiores y erupción en la piel, que tiende a comenzar en el rostro y luego se extiende por todo el cuerpo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 menos frecuencia se presentan vómitos, diarrea, dolor abdominal y falta de apetito.</a:t>
            </a: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P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031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8373" y="417740"/>
            <a:ext cx="8977745" cy="6185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1500"/>
              </a:spcAft>
            </a:pPr>
            <a:r>
              <a:rPr lang="es-ES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Cómo sé que estoy infectado?</a:t>
            </a:r>
            <a:endParaRPr lang="es-PE" sz="24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3000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" sz="2000" b="1" dirty="0" err="1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Zika</a:t>
            </a:r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suele ser una infección silenciosa y es difícil de </a:t>
            </a:r>
            <a:r>
              <a:rPr lang="es-ES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diagnosticar.   </a:t>
            </a:r>
          </a:p>
          <a:p>
            <a:pPr marL="342900" indent="-342900" algn="just">
              <a:lnSpc>
                <a:spcPct val="13000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s-ES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Solo </a:t>
            </a:r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 de las cinco personas infectadas con el virus </a:t>
            </a:r>
            <a:r>
              <a:rPr lang="es-ES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desarrolla  síntomas como </a:t>
            </a:r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fiebre, sarpullido, dolor en las articulaciones y ojos rojos. </a:t>
            </a:r>
            <a:endParaRPr lang="es-ES" sz="2000" b="1" dirty="0" smtClean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3000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s-ES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</a:t>
            </a:r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 general, las personas infectadas no necesitan hospitalización</a:t>
            </a:r>
            <a:r>
              <a:rPr lang="es-ES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Las </a:t>
            </a:r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complicaciones de tipo neurológico y autoinmune han sido excepcionales hasta el momento debido a que solo se vieron en la Polinesia Francesa.</a:t>
            </a:r>
            <a:endParaRPr lang="es-PE" sz="20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Aft>
                <a:spcPts val="1500"/>
              </a:spcAft>
            </a:pPr>
            <a:endParaRPr lang="es-PE" sz="20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Aft>
                <a:spcPts val="1500"/>
              </a:spcAft>
            </a:pPr>
            <a:endParaRPr lang="es-P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317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85800" y="383279"/>
            <a:ext cx="8416636" cy="6075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TRATAMIENTO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PE" sz="2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hay una vacuna ni un tratamiento específico para el </a:t>
            </a:r>
            <a:r>
              <a:rPr lang="es-ES" sz="2000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zika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sólo un manejo sintomático que consiste en descansar y en tomar acetaminofén o paracetamol para el control de la fiebre.</a:t>
            </a: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se recomienda el uso de aspirinas por el riesgo de sangrado que acarrea.</a:t>
            </a: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También se aconseja ingerir líquido en abundancia para paliar el que se pierde por diferentes razones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manejar el prurito ocasionado por la erupción, se pueden utilizar antihistamínicos.</a:t>
            </a: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 necesario mantenerse alejado del paciente al menos durante la primera semana de la enfermedad para evitar el contagio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818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72837" y="407528"/>
            <a:ext cx="829194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1500"/>
              </a:spcAft>
            </a:pPr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Hay alguna vacuna</a:t>
            </a:r>
            <a:r>
              <a:rPr lang="es-ES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ctr">
              <a:lnSpc>
                <a:spcPct val="130000"/>
              </a:lnSpc>
              <a:spcAft>
                <a:spcPts val="1500"/>
              </a:spcAft>
            </a:pPr>
            <a:endParaRPr lang="es-PE" sz="2000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3000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existe vacuna contra el virus de </a:t>
            </a:r>
            <a:r>
              <a:rPr lang="es-ES" sz="2000" b="1" dirty="0" err="1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Zika</a:t>
            </a:r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Existen grupos que trabajan en su desarrollo pero, por lo general, crear y probar una vacuna toma </a:t>
            </a:r>
            <a:r>
              <a:rPr lang="es-ES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años.</a:t>
            </a:r>
            <a:endParaRPr lang="es-PE" sz="20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3000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Dado que es imposible prevenir por completo las picaduras de mosquito, los Centros para el Control y la Prevención de Enfermedades emitieron una alerta para que las mujeres embarazadas eviten viajar a las regiones donde se transmite el virus de </a:t>
            </a:r>
            <a:r>
              <a:rPr lang="es-ES" sz="2000" b="1" dirty="0" err="1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Zika</a:t>
            </a:r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PE" sz="20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es-ES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PE" sz="2000" dirty="0">
              <a:solidFill>
                <a:schemeClr val="accent2">
                  <a:lumMod val="75000"/>
                </a:schemeClr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103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633845" y="935181"/>
            <a:ext cx="9299864" cy="3112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350"/>
              </a:lnSpc>
              <a:spcAft>
                <a:spcPts val="800"/>
              </a:spcAft>
            </a:pPr>
            <a:r>
              <a:rPr lang="es-PE" sz="2800" b="1" dirty="0">
                <a:solidFill>
                  <a:schemeClr val="accent2">
                    <a:lumMod val="75000"/>
                  </a:schemeClr>
                </a:solidFill>
                <a:latin typeface="Aparajita" panose="020B0604020202020204" pitchFamily="34" charset="0"/>
                <a:ea typeface="Times New Roman" panose="02020603050405020304" pitchFamily="18" charset="0"/>
              </a:rPr>
              <a:t>Por qué es una preocupación ahora</a:t>
            </a:r>
            <a:r>
              <a:rPr lang="es-PE" sz="2800" b="1" dirty="0" smtClean="0">
                <a:solidFill>
                  <a:schemeClr val="accent2">
                    <a:lumMod val="75000"/>
                  </a:schemeClr>
                </a:solidFill>
                <a:latin typeface="Aparajita" panose="020B0604020202020204" pitchFamily="34" charset="0"/>
                <a:ea typeface="Times New Roman" panose="02020603050405020304" pitchFamily="18" charset="0"/>
              </a:rPr>
              <a:t>?</a:t>
            </a:r>
          </a:p>
          <a:p>
            <a:pPr algn="ctr">
              <a:lnSpc>
                <a:spcPts val="1350"/>
              </a:lnSpc>
              <a:spcAft>
                <a:spcPts val="800"/>
              </a:spcAft>
            </a:pPr>
            <a:endParaRPr lang="es-PE" sz="1100" b="1" dirty="0">
              <a:solidFill>
                <a:schemeClr val="accent2">
                  <a:lumMod val="75000"/>
                </a:schemeClr>
              </a:solidFill>
              <a:latin typeface="CordiaUPC" panose="020B0304020202020204" pitchFamily="34" charset="-34"/>
              <a:ea typeface="Times New Roman" panose="02020603050405020304" pitchFamily="18" charset="0"/>
              <a:cs typeface="CordiaUPC" panose="020B0304020202020204" pitchFamily="34" charset="-34"/>
            </a:endParaRPr>
          </a:p>
          <a:p>
            <a:pPr algn="just">
              <a:lnSpc>
                <a:spcPts val="1350"/>
              </a:lnSpc>
              <a:spcAft>
                <a:spcPts val="800"/>
              </a:spcAft>
            </a:pPr>
            <a:r>
              <a:rPr lang="es-PE" sz="2400" b="1" dirty="0">
                <a:solidFill>
                  <a:schemeClr val="accent2">
                    <a:lumMod val="75000"/>
                  </a:schemeClr>
                </a:solidFill>
                <a:latin typeface="CordiaUPC" panose="020B0304020202020204" pitchFamily="34" charset="-34"/>
                <a:ea typeface="Times New Roman" panose="02020603050405020304" pitchFamily="18" charset="0"/>
                <a:cs typeface="CordiaUPC" panose="020B0304020202020204" pitchFamily="34" charset="-34"/>
              </a:rPr>
              <a:t>En Brasil han aumentado las pruebas que vinculan la infección del </a:t>
            </a:r>
            <a:r>
              <a:rPr lang="es-PE" sz="2400" b="1" dirty="0" err="1">
                <a:solidFill>
                  <a:schemeClr val="accent2">
                    <a:lumMod val="75000"/>
                  </a:schemeClr>
                </a:solidFill>
                <a:latin typeface="CordiaUPC" panose="020B0304020202020204" pitchFamily="34" charset="-34"/>
                <a:ea typeface="Times New Roman" panose="02020603050405020304" pitchFamily="18" charset="0"/>
                <a:cs typeface="CordiaUPC" panose="020B0304020202020204" pitchFamily="34" charset="-34"/>
              </a:rPr>
              <a:t>zika</a:t>
            </a:r>
            <a:r>
              <a:rPr lang="es-PE" sz="2400" b="1" dirty="0">
                <a:solidFill>
                  <a:schemeClr val="accent2">
                    <a:lumMod val="75000"/>
                  </a:schemeClr>
                </a:solidFill>
                <a:latin typeface="CordiaUPC" panose="020B0304020202020204" pitchFamily="34" charset="-34"/>
                <a:ea typeface="Times New Roman" panose="02020603050405020304" pitchFamily="18" charset="0"/>
                <a:cs typeface="CordiaUPC" panose="020B0304020202020204" pitchFamily="34" charset="-34"/>
              </a:rPr>
              <a:t> en mujeres embarazadas al nacimiento de niños con una rara malformación congénita llamada microcefalia, y que hace que el bebé nazca con la cabeza más pequeña de lo normal y sin que el cerebro se haya desarrollado correctamente. Los funcionarios de salud de Brasil advirtieron en octubre un aumento en los casos de microcefalia paralelo al brote de </a:t>
            </a:r>
            <a:r>
              <a:rPr lang="es-PE" sz="2400" b="1" dirty="0" err="1">
                <a:solidFill>
                  <a:schemeClr val="accent2">
                    <a:lumMod val="75000"/>
                  </a:schemeClr>
                </a:solidFill>
                <a:latin typeface="CordiaUPC" panose="020B0304020202020204" pitchFamily="34" charset="-34"/>
                <a:ea typeface="Times New Roman" panose="02020603050405020304" pitchFamily="18" charset="0"/>
                <a:cs typeface="CordiaUPC" panose="020B0304020202020204" pitchFamily="34" charset="-34"/>
              </a:rPr>
              <a:t>zika</a:t>
            </a:r>
            <a:r>
              <a:rPr lang="es-PE" sz="2400" b="1" dirty="0">
                <a:solidFill>
                  <a:schemeClr val="accent2">
                    <a:lumMod val="75000"/>
                  </a:schemeClr>
                </a:solidFill>
                <a:latin typeface="CordiaUPC" panose="020B0304020202020204" pitchFamily="34" charset="-34"/>
                <a:ea typeface="Times New Roman" panose="02020603050405020304" pitchFamily="18" charset="0"/>
                <a:cs typeface="CordiaUPC" panose="020B0304020202020204" pitchFamily="34" charset="-34"/>
              </a:rPr>
              <a:t>. La relación de esos casos con el </a:t>
            </a:r>
            <a:r>
              <a:rPr lang="es-PE" sz="2400" b="1" dirty="0" err="1">
                <a:solidFill>
                  <a:schemeClr val="accent2">
                    <a:lumMod val="75000"/>
                  </a:schemeClr>
                </a:solidFill>
                <a:latin typeface="CordiaUPC" panose="020B0304020202020204" pitchFamily="34" charset="-34"/>
                <a:ea typeface="Times New Roman" panose="02020603050405020304" pitchFamily="18" charset="0"/>
                <a:cs typeface="CordiaUPC" panose="020B0304020202020204" pitchFamily="34" charset="-34"/>
              </a:rPr>
              <a:t>zika</a:t>
            </a:r>
            <a:r>
              <a:rPr lang="es-PE" sz="2400" b="1" dirty="0">
                <a:solidFill>
                  <a:schemeClr val="accent2">
                    <a:lumMod val="75000"/>
                  </a:schemeClr>
                </a:solidFill>
                <a:latin typeface="CordiaUPC" panose="020B0304020202020204" pitchFamily="34" charset="-34"/>
                <a:ea typeface="Times New Roman" panose="02020603050405020304" pitchFamily="18" charset="0"/>
                <a:cs typeface="CordiaUPC" panose="020B0304020202020204" pitchFamily="34" charset="-34"/>
              </a:rPr>
              <a:t> está aún en investigación, y los funcionarios señalaron que hay muchas causas en torno a la enfermedad. Se han contado cerca de 4.000 casos</a:t>
            </a:r>
            <a:r>
              <a:rPr lang="es-PE" sz="2400" b="1" dirty="0" smtClean="0">
                <a:solidFill>
                  <a:schemeClr val="accent2">
                    <a:lumMod val="75000"/>
                  </a:schemeClr>
                </a:solidFill>
                <a:latin typeface="CordiaUPC" panose="020B0304020202020204" pitchFamily="34" charset="-34"/>
                <a:ea typeface="Times New Roman" panose="02020603050405020304" pitchFamily="18" charset="0"/>
                <a:cs typeface="CordiaUPC" panose="020B0304020202020204" pitchFamily="34" charset="-34"/>
              </a:rPr>
              <a:t>.</a:t>
            </a:r>
          </a:p>
          <a:p>
            <a:pPr algn="just">
              <a:lnSpc>
                <a:spcPts val="1350"/>
              </a:lnSpc>
              <a:spcAft>
                <a:spcPts val="800"/>
              </a:spcAft>
            </a:pPr>
            <a:endParaRPr lang="es-PE" sz="2400" b="1" dirty="0">
              <a:solidFill>
                <a:schemeClr val="accent2">
                  <a:lumMod val="75000"/>
                </a:schemeClr>
              </a:solidFill>
              <a:latin typeface="CordiaUPC" panose="020B0304020202020204" pitchFamily="34" charset="-34"/>
              <a:ea typeface="Times New Roman" panose="02020603050405020304" pitchFamily="18" charset="0"/>
              <a:cs typeface="CordiaUPC" panose="020B0304020202020204" pitchFamily="34" charset="-34"/>
            </a:endParaRPr>
          </a:p>
          <a:p>
            <a:pPr algn="just">
              <a:lnSpc>
                <a:spcPts val="1350"/>
              </a:lnSpc>
              <a:spcAft>
                <a:spcPts val="800"/>
              </a:spcAft>
            </a:pPr>
            <a:r>
              <a:rPr lang="es-PE" sz="2400" b="1" dirty="0">
                <a:solidFill>
                  <a:schemeClr val="accent2">
                    <a:lumMod val="75000"/>
                  </a:schemeClr>
                </a:solidFill>
                <a:latin typeface="CordiaUPC" panose="020B0304020202020204" pitchFamily="34" charset="-34"/>
                <a:ea typeface="Times New Roman" panose="02020603050405020304" pitchFamily="18" charset="0"/>
                <a:cs typeface="CordiaUPC" panose="020B0304020202020204" pitchFamily="34" charset="-34"/>
              </a:rPr>
              <a:t>Mientras tanto, los médicos han observado un aumento de los casos de una afección nerviosa llamada síndrome de </a:t>
            </a:r>
            <a:r>
              <a:rPr lang="es-PE" sz="2400" b="1" dirty="0" err="1">
                <a:solidFill>
                  <a:schemeClr val="accent2">
                    <a:lumMod val="75000"/>
                  </a:schemeClr>
                </a:solidFill>
                <a:latin typeface="CordiaUPC" panose="020B0304020202020204" pitchFamily="34" charset="-34"/>
                <a:ea typeface="Times New Roman" panose="02020603050405020304" pitchFamily="18" charset="0"/>
                <a:cs typeface="CordiaUPC" panose="020B0304020202020204" pitchFamily="34" charset="-34"/>
              </a:rPr>
              <a:t>Guillain</a:t>
            </a:r>
            <a:r>
              <a:rPr lang="es-PE" sz="2400" b="1" dirty="0">
                <a:solidFill>
                  <a:schemeClr val="accent2">
                    <a:lumMod val="75000"/>
                  </a:schemeClr>
                </a:solidFill>
                <a:latin typeface="CordiaUPC" panose="020B0304020202020204" pitchFamily="34" charset="-34"/>
                <a:ea typeface="Times New Roman" panose="02020603050405020304" pitchFamily="18" charset="0"/>
                <a:cs typeface="CordiaUPC" panose="020B0304020202020204" pitchFamily="34" charset="-34"/>
              </a:rPr>
              <a:t>-Barré que puede causar parálisis. Sin embargo, no está clara la relación con el virus </a:t>
            </a:r>
            <a:r>
              <a:rPr lang="es-PE" sz="2400" b="1" dirty="0" err="1">
                <a:solidFill>
                  <a:schemeClr val="accent2">
                    <a:lumMod val="75000"/>
                  </a:schemeClr>
                </a:solidFill>
                <a:latin typeface="CordiaUPC" panose="020B0304020202020204" pitchFamily="34" charset="-34"/>
                <a:ea typeface="Times New Roman" panose="02020603050405020304" pitchFamily="18" charset="0"/>
                <a:cs typeface="CordiaUPC" panose="020B0304020202020204" pitchFamily="34" charset="-34"/>
              </a:rPr>
              <a:t>zika</a:t>
            </a:r>
            <a:r>
              <a:rPr lang="es-PE" sz="2400" b="1" dirty="0">
                <a:solidFill>
                  <a:schemeClr val="accent2">
                    <a:lumMod val="75000"/>
                  </a:schemeClr>
                </a:solidFill>
                <a:latin typeface="CordiaUPC" panose="020B0304020202020204" pitchFamily="34" charset="-34"/>
                <a:ea typeface="Times New Roman" panose="02020603050405020304" pitchFamily="18" charset="0"/>
                <a:cs typeface="CordiaUPC" panose="020B0304020202020204" pitchFamily="34" charset="-34"/>
              </a:rPr>
              <a:t>. Otras infecciones pueden desencadenar el mal, como el dengue</a:t>
            </a:r>
            <a:r>
              <a:rPr lang="es-PE" sz="2000" b="1" dirty="0">
                <a:solidFill>
                  <a:schemeClr val="accent2">
                    <a:lumMod val="75000"/>
                  </a:schemeClr>
                </a:solidFill>
                <a:latin typeface="CordiaUPC" panose="020B0304020202020204" pitchFamily="34" charset="-34"/>
                <a:ea typeface="Times New Roman" panose="02020603050405020304" pitchFamily="18" charset="0"/>
                <a:cs typeface="CordiaUPC" panose="020B0304020202020204" pitchFamily="34" charset="-34"/>
              </a:rPr>
              <a:t>.</a:t>
            </a:r>
            <a:endParaRPr lang="es-PE" sz="1200" b="1" dirty="0">
              <a:solidFill>
                <a:schemeClr val="accent2">
                  <a:lumMod val="75000"/>
                </a:schemeClr>
              </a:solidFill>
              <a:latin typeface="CordiaUPC" panose="020B0304020202020204" pitchFamily="34" charset="-34"/>
              <a:ea typeface="Times New Roman" panose="02020603050405020304" pitchFamily="18" charset="0"/>
              <a:cs typeface="CordiaUPC" panose="020B0304020202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050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 </a:t>
            </a:r>
            <a:endParaRPr lang="es-PE" sz="1050" dirty="0">
              <a:effectLst/>
              <a:latin typeface="CordiaUPC" panose="020B0304020202020204" pitchFamily="34" charset="-34"/>
              <a:ea typeface="Calibri" panose="020F0502020204030204" pitchFamily="34" charset="0"/>
              <a:cs typeface="CordiaUPC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63429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52054" y="501188"/>
            <a:ext cx="8146473" cy="5721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PREVENCIÓN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Como la transmisión ocurre por la picadura de un mosquito, se recomienda el uso de mosquiteros que pueden impregnarse con insecticida y la instalación de mallas </a:t>
            </a:r>
            <a:r>
              <a:rPr lang="es-ES" sz="2000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antimosquitos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 no se tienen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uso de mosquiteros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también se 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aconseja en los casos en los que se contrajo el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virus.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deben utilizar repelentes con </a:t>
            </a:r>
            <a:r>
              <a:rPr lang="es-ES" sz="2000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Icaridina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ropa que cubra las extremidades, para que haya menos posibilidades de sufrir una picadura.</a:t>
            </a: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115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4371" y="962890"/>
            <a:ext cx="8596668" cy="3403600"/>
          </a:xfrm>
        </p:spPr>
        <p:txBody>
          <a:bodyPr>
            <a:normAutofit/>
          </a:bodyPr>
          <a:lstStyle/>
          <a:p>
            <a:r>
              <a:rPr lang="es-PE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Cualquier consulta o información adicional favor dirigirse a las Oficinas del Servicio Médico</a:t>
            </a: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81244" y="4013200"/>
            <a:ext cx="8596668" cy="1570962"/>
          </a:xfrm>
        </p:spPr>
        <p:txBody>
          <a:bodyPr>
            <a:normAutofit fontScale="70000" lnSpcReduction="20000"/>
          </a:bodyPr>
          <a:lstStyle/>
          <a:p>
            <a:r>
              <a:rPr lang="es-PE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OFICINA DE SERVICIOS Y BIENESTAR DEL PERSONAL </a:t>
            </a:r>
          </a:p>
          <a:p>
            <a:r>
              <a:rPr lang="es-PE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OFICINA GENERAL DE RECURSOS HUMANOS</a:t>
            </a:r>
          </a:p>
          <a:p>
            <a:r>
              <a:rPr lang="es-PE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MINISTERIO DE RELACIONES EXTERIORES DEL PERU</a:t>
            </a:r>
          </a:p>
          <a:p>
            <a:endParaRPr lang="es-PE" sz="2000" b="1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es-PE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LIMA, 28 DE ENERO DE 2016</a:t>
            </a:r>
            <a:endParaRPr lang="es-PE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35938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9C3EDED893B984294F4821C3EB84767" ma:contentTypeVersion="1" ma:contentTypeDescription="Crear nuevo documento." ma:contentTypeScope="" ma:versionID="baa6fc62e25ad708dba64d02c4cbb6df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4d57e562b9ec68bb8f7390955f0c5cc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C6AE29A-969C-4C2B-9A4F-4EE9333D89DE}"/>
</file>

<file path=customXml/itemProps2.xml><?xml version="1.0" encoding="utf-8"?>
<ds:datastoreItem xmlns:ds="http://schemas.openxmlformats.org/officeDocument/2006/customXml" ds:itemID="{BFFBB30F-C96A-4B9A-83DD-5F901147923A}"/>
</file>

<file path=customXml/itemProps3.xml><?xml version="1.0" encoding="utf-8"?>
<ds:datastoreItem xmlns:ds="http://schemas.openxmlformats.org/officeDocument/2006/customXml" ds:itemID="{60742269-FB52-42CC-8CB9-196E4A80907C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104</TotalTime>
  <Words>676</Words>
  <Application>Microsoft Office PowerPoint</Application>
  <PresentationFormat>Panorámica</PresentationFormat>
  <Paragraphs>75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4" baseType="lpstr">
      <vt:lpstr>Aparajita</vt:lpstr>
      <vt:lpstr>Arial</vt:lpstr>
      <vt:lpstr>Bauhaus 93</vt:lpstr>
      <vt:lpstr>Bookman Old Style</vt:lpstr>
      <vt:lpstr>Calibri</vt:lpstr>
      <vt:lpstr>CordiaUPC</vt:lpstr>
      <vt:lpstr>Symbol</vt:lpstr>
      <vt:lpstr>Times New Roman</vt:lpstr>
      <vt:lpstr>Trebuchet MS</vt:lpstr>
      <vt:lpstr>Wingdings 3</vt:lpstr>
      <vt:lpstr>Faceta</vt:lpstr>
      <vt:lpstr>  El virus zika es causado por la picadura de un mosquito y se cataloga como un arbovirus perteneciente al género flavivirus, que son aquellos que animales invertebrados como zancudos y garrapatas le transmiten al ser humano.    CARTILLA INFORMATIVA VIRUS  ZIKA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Cualquier consulta o información adicional favor dirigirse a las Oficinas del Servicio Médico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CARTILLA INFORMATIVA</dc:title>
  <dc:creator>Dina María Luisa Lavandera de Ratto</dc:creator>
  <cp:lastModifiedBy>Dina María Luisa Lavandera de Ratto</cp:lastModifiedBy>
  <cp:revision>16</cp:revision>
  <dcterms:created xsi:type="dcterms:W3CDTF">2016-01-28T14:32:22Z</dcterms:created>
  <dcterms:modified xsi:type="dcterms:W3CDTF">2016-01-28T16:16:45Z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0x01010019C3EDED893B984294F4821C3EB84767</vt:lpwstr>
  </property>
</Properties>
</file>