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84" r:id="rId5"/>
    <p:sldId id="279" r:id="rId6"/>
    <p:sldId id="278" r:id="rId7"/>
    <p:sldId id="277" r:id="rId8"/>
    <p:sldId id="281" r:id="rId9"/>
    <p:sldId id="283" r:id="rId10"/>
    <p:sldId id="282" r:id="rId11"/>
    <p:sldId id="259" r:id="rId12"/>
    <p:sldId id="261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A612"/>
    <a:srgbClr val="1C5D0A"/>
    <a:srgbClr val="D95526"/>
    <a:srgbClr val="FFCA00"/>
    <a:srgbClr val="009CE2"/>
    <a:srgbClr val="009B36"/>
    <a:srgbClr val="C61E97"/>
    <a:srgbClr val="D65DB4"/>
    <a:srgbClr val="47B76E"/>
    <a:srgbClr val="FFDF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A08A-D763-48AB-97C2-6748EEC4454F}" type="datetimeFigureOut">
              <a:rPr lang="es-PE" smtClean="0"/>
              <a:t>14/09/2022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566B-0171-4493-8B11-3B7E8BE940FA}" type="slidenum">
              <a:rPr lang="es-PE" smtClean="0"/>
              <a:t>‹N°›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99224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A08A-D763-48AB-97C2-6748EEC4454F}" type="datetimeFigureOut">
              <a:rPr lang="es-PE" smtClean="0"/>
              <a:t>14/09/2022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566B-0171-4493-8B11-3B7E8BE940FA}" type="slidenum">
              <a:rPr lang="es-PE" smtClean="0"/>
              <a:t>‹N°›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57875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A08A-D763-48AB-97C2-6748EEC4454F}" type="datetimeFigureOut">
              <a:rPr lang="es-PE" smtClean="0"/>
              <a:t>14/09/2022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566B-0171-4493-8B11-3B7E8BE940FA}" type="slidenum">
              <a:rPr lang="es-PE" smtClean="0"/>
              <a:t>‹N°›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19981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A08A-D763-48AB-97C2-6748EEC4454F}" type="datetimeFigureOut">
              <a:rPr lang="es-PE" smtClean="0"/>
              <a:t>14/09/2022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566B-0171-4493-8B11-3B7E8BE940FA}" type="slidenum">
              <a:rPr lang="es-PE" smtClean="0"/>
              <a:t>‹N°›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6586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A08A-D763-48AB-97C2-6748EEC4454F}" type="datetimeFigureOut">
              <a:rPr lang="es-PE" smtClean="0"/>
              <a:t>14/09/2022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566B-0171-4493-8B11-3B7E8BE940FA}" type="slidenum">
              <a:rPr lang="es-PE" smtClean="0"/>
              <a:t>‹N°›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094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A08A-D763-48AB-97C2-6748EEC4454F}" type="datetimeFigureOut">
              <a:rPr lang="es-PE" smtClean="0"/>
              <a:t>14/09/2022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566B-0171-4493-8B11-3B7E8BE940FA}" type="slidenum">
              <a:rPr lang="es-PE" smtClean="0"/>
              <a:t>‹N°›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4534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A08A-D763-48AB-97C2-6748EEC4454F}" type="datetimeFigureOut">
              <a:rPr lang="es-PE" smtClean="0"/>
              <a:t>14/09/2022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566B-0171-4493-8B11-3B7E8BE940FA}" type="slidenum">
              <a:rPr lang="es-PE" smtClean="0"/>
              <a:t>‹N°›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80809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A08A-D763-48AB-97C2-6748EEC4454F}" type="datetimeFigureOut">
              <a:rPr lang="es-PE" smtClean="0"/>
              <a:t>14/09/2022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566B-0171-4493-8B11-3B7E8BE940FA}" type="slidenum">
              <a:rPr lang="es-PE" smtClean="0"/>
              <a:t>‹N°›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8783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A08A-D763-48AB-97C2-6748EEC4454F}" type="datetimeFigureOut">
              <a:rPr lang="es-PE" smtClean="0"/>
              <a:t>14/09/2022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566B-0171-4493-8B11-3B7E8BE940FA}" type="slidenum">
              <a:rPr lang="es-PE" smtClean="0"/>
              <a:t>‹N°›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9676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A08A-D763-48AB-97C2-6748EEC4454F}" type="datetimeFigureOut">
              <a:rPr lang="es-PE" smtClean="0"/>
              <a:t>14/09/2022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566B-0171-4493-8B11-3B7E8BE940FA}" type="slidenum">
              <a:rPr lang="es-PE" smtClean="0"/>
              <a:t>‹N°›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45076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A08A-D763-48AB-97C2-6748EEC4454F}" type="datetimeFigureOut">
              <a:rPr lang="es-PE" smtClean="0"/>
              <a:t>14/09/2022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566B-0171-4493-8B11-3B7E8BE940FA}" type="slidenum">
              <a:rPr lang="es-PE" smtClean="0"/>
              <a:t>‹N°›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87024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DA08A-D763-48AB-97C2-6748EEC4454F}" type="datetimeFigureOut">
              <a:rPr lang="es-PE" smtClean="0"/>
              <a:t>14/09/2022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4566B-0171-4493-8B11-3B7E8BE940FA}" type="slidenum">
              <a:rPr lang="es-PE" smtClean="0"/>
              <a:t>‹N°›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95891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29853" t="19342" r="3885" b="19375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77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15A68A8-9B05-4BE7-B022-7F55B7A55176}"/>
              </a:ext>
            </a:extLst>
          </p:cNvPr>
          <p:cNvSpPr txBox="1"/>
          <p:nvPr/>
        </p:nvSpPr>
        <p:spPr>
          <a:xfrm>
            <a:off x="5022576" y="1653648"/>
            <a:ext cx="214684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Organizer</a:t>
            </a:r>
            <a:endParaRPr lang="es-PE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DE26DF1-DDB7-4C9B-808E-6AFE998D58E7}"/>
              </a:ext>
            </a:extLst>
          </p:cNvPr>
          <p:cNvSpPr txBox="1"/>
          <p:nvPr/>
        </p:nvSpPr>
        <p:spPr>
          <a:xfrm>
            <a:off x="2085516" y="3664132"/>
            <a:ext cx="225135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Co-</a:t>
            </a:r>
            <a:r>
              <a:rPr lang="es-ES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Organizers</a:t>
            </a:r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endParaRPr lang="es-P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432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881325F-AF40-4D47-855C-8DA5D260139A}"/>
              </a:ext>
            </a:extLst>
          </p:cNvPr>
          <p:cNvSpPr/>
          <p:nvPr/>
        </p:nvSpPr>
        <p:spPr>
          <a:xfrm>
            <a:off x="207533" y="998459"/>
            <a:ext cx="3978613" cy="2123658"/>
          </a:xfrm>
          <a:prstGeom prst="rect">
            <a:avLst/>
          </a:prstGeom>
          <a:solidFill>
            <a:srgbClr val="1C5D0A"/>
          </a:solidFill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WORLD POPULATION GROWTH</a:t>
            </a:r>
            <a:endParaRPr lang="es-PE" sz="96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70BFB4-785D-4E94-9F9B-7507AEB54311}"/>
              </a:ext>
            </a:extLst>
          </p:cNvPr>
          <p:cNvSpPr txBox="1"/>
          <p:nvPr/>
        </p:nvSpPr>
        <p:spPr>
          <a:xfrm>
            <a:off x="4945487" y="19060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PE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B04E941-D036-49A0-8FF5-171E6208FAE1}"/>
              </a:ext>
            </a:extLst>
          </p:cNvPr>
          <p:cNvSpPr txBox="1"/>
          <p:nvPr/>
        </p:nvSpPr>
        <p:spPr>
          <a:xfrm>
            <a:off x="13458423" y="257331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>
              <a:solidFill>
                <a:srgbClr val="FF0000"/>
              </a:solidFill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4A5E4FF7-D8CD-4AFD-9409-D59EC0E06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0735" y="1605991"/>
            <a:ext cx="3804235" cy="6001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b="1" i="0" u="none" strike="noStrike" cap="none" normalizeH="0" baseline="0" dirty="0" err="1">
                <a:ln>
                  <a:noFill/>
                </a:ln>
                <a:effectLst/>
                <a:latin typeface="inherit"/>
                <a:cs typeface="Arial" panose="020B0604020202020204" pitchFamily="34" charset="0"/>
              </a:rPr>
              <a:t>World</a:t>
            </a:r>
            <a:r>
              <a:rPr kumimoji="0" lang="es-PE" altLang="es-PE" b="1" i="0" u="none" strike="noStrike" cap="none" normalizeH="0" baseline="0" dirty="0">
                <a:ln>
                  <a:noFill/>
                </a:ln>
                <a:effectLst/>
                <a:latin typeface="inherit"/>
                <a:cs typeface="Arial" panose="020B0604020202020204" pitchFamily="34" charset="0"/>
              </a:rPr>
              <a:t> population growth</a:t>
            </a:r>
            <a:r>
              <a:rPr kumimoji="0" lang="es-PE" altLang="es-PE" b="1" i="0" u="none" strike="noStrike" cap="none" normalizeH="0" dirty="0">
                <a:ln>
                  <a:noFill/>
                </a:ln>
                <a:effectLst/>
                <a:latin typeface="inherit"/>
                <a:cs typeface="Arial" panose="020B0604020202020204" pitchFamily="34" charset="0"/>
              </a:rPr>
              <a:t> </a:t>
            </a:r>
            <a:r>
              <a:rPr kumimoji="0" lang="es-PE" altLang="es-PE" b="1" i="0" u="none" strike="noStrike" cap="none" normalizeH="0" dirty="0" err="1">
                <a:ln>
                  <a:noFill/>
                </a:ln>
                <a:effectLst/>
                <a:latin typeface="inherit"/>
                <a:cs typeface="Arial" panose="020B0604020202020204" pitchFamily="34" charset="0"/>
              </a:rPr>
              <a:t>rate</a:t>
            </a:r>
            <a:endParaRPr kumimoji="0" lang="es-PE" altLang="es-PE" sz="1000" b="1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PE" altLang="es-PE" sz="7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PE" altLang="es-PE" sz="1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880AA69-6862-4376-8C6F-B956055483FD}"/>
              </a:ext>
            </a:extLst>
          </p:cNvPr>
          <p:cNvSpPr txBox="1"/>
          <p:nvPr/>
        </p:nvSpPr>
        <p:spPr>
          <a:xfrm>
            <a:off x="5130218" y="5611336"/>
            <a:ext cx="1295547" cy="2308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900" b="1" dirty="0"/>
              <a:t>Source: United</a:t>
            </a:r>
            <a:r>
              <a:rPr lang="es-ES" sz="900" b="1" dirty="0"/>
              <a:t> Nations</a:t>
            </a:r>
            <a:endParaRPr lang="es-PE" sz="9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041FEBB-50F5-425C-BFA9-54D45B054DE9}"/>
              </a:ext>
            </a:extLst>
          </p:cNvPr>
          <p:cNvSpPr txBox="1"/>
          <p:nvPr/>
        </p:nvSpPr>
        <p:spPr>
          <a:xfrm>
            <a:off x="1644203" y="9948484"/>
            <a:ext cx="121181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sz="400" dirty="0">
              <a:solidFill>
                <a:srgbClr val="FF0000"/>
              </a:solidFill>
            </a:endParaRP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7E1EA0AD-13BF-498A-B5DC-AF492F9FD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323" y="3460255"/>
            <a:ext cx="3632823" cy="426410"/>
          </a:xfrm>
          <a:prstGeom prst="rect">
            <a:avLst/>
          </a:prstGeom>
          <a:solidFill>
            <a:srgbClr val="1C5D0A"/>
          </a:solidFill>
          <a:ln>
            <a:noFill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nherit"/>
              </a:rPr>
              <a:t>In 2100, 80% of the world's population will be between Africa and Asia.</a:t>
            </a:r>
            <a:r>
              <a:rPr kumimoji="0" lang="es-PE" altLang="es-PE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endParaRPr kumimoji="0" lang="es-PE" altLang="es-PE" sz="15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302192CC-A4AF-4ED8-9CF4-C069BC7E8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920" y="3997222"/>
            <a:ext cx="3632824" cy="657242"/>
          </a:xfrm>
          <a:prstGeom prst="rect">
            <a:avLst/>
          </a:prstGeom>
          <a:solidFill>
            <a:srgbClr val="1C5D0A"/>
          </a:solidFill>
          <a:ln>
            <a:noFill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nherit"/>
              </a:rPr>
              <a:t>Between 2015 - 2050, 50% of the increase will be concentrated in 90 countries</a:t>
            </a:r>
            <a:r>
              <a:rPr kumimoji="0" lang="es-PE" altLang="es-PE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endParaRPr kumimoji="0" lang="es-PE" altLang="es-PE" sz="15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D5985FD1-D625-40BF-86D7-E0FC94B6F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518" y="4902493"/>
            <a:ext cx="3577628" cy="426410"/>
          </a:xfrm>
          <a:prstGeom prst="rect">
            <a:avLst/>
          </a:prstGeom>
          <a:solidFill>
            <a:srgbClr val="1C5D0A"/>
          </a:solidFill>
          <a:ln>
            <a:noFill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PE" altLang="es-PE" sz="1500" b="1" dirty="0">
                <a:solidFill>
                  <a:schemeClr val="bg1"/>
                </a:solidFill>
                <a:latin typeface="inherit"/>
              </a:rPr>
              <a:t>EE.UU will be the 6th country with the highest population growth </a:t>
            </a:r>
          </a:p>
        </p:txBody>
      </p:sp>
    </p:spTree>
    <p:extLst>
      <p:ext uri="{BB962C8B-B14F-4D97-AF65-F5344CB8AC3E}">
        <p14:creationId xmlns:p14="http://schemas.microsoft.com/office/powerpoint/2010/main" val="3353409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5" y="0"/>
            <a:ext cx="12192000" cy="6854653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1DC5E56D-9F91-4C18-A5F2-41269E6D1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6962" y="2346368"/>
            <a:ext cx="1260890" cy="2879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PE" altLang="es-PE" sz="2100" dirty="0" err="1">
                <a:latin typeface="inherit"/>
              </a:rPr>
              <a:t>Foods</a:t>
            </a:r>
            <a:r>
              <a:rPr kumimoji="0" lang="es-PE" altLang="es-PE" sz="11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endParaRPr kumimoji="0" lang="es-PE" altLang="es-PE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32206" y="2057472"/>
            <a:ext cx="4667015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  <p:sp>
        <p:nvSpPr>
          <p:cNvPr id="8" name="CuadroTexto 7"/>
          <p:cNvSpPr txBox="1"/>
          <p:nvPr/>
        </p:nvSpPr>
        <p:spPr>
          <a:xfrm>
            <a:off x="932206" y="2490323"/>
            <a:ext cx="4467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PE" altLang="es-PE" sz="1400" b="1" dirty="0" err="1"/>
              <a:t>World</a:t>
            </a:r>
            <a:r>
              <a:rPr lang="es-PE" altLang="es-PE" sz="1400" b="1" dirty="0"/>
              <a:t> </a:t>
            </a:r>
            <a:r>
              <a:rPr lang="es-PE" altLang="es-PE" sz="1400" b="1" dirty="0" err="1"/>
              <a:t>Imports</a:t>
            </a:r>
            <a:r>
              <a:rPr lang="es-PE" altLang="es-PE" sz="1400" b="1" dirty="0"/>
              <a:t> ( US$ </a:t>
            </a:r>
            <a:r>
              <a:rPr lang="es-PE" altLang="es-PE" sz="1400" b="1" dirty="0" err="1"/>
              <a:t>Thousand</a:t>
            </a:r>
            <a:r>
              <a:rPr lang="es-PE" altLang="es-PE" sz="1400" b="1" dirty="0"/>
              <a:t> </a:t>
            </a:r>
            <a:r>
              <a:rPr lang="es-PE" altLang="es-PE" sz="1400" b="1" dirty="0" err="1"/>
              <a:t>millions</a:t>
            </a:r>
            <a:r>
              <a:rPr lang="es-PE" altLang="es-PE" sz="1400" b="1" dirty="0"/>
              <a:t>)</a:t>
            </a:r>
            <a:r>
              <a:rPr lang="es-PE" altLang="es-PE" sz="900" dirty="0"/>
              <a:t> </a:t>
            </a:r>
            <a:endParaRPr lang="es-PE" altLang="es-PE" sz="400" dirty="0"/>
          </a:p>
          <a:p>
            <a:endParaRPr lang="es-PE" dirty="0"/>
          </a:p>
        </p:txBody>
      </p:sp>
      <p:sp>
        <p:nvSpPr>
          <p:cNvPr id="10" name="Rectángulo 9"/>
          <p:cNvSpPr/>
          <p:nvPr/>
        </p:nvSpPr>
        <p:spPr>
          <a:xfrm>
            <a:off x="964298" y="2834036"/>
            <a:ext cx="1265677" cy="1758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err="1">
                <a:solidFill>
                  <a:schemeClr val="tx1"/>
                </a:solidFill>
              </a:rPr>
              <a:t>Oils,fats</a:t>
            </a:r>
            <a:r>
              <a:rPr lang="es-ES" dirty="0">
                <a:solidFill>
                  <a:schemeClr val="tx1"/>
                </a:solidFill>
              </a:rPr>
              <a:t>  </a:t>
            </a: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35674" y="124711"/>
            <a:ext cx="6920652" cy="769441"/>
          </a:xfrm>
          <a:prstGeom prst="rect">
            <a:avLst/>
          </a:prstGeom>
          <a:solidFill>
            <a:srgbClr val="32A61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WORLD FOOD IMPORTS</a:t>
            </a:r>
            <a:endParaRPr lang="es-PE" sz="44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905795" y="914996"/>
            <a:ext cx="4754880" cy="597051"/>
          </a:xfrm>
          <a:prstGeom prst="rect">
            <a:avLst/>
          </a:prstGeom>
          <a:solidFill>
            <a:srgbClr val="32A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Rectángulo 12"/>
          <p:cNvSpPr/>
          <p:nvPr/>
        </p:nvSpPr>
        <p:spPr>
          <a:xfrm>
            <a:off x="952946" y="3075098"/>
            <a:ext cx="1223165" cy="2038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err="1">
                <a:solidFill>
                  <a:schemeClr val="tx1"/>
                </a:solidFill>
              </a:rPr>
              <a:t>Beverages</a:t>
            </a: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838200" y="3343505"/>
            <a:ext cx="3326285" cy="181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err="1">
                <a:solidFill>
                  <a:schemeClr val="tx1"/>
                </a:solidFill>
              </a:rPr>
              <a:t>Cereals</a:t>
            </a:r>
            <a:r>
              <a:rPr lang="es-ES" dirty="0">
                <a:solidFill>
                  <a:schemeClr val="tx1"/>
                </a:solidFill>
              </a:rPr>
              <a:t> and </a:t>
            </a:r>
            <a:r>
              <a:rPr lang="es-ES" dirty="0" err="1">
                <a:solidFill>
                  <a:schemeClr val="tx1"/>
                </a:solidFill>
              </a:rPr>
              <a:t>preparations</a:t>
            </a: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952946" y="3658147"/>
            <a:ext cx="4270972" cy="166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Coffe</a:t>
            </a:r>
            <a:r>
              <a:rPr lang="en-US" dirty="0">
                <a:solidFill>
                  <a:schemeClr val="tx1"/>
                </a:solidFill>
              </a:rPr>
              <a:t>, tea, cocoa, </a:t>
            </a:r>
            <a:r>
              <a:rPr lang="en-US" dirty="0" err="1">
                <a:solidFill>
                  <a:schemeClr val="tx1"/>
                </a:solidFill>
              </a:rPr>
              <a:t>espices</a:t>
            </a:r>
            <a:r>
              <a:rPr lang="en-US" dirty="0">
                <a:solidFill>
                  <a:schemeClr val="tx1"/>
                </a:solidFill>
              </a:rPr>
              <a:t> and preparations</a:t>
            </a: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952946" y="3932379"/>
            <a:ext cx="1876308" cy="1728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err="1">
                <a:solidFill>
                  <a:schemeClr val="tx1"/>
                </a:solidFill>
              </a:rPr>
              <a:t>Dairy</a:t>
            </a:r>
            <a:r>
              <a:rPr lang="es-PE" dirty="0">
                <a:solidFill>
                  <a:schemeClr val="tx1"/>
                </a:solidFill>
              </a:rPr>
              <a:t> and </a:t>
            </a:r>
            <a:r>
              <a:rPr lang="es-PE" dirty="0" err="1">
                <a:solidFill>
                  <a:schemeClr val="tx1"/>
                </a:solidFill>
              </a:rPr>
              <a:t>eggs</a:t>
            </a: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952946" y="4214196"/>
            <a:ext cx="4432469" cy="1510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Fish, crustaceans, </a:t>
            </a:r>
            <a:r>
              <a:rPr lang="en-US" dirty="0" err="1">
                <a:solidFill>
                  <a:schemeClr val="tx1"/>
                </a:solidFill>
              </a:rPr>
              <a:t>molluscs</a:t>
            </a:r>
            <a:r>
              <a:rPr lang="en-US" dirty="0">
                <a:solidFill>
                  <a:schemeClr val="tx1"/>
                </a:solidFill>
              </a:rPr>
              <a:t> and preparations</a:t>
            </a: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954171" y="4438413"/>
            <a:ext cx="2934400" cy="2114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err="1">
                <a:solidFill>
                  <a:schemeClr val="tx1"/>
                </a:solidFill>
              </a:rPr>
              <a:t>Meats</a:t>
            </a:r>
            <a:r>
              <a:rPr lang="es-ES" dirty="0">
                <a:solidFill>
                  <a:schemeClr val="tx1"/>
                </a:solidFill>
              </a:rPr>
              <a:t> and </a:t>
            </a:r>
            <a:r>
              <a:rPr lang="es-ES" dirty="0" err="1">
                <a:solidFill>
                  <a:schemeClr val="tx1"/>
                </a:solidFill>
              </a:rPr>
              <a:t>preparations</a:t>
            </a: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964298" y="4735375"/>
            <a:ext cx="2690366" cy="2266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err="1">
                <a:solidFill>
                  <a:schemeClr val="tx1"/>
                </a:solidFill>
              </a:rPr>
              <a:t>Oil</a:t>
            </a:r>
            <a:r>
              <a:rPr lang="es-PE" dirty="0">
                <a:solidFill>
                  <a:schemeClr val="tx1"/>
                </a:solidFill>
              </a:rPr>
              <a:t> </a:t>
            </a:r>
            <a:r>
              <a:rPr lang="es-PE" dirty="0" err="1">
                <a:solidFill>
                  <a:schemeClr val="tx1"/>
                </a:solidFill>
              </a:rPr>
              <a:t>seeds</a:t>
            </a:r>
            <a:r>
              <a:rPr lang="es-PE" dirty="0">
                <a:solidFill>
                  <a:schemeClr val="tx1"/>
                </a:solidFill>
              </a:rPr>
              <a:t> and </a:t>
            </a:r>
            <a:r>
              <a:rPr lang="es-PE" dirty="0" err="1">
                <a:solidFill>
                  <a:schemeClr val="tx1"/>
                </a:solidFill>
              </a:rPr>
              <a:t>fruits</a:t>
            </a: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957106" y="5305910"/>
            <a:ext cx="2242069" cy="17094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 err="1">
                <a:solidFill>
                  <a:schemeClr val="accent5">
                    <a:lumMod val="75000"/>
                  </a:schemeClr>
                </a:solidFill>
              </a:rPr>
              <a:t>Fruits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</a:rPr>
              <a:t> and vegetables</a:t>
            </a:r>
            <a:endParaRPr lang="es-PE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2239072" y="5509848"/>
            <a:ext cx="1445235" cy="2429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err="1">
                <a:solidFill>
                  <a:schemeClr val="tx1"/>
                </a:solidFill>
              </a:rPr>
              <a:t>Misellaneous</a:t>
            </a: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954170" y="4982967"/>
            <a:ext cx="3778743" cy="2279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dirty="0" err="1">
                <a:solidFill>
                  <a:schemeClr val="tx1"/>
                </a:solidFill>
              </a:rPr>
              <a:t>Sugar</a:t>
            </a:r>
            <a:r>
              <a:rPr lang="es-PE" dirty="0">
                <a:solidFill>
                  <a:schemeClr val="tx1"/>
                </a:solidFill>
              </a:rPr>
              <a:t>, </a:t>
            </a:r>
            <a:r>
              <a:rPr lang="es-PE" dirty="0" err="1">
                <a:solidFill>
                  <a:schemeClr val="tx1"/>
                </a:solidFill>
              </a:rPr>
              <a:t>honey</a:t>
            </a:r>
            <a:r>
              <a:rPr lang="es-PE" dirty="0">
                <a:solidFill>
                  <a:schemeClr val="tx1"/>
                </a:solidFill>
              </a:rPr>
              <a:t> and </a:t>
            </a:r>
            <a:r>
              <a:rPr lang="es-PE" dirty="0" err="1">
                <a:solidFill>
                  <a:schemeClr val="tx1"/>
                </a:solidFill>
              </a:rPr>
              <a:t>preparations</a:t>
            </a: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38200" y="6197933"/>
            <a:ext cx="1445235" cy="2429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b="1" dirty="0" err="1">
                <a:solidFill>
                  <a:schemeClr val="tx1"/>
                </a:solidFill>
              </a:rPr>
              <a:t>Source</a:t>
            </a:r>
            <a:r>
              <a:rPr lang="es-ES" sz="1100" b="1" dirty="0">
                <a:solidFill>
                  <a:schemeClr val="tx1"/>
                </a:solidFill>
              </a:rPr>
              <a:t>: FAO</a:t>
            </a:r>
            <a:endParaRPr lang="es-PE" sz="1100" b="1" dirty="0">
              <a:solidFill>
                <a:schemeClr val="tx1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l="13233" t="29635" r="20756" b="11295"/>
          <a:stretch/>
        </p:blipFill>
        <p:spPr>
          <a:xfrm>
            <a:off x="271753" y="2191946"/>
            <a:ext cx="7785463" cy="391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16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Rectángulo 1"/>
          <p:cNvSpPr/>
          <p:nvPr/>
        </p:nvSpPr>
        <p:spPr>
          <a:xfrm>
            <a:off x="1332411" y="0"/>
            <a:ext cx="9784080" cy="1446550"/>
          </a:xfrm>
          <a:prstGeom prst="rect">
            <a:avLst/>
          </a:prstGeom>
          <a:solidFill>
            <a:srgbClr val="32A612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WORLDWIDE SALES OF FRUITS AND VEGETABLES </a:t>
            </a:r>
            <a:endParaRPr lang="es-PE" sz="44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926080" y="1959429"/>
            <a:ext cx="1423851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s-ES" sz="1600" b="1" dirty="0" err="1">
                <a:solidFill>
                  <a:schemeClr val="accent6"/>
                </a:solidFill>
              </a:rPr>
              <a:t>World</a:t>
            </a:r>
            <a:r>
              <a:rPr lang="es-ES" sz="1600" b="1" dirty="0">
                <a:solidFill>
                  <a:schemeClr val="accent6"/>
                </a:solidFill>
              </a:rPr>
              <a:t>: </a:t>
            </a:r>
            <a:r>
              <a:rPr lang="es-ES" sz="1600" b="1" dirty="0" err="1">
                <a:solidFill>
                  <a:schemeClr val="accent6"/>
                </a:solidFill>
              </a:rPr>
              <a:t>Fruits</a:t>
            </a:r>
            <a:endParaRPr lang="es-PE" sz="1600" b="1" dirty="0">
              <a:solidFill>
                <a:schemeClr val="accent6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794171" y="1959429"/>
            <a:ext cx="180702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s-ES" sz="1600" b="1" dirty="0" err="1">
                <a:solidFill>
                  <a:schemeClr val="accent1">
                    <a:lumMod val="75000"/>
                  </a:schemeClr>
                </a:solidFill>
              </a:rPr>
              <a:t>World</a:t>
            </a: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</a:rPr>
              <a:t>: Vegetables</a:t>
            </a:r>
            <a:endParaRPr lang="es-PE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704011" y="2297982"/>
            <a:ext cx="1867988" cy="1708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</a:rPr>
              <a:t>In </a:t>
            </a:r>
            <a:r>
              <a:rPr lang="es-ES" sz="1600" dirty="0" err="1">
                <a:solidFill>
                  <a:schemeClr val="tx1"/>
                </a:solidFill>
              </a:rPr>
              <a:t>million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err="1">
                <a:solidFill>
                  <a:schemeClr val="tx1"/>
                </a:solidFill>
              </a:rPr>
              <a:t>tons</a:t>
            </a:r>
            <a:endParaRPr lang="es-PE" sz="1600" dirty="0">
              <a:solidFill>
                <a:schemeClr val="tx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764080" y="2297982"/>
            <a:ext cx="1837120" cy="1708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</a:rPr>
              <a:t>In </a:t>
            </a:r>
            <a:r>
              <a:rPr lang="es-ES" sz="1600" dirty="0" err="1">
                <a:solidFill>
                  <a:schemeClr val="tx1"/>
                </a:solidFill>
              </a:rPr>
              <a:t>million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err="1">
                <a:solidFill>
                  <a:schemeClr val="tx1"/>
                </a:solidFill>
              </a:rPr>
              <a:t>tons</a:t>
            </a:r>
            <a:endParaRPr lang="es-PE" sz="1600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9601200" y="2639964"/>
            <a:ext cx="974972" cy="1708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i="1" dirty="0" err="1">
                <a:solidFill>
                  <a:srgbClr val="00B0F0"/>
                </a:solidFill>
              </a:rPr>
              <a:t>Forecast</a:t>
            </a:r>
            <a:endParaRPr lang="es-PE" sz="1600" i="1" dirty="0">
              <a:solidFill>
                <a:srgbClr val="00B0F0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755268" y="2639964"/>
            <a:ext cx="974972" cy="1708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i="1" dirty="0" err="1">
                <a:solidFill>
                  <a:srgbClr val="00B0F0"/>
                </a:solidFill>
              </a:rPr>
              <a:t>Forecast</a:t>
            </a:r>
            <a:endParaRPr lang="es-PE" sz="1600" i="1" dirty="0">
              <a:solidFill>
                <a:srgbClr val="00B0F0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332411" y="5431060"/>
            <a:ext cx="1907178" cy="5778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b="1" i="1" dirty="0" err="1">
                <a:solidFill>
                  <a:srgbClr val="00B0F0"/>
                </a:solidFill>
              </a:rPr>
              <a:t>Fruit</a:t>
            </a:r>
            <a:r>
              <a:rPr lang="es-ES" sz="1400" b="1" i="1" dirty="0">
                <a:solidFill>
                  <a:srgbClr val="00B0F0"/>
                </a:solidFill>
              </a:rPr>
              <a:t> sales </a:t>
            </a:r>
            <a:r>
              <a:rPr lang="es-ES" sz="1400" b="1" i="1" dirty="0" err="1">
                <a:solidFill>
                  <a:srgbClr val="00B0F0"/>
                </a:solidFill>
              </a:rPr>
              <a:t>forecast</a:t>
            </a:r>
            <a:endParaRPr lang="es-ES" sz="1400" b="1" i="1" dirty="0">
              <a:solidFill>
                <a:srgbClr val="00B0F0"/>
              </a:solidFill>
            </a:endParaRPr>
          </a:p>
          <a:p>
            <a:r>
              <a:rPr lang="es-ES" sz="1400" b="1" i="1" dirty="0">
                <a:solidFill>
                  <a:srgbClr val="00B0F0"/>
                </a:solidFill>
              </a:rPr>
              <a:t>(In </a:t>
            </a:r>
            <a:r>
              <a:rPr lang="es-ES" sz="1400" b="1" i="1" dirty="0" err="1">
                <a:solidFill>
                  <a:srgbClr val="00B0F0"/>
                </a:solidFill>
              </a:rPr>
              <a:t>million</a:t>
            </a:r>
            <a:r>
              <a:rPr lang="es-ES" sz="1400" b="1" i="1" dirty="0">
                <a:solidFill>
                  <a:srgbClr val="00B0F0"/>
                </a:solidFill>
              </a:rPr>
              <a:t> </a:t>
            </a:r>
            <a:r>
              <a:rPr lang="es-ES" sz="1400" b="1" i="1" dirty="0" err="1">
                <a:solidFill>
                  <a:srgbClr val="00B0F0"/>
                </a:solidFill>
              </a:rPr>
              <a:t>tons</a:t>
            </a:r>
            <a:r>
              <a:rPr lang="es-ES" sz="1400" b="1" i="1" dirty="0">
                <a:solidFill>
                  <a:srgbClr val="00B0F0"/>
                </a:solidFill>
              </a:rPr>
              <a:t>)</a:t>
            </a:r>
            <a:endParaRPr lang="es-PE" sz="1400" b="1" i="1" dirty="0">
              <a:solidFill>
                <a:srgbClr val="00B0F0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847804" y="5431060"/>
            <a:ext cx="2016036" cy="5778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b="1" i="1" dirty="0">
                <a:solidFill>
                  <a:srgbClr val="00B0F0"/>
                </a:solidFill>
              </a:rPr>
              <a:t>Vegetable sales </a:t>
            </a:r>
            <a:r>
              <a:rPr lang="es-ES" sz="1400" b="1" i="1" dirty="0" err="1">
                <a:solidFill>
                  <a:srgbClr val="00B0F0"/>
                </a:solidFill>
              </a:rPr>
              <a:t>forecast</a:t>
            </a:r>
            <a:endParaRPr lang="es-ES" sz="1400" b="1" i="1" dirty="0">
              <a:solidFill>
                <a:srgbClr val="00B0F0"/>
              </a:solidFill>
            </a:endParaRPr>
          </a:p>
          <a:p>
            <a:r>
              <a:rPr lang="es-ES" sz="1400" b="1" i="1" dirty="0">
                <a:solidFill>
                  <a:srgbClr val="00B0F0"/>
                </a:solidFill>
              </a:rPr>
              <a:t>(In </a:t>
            </a:r>
            <a:r>
              <a:rPr lang="es-ES" sz="1400" b="1" i="1" dirty="0" err="1">
                <a:solidFill>
                  <a:srgbClr val="00B0F0"/>
                </a:solidFill>
              </a:rPr>
              <a:t>million</a:t>
            </a:r>
            <a:r>
              <a:rPr lang="es-ES" sz="1400" b="1" i="1" dirty="0">
                <a:solidFill>
                  <a:srgbClr val="00B0F0"/>
                </a:solidFill>
              </a:rPr>
              <a:t> </a:t>
            </a:r>
            <a:r>
              <a:rPr lang="es-ES" sz="1400" b="1" i="1" dirty="0" err="1">
                <a:solidFill>
                  <a:srgbClr val="00B0F0"/>
                </a:solidFill>
              </a:rPr>
              <a:t>tons</a:t>
            </a:r>
            <a:r>
              <a:rPr lang="es-ES" sz="1400" b="1" i="1" dirty="0">
                <a:solidFill>
                  <a:srgbClr val="00B0F0"/>
                </a:solidFill>
              </a:rPr>
              <a:t>)</a:t>
            </a:r>
            <a:endParaRPr lang="es-PE" sz="1400" b="1" i="1" dirty="0">
              <a:solidFill>
                <a:srgbClr val="00B0F0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007325" y="6008173"/>
            <a:ext cx="3396343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Peru exporter of fruits worldwide</a:t>
            </a:r>
          </a:p>
          <a:p>
            <a:pPr algn="ctr"/>
            <a:r>
              <a:rPr lang="en-US" sz="1600" b="1" dirty="0"/>
              <a:t>2021: Position N°9</a:t>
            </a:r>
            <a:endParaRPr lang="es-PE" sz="1600" b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6692343" y="5965878"/>
            <a:ext cx="3396343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Peru exporter of vegetables worldwide</a:t>
            </a:r>
          </a:p>
          <a:p>
            <a:pPr algn="ctr"/>
            <a:r>
              <a:rPr lang="en-US" sz="1600" b="1" dirty="0"/>
              <a:t>2021: Position N°20</a:t>
            </a:r>
            <a:endParaRPr lang="es-PE" sz="1600" b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8869953" y="6442503"/>
            <a:ext cx="332204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050" b="1" dirty="0">
                <a:solidFill>
                  <a:schemeClr val="bg1">
                    <a:lumMod val="65000"/>
                  </a:schemeClr>
                </a:solidFill>
              </a:rPr>
              <a:t>OMONITOR -TRADEMAP</a:t>
            </a:r>
          </a:p>
          <a:p>
            <a:r>
              <a:rPr lang="es-ES" sz="1050" b="1" dirty="0">
                <a:solidFill>
                  <a:schemeClr val="bg1">
                    <a:lumMod val="65000"/>
                  </a:schemeClr>
                </a:solidFill>
              </a:rPr>
              <a:t>ELABORATED: ADEX CONSULTING CIEN - ADEX</a:t>
            </a:r>
            <a:endParaRPr lang="es-PE" sz="105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3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Rectángulo 2"/>
          <p:cNvSpPr/>
          <p:nvPr/>
        </p:nvSpPr>
        <p:spPr>
          <a:xfrm>
            <a:off x="1227909" y="117566"/>
            <a:ext cx="9313817" cy="1446550"/>
          </a:xfrm>
          <a:prstGeom prst="rect">
            <a:avLst/>
          </a:prstGeom>
          <a:solidFill>
            <a:srgbClr val="32A612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PERÚ WORLD LEADER: AGROEXPORTS 2021</a:t>
            </a:r>
            <a:endParaRPr lang="es-PE" sz="44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357312" y="4026392"/>
            <a:ext cx="15001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5679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BERRIES</a:t>
            </a:r>
            <a:endParaRPr lang="es-PE" b="1" dirty="0">
              <a:solidFill>
                <a:srgbClr val="5679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180159" y="4297701"/>
            <a:ext cx="15001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QUINOA</a:t>
            </a:r>
            <a:endParaRPr lang="es-P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169693" y="4026392"/>
            <a:ext cx="15001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5F23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GRAPES</a:t>
            </a:r>
            <a:endParaRPr lang="es-PE" b="1" dirty="0">
              <a:solidFill>
                <a:srgbClr val="5F23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033664" y="4297701"/>
            <a:ext cx="194841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1D9A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CANNED ASPARAGUS</a:t>
            </a:r>
            <a:endParaRPr lang="es-PE" b="1" dirty="0">
              <a:solidFill>
                <a:srgbClr val="1D9A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9110660" y="3941134"/>
            <a:ext cx="150018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7A8F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FRESH SPARRAGUS</a:t>
            </a:r>
            <a:endParaRPr lang="es-PE" b="1" dirty="0">
              <a:solidFill>
                <a:srgbClr val="7A8F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19162" y="5815013"/>
            <a:ext cx="477202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050" b="1" dirty="0"/>
              <a:t>SOURCE: TRADEMAP</a:t>
            </a:r>
          </a:p>
          <a:p>
            <a:r>
              <a:rPr lang="es-ES" sz="1050" b="1" dirty="0"/>
              <a:t>ELABORATED: ADEX CONSULTING CIEN - ADEX</a:t>
            </a:r>
            <a:endParaRPr lang="es-PE" sz="1050" b="1" dirty="0"/>
          </a:p>
        </p:txBody>
      </p:sp>
      <p:sp>
        <p:nvSpPr>
          <p:cNvPr id="12" name="Rectángulo 11"/>
          <p:cNvSpPr/>
          <p:nvPr/>
        </p:nvSpPr>
        <p:spPr>
          <a:xfrm>
            <a:off x="1138330" y="4337331"/>
            <a:ext cx="2016274" cy="2032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200" dirty="0" err="1">
                <a:solidFill>
                  <a:schemeClr val="tx1"/>
                </a:solidFill>
              </a:rPr>
              <a:t>World</a:t>
            </a:r>
            <a:r>
              <a:rPr lang="es-PE" sz="1200" dirty="0">
                <a:solidFill>
                  <a:schemeClr val="tx1"/>
                </a:solidFill>
              </a:rPr>
              <a:t> </a:t>
            </a:r>
            <a:r>
              <a:rPr lang="es-PE" sz="1200" dirty="0" err="1">
                <a:solidFill>
                  <a:schemeClr val="tx1"/>
                </a:solidFill>
              </a:rPr>
              <a:t>participation</a:t>
            </a:r>
            <a:r>
              <a:rPr lang="es-PE" sz="1200" dirty="0">
                <a:solidFill>
                  <a:schemeClr val="tx1"/>
                </a:solidFill>
              </a:rPr>
              <a:t> of </a:t>
            </a:r>
            <a:r>
              <a:rPr lang="es-PE" sz="1200" dirty="0" err="1">
                <a:solidFill>
                  <a:schemeClr val="tx1"/>
                </a:solidFill>
              </a:rPr>
              <a:t>Peru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045159" y="4656204"/>
            <a:ext cx="1965631" cy="1753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200" dirty="0" err="1">
                <a:solidFill>
                  <a:schemeClr val="tx1"/>
                </a:solidFill>
              </a:rPr>
              <a:t>World</a:t>
            </a:r>
            <a:r>
              <a:rPr lang="es-PE" sz="1200" dirty="0">
                <a:solidFill>
                  <a:schemeClr val="tx1"/>
                </a:solidFill>
              </a:rPr>
              <a:t> </a:t>
            </a:r>
            <a:r>
              <a:rPr lang="es-PE" sz="1200" dirty="0" err="1">
                <a:solidFill>
                  <a:schemeClr val="tx1"/>
                </a:solidFill>
              </a:rPr>
              <a:t>participation</a:t>
            </a:r>
            <a:r>
              <a:rPr lang="es-PE" sz="1200" dirty="0">
                <a:solidFill>
                  <a:schemeClr val="tx1"/>
                </a:solidFill>
              </a:rPr>
              <a:t> of </a:t>
            </a:r>
            <a:r>
              <a:rPr lang="es-PE" sz="1200" dirty="0" err="1">
                <a:solidFill>
                  <a:schemeClr val="tx1"/>
                </a:solidFill>
              </a:rPr>
              <a:t>Peru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094134" y="4347267"/>
            <a:ext cx="2003731" cy="2897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200" dirty="0" err="1">
                <a:solidFill>
                  <a:schemeClr val="tx1"/>
                </a:solidFill>
              </a:rPr>
              <a:t>World</a:t>
            </a:r>
            <a:r>
              <a:rPr lang="es-PE" sz="1200" dirty="0">
                <a:solidFill>
                  <a:schemeClr val="tx1"/>
                </a:solidFill>
              </a:rPr>
              <a:t> </a:t>
            </a:r>
            <a:r>
              <a:rPr lang="es-PE" sz="1200" dirty="0" err="1">
                <a:solidFill>
                  <a:schemeClr val="tx1"/>
                </a:solidFill>
              </a:rPr>
              <a:t>participation</a:t>
            </a:r>
            <a:r>
              <a:rPr lang="es-PE" sz="1200" dirty="0">
                <a:solidFill>
                  <a:schemeClr val="tx1"/>
                </a:solidFill>
              </a:rPr>
              <a:t> of </a:t>
            </a:r>
            <a:r>
              <a:rPr lang="es-PE" sz="1200" dirty="0" err="1">
                <a:solidFill>
                  <a:schemeClr val="tx1"/>
                </a:solidFill>
              </a:rPr>
              <a:t>Peru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7033664" y="4860688"/>
            <a:ext cx="1948410" cy="3011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200" dirty="0" err="1">
                <a:solidFill>
                  <a:schemeClr val="tx1"/>
                </a:solidFill>
              </a:rPr>
              <a:t>World</a:t>
            </a:r>
            <a:r>
              <a:rPr lang="es-PE" sz="1200" dirty="0">
                <a:solidFill>
                  <a:schemeClr val="tx1"/>
                </a:solidFill>
              </a:rPr>
              <a:t> </a:t>
            </a:r>
            <a:r>
              <a:rPr lang="es-PE" sz="1200" dirty="0" err="1">
                <a:solidFill>
                  <a:schemeClr val="tx1"/>
                </a:solidFill>
              </a:rPr>
              <a:t>participation</a:t>
            </a:r>
            <a:r>
              <a:rPr lang="es-PE" sz="1200" dirty="0">
                <a:solidFill>
                  <a:schemeClr val="tx1"/>
                </a:solidFill>
              </a:rPr>
              <a:t> of </a:t>
            </a:r>
            <a:r>
              <a:rPr lang="es-PE" sz="1200" dirty="0" err="1">
                <a:solidFill>
                  <a:schemeClr val="tx1"/>
                </a:solidFill>
              </a:rPr>
              <a:t>Peru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973194" y="4492374"/>
            <a:ext cx="1948410" cy="3011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200" dirty="0" err="1">
                <a:solidFill>
                  <a:schemeClr val="tx1"/>
                </a:solidFill>
              </a:rPr>
              <a:t>World</a:t>
            </a:r>
            <a:r>
              <a:rPr lang="es-PE" sz="1200" dirty="0">
                <a:solidFill>
                  <a:schemeClr val="tx1"/>
                </a:solidFill>
              </a:rPr>
              <a:t> </a:t>
            </a:r>
            <a:r>
              <a:rPr lang="es-PE" sz="1200" dirty="0" err="1">
                <a:solidFill>
                  <a:schemeClr val="tx1"/>
                </a:solidFill>
              </a:rPr>
              <a:t>participation</a:t>
            </a:r>
            <a:r>
              <a:rPr lang="es-PE" sz="1200" dirty="0">
                <a:solidFill>
                  <a:schemeClr val="tx1"/>
                </a:solidFill>
              </a:rPr>
              <a:t> of </a:t>
            </a:r>
            <a:r>
              <a:rPr lang="es-PE" sz="1200" dirty="0" err="1">
                <a:solidFill>
                  <a:schemeClr val="tx1"/>
                </a:solidFill>
              </a:rPr>
              <a:t>Peru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026836" y="4771854"/>
            <a:ext cx="1889737" cy="3899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 err="1">
                <a:solidFill>
                  <a:schemeClr val="tx1"/>
                </a:solidFill>
              </a:rPr>
              <a:t>Main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importer</a:t>
            </a:r>
            <a:r>
              <a:rPr lang="es-ES" sz="1200" dirty="0">
                <a:solidFill>
                  <a:schemeClr val="tx1"/>
                </a:solidFill>
              </a:rPr>
              <a:t> of </a:t>
            </a:r>
            <a:r>
              <a:rPr lang="es-ES" sz="1200" dirty="0" err="1">
                <a:solidFill>
                  <a:schemeClr val="tx1"/>
                </a:solidFill>
              </a:rPr>
              <a:t>Peru</a:t>
            </a:r>
            <a:r>
              <a:rPr lang="es-ES" sz="1200" dirty="0">
                <a:solidFill>
                  <a:schemeClr val="tx1"/>
                </a:solidFill>
              </a:rPr>
              <a:t>: USA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092524" y="5032334"/>
            <a:ext cx="1832800" cy="4065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 err="1">
                <a:solidFill>
                  <a:schemeClr val="tx1"/>
                </a:solidFill>
              </a:rPr>
              <a:t>Main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importer</a:t>
            </a:r>
            <a:r>
              <a:rPr lang="es-ES" sz="1200" dirty="0">
                <a:solidFill>
                  <a:schemeClr val="tx1"/>
                </a:solidFill>
              </a:rPr>
              <a:t> of </a:t>
            </a:r>
            <a:r>
              <a:rPr lang="es-ES" sz="1200" dirty="0" err="1">
                <a:solidFill>
                  <a:schemeClr val="tx1"/>
                </a:solidFill>
              </a:rPr>
              <a:t>Peru</a:t>
            </a:r>
            <a:r>
              <a:rPr lang="es-ES" sz="1200" dirty="0">
                <a:solidFill>
                  <a:schemeClr val="tx1"/>
                </a:solidFill>
              </a:rPr>
              <a:t>: USA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5094134" y="4831555"/>
            <a:ext cx="1854064" cy="4022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 err="1">
                <a:solidFill>
                  <a:schemeClr val="tx1"/>
                </a:solidFill>
              </a:rPr>
              <a:t>Main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importer</a:t>
            </a:r>
            <a:r>
              <a:rPr lang="es-ES" sz="1200" dirty="0">
                <a:solidFill>
                  <a:schemeClr val="tx1"/>
                </a:solidFill>
              </a:rPr>
              <a:t> of </a:t>
            </a:r>
            <a:r>
              <a:rPr lang="es-ES" sz="1200" dirty="0" err="1">
                <a:solidFill>
                  <a:schemeClr val="tx1"/>
                </a:solidFill>
              </a:rPr>
              <a:t>Peru</a:t>
            </a:r>
            <a:r>
              <a:rPr lang="es-ES" sz="1200" dirty="0">
                <a:solidFill>
                  <a:schemeClr val="tx1"/>
                </a:solidFill>
              </a:rPr>
              <a:t>: USA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7033664" y="5357192"/>
            <a:ext cx="1832800" cy="4065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 err="1">
                <a:solidFill>
                  <a:schemeClr val="tx1"/>
                </a:solidFill>
              </a:rPr>
              <a:t>Main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importer</a:t>
            </a:r>
            <a:r>
              <a:rPr lang="es-ES" sz="1200" dirty="0">
                <a:solidFill>
                  <a:schemeClr val="tx1"/>
                </a:solidFill>
              </a:rPr>
              <a:t> of </a:t>
            </a:r>
            <a:r>
              <a:rPr lang="es-ES" sz="1200" dirty="0" err="1">
                <a:solidFill>
                  <a:schemeClr val="tx1"/>
                </a:solidFill>
              </a:rPr>
              <a:t>Peru</a:t>
            </a:r>
            <a:r>
              <a:rPr lang="es-ES" sz="1200" dirty="0">
                <a:solidFill>
                  <a:schemeClr val="tx1"/>
                </a:solidFill>
              </a:rPr>
              <a:t>: </a:t>
            </a:r>
            <a:r>
              <a:rPr lang="es-ES" sz="1200" dirty="0" err="1">
                <a:solidFill>
                  <a:schemeClr val="tx1"/>
                </a:solidFill>
              </a:rPr>
              <a:t>Spain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9018437" y="4989173"/>
            <a:ext cx="1832800" cy="4065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 err="1">
                <a:solidFill>
                  <a:schemeClr val="tx1"/>
                </a:solidFill>
              </a:rPr>
              <a:t>Main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importer</a:t>
            </a:r>
            <a:r>
              <a:rPr lang="es-ES" sz="1200" dirty="0">
                <a:solidFill>
                  <a:schemeClr val="tx1"/>
                </a:solidFill>
              </a:rPr>
              <a:t> of </a:t>
            </a:r>
            <a:r>
              <a:rPr lang="es-ES" sz="1200" dirty="0" err="1">
                <a:solidFill>
                  <a:schemeClr val="tx1"/>
                </a:solidFill>
              </a:rPr>
              <a:t>Peru</a:t>
            </a:r>
            <a:r>
              <a:rPr lang="es-ES" sz="1200" dirty="0">
                <a:solidFill>
                  <a:schemeClr val="tx1"/>
                </a:solidFill>
              </a:rPr>
              <a:t>: USA</a:t>
            </a:r>
            <a:endParaRPr lang="es-P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565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Rectángulo 2"/>
          <p:cNvSpPr/>
          <p:nvPr/>
        </p:nvSpPr>
        <p:spPr>
          <a:xfrm>
            <a:off x="1227909" y="117566"/>
            <a:ext cx="9313817" cy="1446550"/>
          </a:xfrm>
          <a:prstGeom prst="rect">
            <a:avLst/>
          </a:prstGeom>
          <a:solidFill>
            <a:srgbClr val="32A612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PERÚ WORLD LEADER: AGROEXPORTS 2021</a:t>
            </a:r>
            <a:endParaRPr lang="es-PE" sz="44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346968" y="3934059"/>
            <a:ext cx="155815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466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CANNED OLIVES</a:t>
            </a:r>
            <a:endParaRPr lang="es-PE" b="1" dirty="0">
              <a:solidFill>
                <a:srgbClr val="4662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290887" y="4395724"/>
            <a:ext cx="15001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8BC1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AVOCADO</a:t>
            </a:r>
            <a:endParaRPr lang="es-PE" b="1" dirty="0">
              <a:solidFill>
                <a:srgbClr val="8BC1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345906" y="4078716"/>
            <a:ext cx="15001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81C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DRY PAPRIKA</a:t>
            </a:r>
            <a:endParaRPr lang="es-PE" b="1" dirty="0">
              <a:solidFill>
                <a:srgbClr val="C81C4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9410632" y="4086927"/>
            <a:ext cx="15001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F19D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GINGER</a:t>
            </a:r>
            <a:endParaRPr lang="es-PE" b="1" dirty="0">
              <a:solidFill>
                <a:srgbClr val="F19D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315200" y="4456259"/>
            <a:ext cx="162639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6071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CANNED ARTICHOKES</a:t>
            </a:r>
            <a:endParaRPr lang="es-PE" b="1" dirty="0">
              <a:solidFill>
                <a:srgbClr val="6071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904874" y="5843588"/>
            <a:ext cx="477202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050" b="1" dirty="0"/>
              <a:t>SOURCE: TRADEMAP</a:t>
            </a:r>
          </a:p>
          <a:p>
            <a:r>
              <a:rPr lang="es-ES" sz="1050" b="1" dirty="0"/>
              <a:t>ELABORATED: ADEX CONSULTING CIEN - ADEX</a:t>
            </a:r>
            <a:endParaRPr lang="es-PE" sz="1050" b="1" dirty="0"/>
          </a:p>
        </p:txBody>
      </p:sp>
      <p:sp>
        <p:nvSpPr>
          <p:cNvPr id="11" name="Rectángulo 10"/>
          <p:cNvSpPr/>
          <p:nvPr/>
        </p:nvSpPr>
        <p:spPr>
          <a:xfrm>
            <a:off x="1227909" y="4571047"/>
            <a:ext cx="1948410" cy="3011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200" dirty="0" err="1">
                <a:solidFill>
                  <a:schemeClr val="tx1"/>
                </a:solidFill>
              </a:rPr>
              <a:t>World</a:t>
            </a:r>
            <a:r>
              <a:rPr lang="es-PE" sz="1200" dirty="0">
                <a:solidFill>
                  <a:schemeClr val="tx1"/>
                </a:solidFill>
              </a:rPr>
              <a:t> </a:t>
            </a:r>
            <a:r>
              <a:rPr lang="es-PE" sz="1200" dirty="0" err="1">
                <a:solidFill>
                  <a:schemeClr val="tx1"/>
                </a:solidFill>
              </a:rPr>
              <a:t>participation</a:t>
            </a:r>
            <a:r>
              <a:rPr lang="es-PE" sz="1200" dirty="0">
                <a:solidFill>
                  <a:schemeClr val="tx1"/>
                </a:solidFill>
              </a:rPr>
              <a:t> of </a:t>
            </a:r>
            <a:r>
              <a:rPr lang="es-PE" sz="1200" dirty="0" err="1">
                <a:solidFill>
                  <a:schemeClr val="tx1"/>
                </a:solidFill>
              </a:rPr>
              <a:t>Peru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130523" y="4691214"/>
            <a:ext cx="1948410" cy="3011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200" dirty="0" err="1">
                <a:solidFill>
                  <a:schemeClr val="tx1"/>
                </a:solidFill>
              </a:rPr>
              <a:t>World</a:t>
            </a:r>
            <a:r>
              <a:rPr lang="es-PE" sz="1200" dirty="0">
                <a:solidFill>
                  <a:schemeClr val="tx1"/>
                </a:solidFill>
              </a:rPr>
              <a:t> </a:t>
            </a:r>
            <a:r>
              <a:rPr lang="es-PE" sz="1200" dirty="0" err="1">
                <a:solidFill>
                  <a:schemeClr val="tx1"/>
                </a:solidFill>
              </a:rPr>
              <a:t>participation</a:t>
            </a:r>
            <a:r>
              <a:rPr lang="es-PE" sz="1200" dirty="0">
                <a:solidFill>
                  <a:schemeClr val="tx1"/>
                </a:solidFill>
              </a:rPr>
              <a:t> of </a:t>
            </a:r>
            <a:r>
              <a:rPr lang="es-PE" sz="1200" dirty="0" err="1">
                <a:solidFill>
                  <a:schemeClr val="tx1"/>
                </a:solidFill>
              </a:rPr>
              <a:t>Peru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118447" y="4390109"/>
            <a:ext cx="1948832" cy="2550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200" dirty="0" err="1">
                <a:solidFill>
                  <a:schemeClr val="tx1"/>
                </a:solidFill>
              </a:rPr>
              <a:t>World</a:t>
            </a:r>
            <a:r>
              <a:rPr lang="es-PE" sz="1200" dirty="0">
                <a:solidFill>
                  <a:schemeClr val="tx1"/>
                </a:solidFill>
              </a:rPr>
              <a:t> </a:t>
            </a:r>
            <a:r>
              <a:rPr lang="es-PE" sz="1200" dirty="0" err="1">
                <a:solidFill>
                  <a:schemeClr val="tx1"/>
                </a:solidFill>
              </a:rPr>
              <a:t>participation</a:t>
            </a:r>
            <a:r>
              <a:rPr lang="es-PE" sz="1200" dirty="0">
                <a:solidFill>
                  <a:schemeClr val="tx1"/>
                </a:solidFill>
              </a:rPr>
              <a:t> of </a:t>
            </a:r>
            <a:r>
              <a:rPr lang="es-PE" sz="1200" dirty="0" err="1">
                <a:solidFill>
                  <a:schemeClr val="tx1"/>
                </a:solidFill>
              </a:rPr>
              <a:t>Peru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7106793" y="5044909"/>
            <a:ext cx="1995809" cy="2485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200" dirty="0" err="1">
                <a:solidFill>
                  <a:schemeClr val="tx1"/>
                </a:solidFill>
              </a:rPr>
              <a:t>World</a:t>
            </a:r>
            <a:r>
              <a:rPr lang="es-PE" sz="1200" dirty="0">
                <a:solidFill>
                  <a:schemeClr val="tx1"/>
                </a:solidFill>
              </a:rPr>
              <a:t> </a:t>
            </a:r>
            <a:r>
              <a:rPr lang="es-PE" sz="1200" dirty="0" err="1">
                <a:solidFill>
                  <a:schemeClr val="tx1"/>
                </a:solidFill>
              </a:rPr>
              <a:t>participation</a:t>
            </a:r>
            <a:r>
              <a:rPr lang="es-PE" sz="1200" dirty="0">
                <a:solidFill>
                  <a:schemeClr val="tx1"/>
                </a:solidFill>
              </a:rPr>
              <a:t> of </a:t>
            </a:r>
            <a:r>
              <a:rPr lang="es-PE" sz="1200" dirty="0" err="1">
                <a:solidFill>
                  <a:schemeClr val="tx1"/>
                </a:solidFill>
              </a:rPr>
              <a:t>Peru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9189515" y="4390109"/>
            <a:ext cx="1948410" cy="234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200" dirty="0" err="1">
                <a:solidFill>
                  <a:schemeClr val="tx1"/>
                </a:solidFill>
              </a:rPr>
              <a:t>World</a:t>
            </a:r>
            <a:r>
              <a:rPr lang="es-PE" sz="1200" dirty="0">
                <a:solidFill>
                  <a:schemeClr val="tx1"/>
                </a:solidFill>
              </a:rPr>
              <a:t> </a:t>
            </a:r>
            <a:r>
              <a:rPr lang="es-PE" sz="1200" dirty="0" err="1">
                <a:solidFill>
                  <a:schemeClr val="tx1"/>
                </a:solidFill>
              </a:rPr>
              <a:t>participation</a:t>
            </a:r>
            <a:r>
              <a:rPr lang="es-PE" sz="1200" dirty="0">
                <a:solidFill>
                  <a:schemeClr val="tx1"/>
                </a:solidFill>
              </a:rPr>
              <a:t> of </a:t>
            </a:r>
            <a:r>
              <a:rPr lang="es-PE" sz="1200" dirty="0" err="1">
                <a:solidFill>
                  <a:schemeClr val="tx1"/>
                </a:solidFill>
              </a:rPr>
              <a:t>Peru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1227909" y="5044909"/>
            <a:ext cx="1677213" cy="4065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 err="1">
                <a:solidFill>
                  <a:schemeClr val="tx1"/>
                </a:solidFill>
              </a:rPr>
              <a:t>Main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importer</a:t>
            </a:r>
            <a:r>
              <a:rPr lang="es-ES" sz="1200" dirty="0">
                <a:solidFill>
                  <a:schemeClr val="tx1"/>
                </a:solidFill>
              </a:rPr>
              <a:t> of </a:t>
            </a:r>
            <a:r>
              <a:rPr lang="es-ES" sz="1200" dirty="0" err="1">
                <a:solidFill>
                  <a:schemeClr val="tx1"/>
                </a:solidFill>
              </a:rPr>
              <a:t>Peru</a:t>
            </a:r>
            <a:r>
              <a:rPr lang="es-ES" sz="1200" dirty="0">
                <a:solidFill>
                  <a:schemeClr val="tx1"/>
                </a:solidFill>
              </a:rPr>
              <a:t>: Chile</a:t>
            </a:r>
          </a:p>
          <a:p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066130" y="5225847"/>
            <a:ext cx="1832800" cy="4065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 err="1">
                <a:solidFill>
                  <a:schemeClr val="tx1"/>
                </a:solidFill>
              </a:rPr>
              <a:t>Main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importer</a:t>
            </a:r>
            <a:r>
              <a:rPr lang="es-ES" sz="1200" dirty="0">
                <a:solidFill>
                  <a:schemeClr val="tx1"/>
                </a:solidFill>
              </a:rPr>
              <a:t> of </a:t>
            </a:r>
            <a:r>
              <a:rPr lang="es-ES" sz="1200" dirty="0" err="1">
                <a:solidFill>
                  <a:schemeClr val="tx1"/>
                </a:solidFill>
              </a:rPr>
              <a:t>Peru</a:t>
            </a:r>
            <a:r>
              <a:rPr lang="es-ES" sz="1200" dirty="0">
                <a:solidFill>
                  <a:schemeClr val="tx1"/>
                </a:solidFill>
              </a:rPr>
              <a:t>: </a:t>
            </a:r>
            <a:r>
              <a:rPr lang="es-ES" sz="1200" dirty="0" err="1">
                <a:solidFill>
                  <a:schemeClr val="tx1"/>
                </a:solidFill>
              </a:rPr>
              <a:t>Netherlands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118447" y="4853514"/>
            <a:ext cx="1948832" cy="4065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 err="1">
                <a:solidFill>
                  <a:schemeClr val="tx1"/>
                </a:solidFill>
              </a:rPr>
              <a:t>Main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importer</a:t>
            </a:r>
            <a:r>
              <a:rPr lang="es-ES" sz="1200" dirty="0">
                <a:solidFill>
                  <a:schemeClr val="tx1"/>
                </a:solidFill>
              </a:rPr>
              <a:t> of </a:t>
            </a:r>
            <a:r>
              <a:rPr lang="es-ES" sz="1200" dirty="0" err="1">
                <a:solidFill>
                  <a:schemeClr val="tx1"/>
                </a:solidFill>
              </a:rPr>
              <a:t>Peru</a:t>
            </a:r>
            <a:r>
              <a:rPr lang="es-ES" sz="1200" dirty="0">
                <a:solidFill>
                  <a:schemeClr val="tx1"/>
                </a:solidFill>
              </a:rPr>
              <a:t>: </a:t>
            </a:r>
            <a:r>
              <a:rPr lang="es-ES" sz="1200" dirty="0" err="1">
                <a:solidFill>
                  <a:schemeClr val="tx1"/>
                </a:solidFill>
              </a:rPr>
              <a:t>Mexico</a:t>
            </a:r>
            <a:endParaRPr lang="es-ES" sz="1200" dirty="0">
              <a:solidFill>
                <a:schemeClr val="tx1"/>
              </a:solidFill>
            </a:endParaRPr>
          </a:p>
          <a:p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7186717" y="5526616"/>
            <a:ext cx="1900798" cy="3768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>
                <a:solidFill>
                  <a:schemeClr val="tx1"/>
                </a:solidFill>
              </a:rPr>
              <a:t>Main</a:t>
            </a:r>
            <a:r>
              <a:rPr lang="es-ES" sz="1400" dirty="0">
                <a:solidFill>
                  <a:schemeClr val="tx1"/>
                </a:solidFill>
              </a:rPr>
              <a:t> </a:t>
            </a:r>
            <a:r>
              <a:rPr lang="es-ES" sz="1400" dirty="0" err="1">
                <a:solidFill>
                  <a:schemeClr val="tx1"/>
                </a:solidFill>
              </a:rPr>
              <a:t>importer</a:t>
            </a:r>
            <a:r>
              <a:rPr lang="es-ES" sz="1400" dirty="0">
                <a:solidFill>
                  <a:schemeClr val="tx1"/>
                </a:solidFill>
              </a:rPr>
              <a:t> of </a:t>
            </a:r>
            <a:r>
              <a:rPr lang="es-ES" sz="1400" dirty="0" err="1">
                <a:solidFill>
                  <a:schemeClr val="tx1"/>
                </a:solidFill>
              </a:rPr>
              <a:t>Peru</a:t>
            </a:r>
            <a:r>
              <a:rPr lang="es-ES" sz="1400" dirty="0">
                <a:solidFill>
                  <a:schemeClr val="tx1"/>
                </a:solidFill>
              </a:rPr>
              <a:t>: USA</a:t>
            </a:r>
          </a:p>
          <a:p>
            <a:endParaRPr lang="es-PE" sz="1400" dirty="0">
              <a:solidFill>
                <a:schemeClr val="tx1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9322119" y="4871209"/>
            <a:ext cx="1677213" cy="4065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 err="1">
                <a:solidFill>
                  <a:schemeClr val="tx1"/>
                </a:solidFill>
              </a:rPr>
              <a:t>Main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importer</a:t>
            </a:r>
            <a:r>
              <a:rPr lang="es-ES" sz="1200" dirty="0">
                <a:solidFill>
                  <a:schemeClr val="tx1"/>
                </a:solidFill>
              </a:rPr>
              <a:t> of </a:t>
            </a:r>
            <a:r>
              <a:rPr lang="es-ES" sz="1200" dirty="0" err="1">
                <a:solidFill>
                  <a:schemeClr val="tx1"/>
                </a:solidFill>
              </a:rPr>
              <a:t>Peru:USA</a:t>
            </a:r>
            <a:endParaRPr lang="es-P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40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Rectángulo 2"/>
          <p:cNvSpPr/>
          <p:nvPr/>
        </p:nvSpPr>
        <p:spPr>
          <a:xfrm>
            <a:off x="104503" y="1175658"/>
            <a:ext cx="4023360" cy="3477875"/>
          </a:xfrm>
          <a:prstGeom prst="rect">
            <a:avLst/>
          </a:prstGeom>
          <a:solidFill>
            <a:srgbClr val="1C5D0A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PERÚ: EXPORTS OF FRUITS AND VEGETABLES 2021</a:t>
            </a:r>
            <a:endParaRPr lang="es-PE" sz="44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117306" y="1709674"/>
            <a:ext cx="150018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CB1B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NORTH AMERICA</a:t>
            </a:r>
            <a:endParaRPr lang="es-PE" sz="1400" b="1" dirty="0">
              <a:solidFill>
                <a:srgbClr val="CB1B4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117307" y="2981262"/>
            <a:ext cx="101203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rgbClr val="3943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SOUTH AMERICA</a:t>
            </a:r>
            <a:endParaRPr lang="es-PE" sz="1200" b="1" dirty="0">
              <a:solidFill>
                <a:srgbClr val="3943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117306" y="4040335"/>
            <a:ext cx="150018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42AF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</a:t>
            </a:r>
            <a:endParaRPr lang="es-PE" sz="1400" b="1" dirty="0">
              <a:solidFill>
                <a:srgbClr val="42AFB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614028" y="4345756"/>
            <a:ext cx="174545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00AF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  AMERICA</a:t>
            </a:r>
            <a:endParaRPr lang="es-PE" sz="1400" b="1" dirty="0">
              <a:solidFill>
                <a:srgbClr val="00AF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1015506" y="2129595"/>
            <a:ext cx="771682" cy="1849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err="1">
                <a:solidFill>
                  <a:schemeClr val="tx1"/>
                </a:solidFill>
              </a:rPr>
              <a:t>Millions</a:t>
            </a:r>
            <a:endParaRPr lang="es-PE" sz="1100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0572514" y="3212093"/>
            <a:ext cx="614599" cy="2308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050" dirty="0" err="1">
                <a:solidFill>
                  <a:schemeClr val="tx1"/>
                </a:solidFill>
              </a:rPr>
              <a:t>Millions</a:t>
            </a:r>
            <a:endParaRPr lang="es-PE" sz="1050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485104" y="4468553"/>
            <a:ext cx="771682" cy="1849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err="1">
                <a:solidFill>
                  <a:schemeClr val="tx1"/>
                </a:solidFill>
              </a:rPr>
              <a:t>Millions</a:t>
            </a:r>
            <a:endParaRPr lang="es-PE" sz="1100" dirty="0">
              <a:solidFill>
                <a:schemeClr val="tx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0879813" y="4194223"/>
            <a:ext cx="771682" cy="1849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err="1">
                <a:solidFill>
                  <a:schemeClr val="tx1"/>
                </a:solidFill>
              </a:rPr>
              <a:t>Millions</a:t>
            </a:r>
            <a:endParaRPr lang="es-PE" sz="1100" dirty="0">
              <a:solidFill>
                <a:schemeClr val="tx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30257" y="3416301"/>
            <a:ext cx="771682" cy="1849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err="1">
                <a:solidFill>
                  <a:schemeClr val="tx1"/>
                </a:solidFill>
              </a:rPr>
              <a:t>Millions</a:t>
            </a:r>
            <a:endParaRPr lang="es-PE" sz="1100" dirty="0">
              <a:solidFill>
                <a:schemeClr val="tx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117306" y="2406866"/>
            <a:ext cx="506017" cy="1353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" name="Rectángulo 13"/>
          <p:cNvSpPr/>
          <p:nvPr/>
        </p:nvSpPr>
        <p:spPr>
          <a:xfrm>
            <a:off x="5485104" y="2208201"/>
            <a:ext cx="771682" cy="1849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050" dirty="0" err="1">
                <a:solidFill>
                  <a:schemeClr val="tx1"/>
                </a:solidFill>
              </a:rPr>
              <a:t>Thousand</a:t>
            </a:r>
            <a:r>
              <a:rPr lang="es-ES" sz="1050" dirty="0">
                <a:solidFill>
                  <a:schemeClr val="tx1"/>
                </a:solidFill>
              </a:rPr>
              <a:t> </a:t>
            </a:r>
            <a:r>
              <a:rPr lang="es-ES" sz="1050" dirty="0" err="1">
                <a:solidFill>
                  <a:schemeClr val="tx1"/>
                </a:solidFill>
              </a:rPr>
              <a:t>Millions</a:t>
            </a:r>
            <a:endParaRPr lang="es-PE" sz="1050" dirty="0">
              <a:solidFill>
                <a:schemeClr val="tx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7937791" y="4653533"/>
            <a:ext cx="1206209" cy="1327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050" dirty="0" err="1">
                <a:solidFill>
                  <a:schemeClr val="tx1"/>
                </a:solidFill>
              </a:rPr>
              <a:t>Thousand</a:t>
            </a:r>
            <a:r>
              <a:rPr lang="es-ES" sz="1050" dirty="0">
                <a:solidFill>
                  <a:schemeClr val="tx1"/>
                </a:solidFill>
              </a:rPr>
              <a:t> </a:t>
            </a:r>
            <a:r>
              <a:rPr lang="es-ES" sz="1050" dirty="0" err="1">
                <a:solidFill>
                  <a:schemeClr val="tx1"/>
                </a:solidFill>
              </a:rPr>
              <a:t>Millions</a:t>
            </a:r>
            <a:endParaRPr lang="es-PE" sz="1050" dirty="0">
              <a:solidFill>
                <a:schemeClr val="tx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9091612" y="4786313"/>
            <a:ext cx="2667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900" b="1" dirty="0">
                <a:solidFill>
                  <a:schemeClr val="bg1">
                    <a:lumMod val="65000"/>
                  </a:schemeClr>
                </a:solidFill>
              </a:rPr>
              <a:t>SOURCE: SUNAT – ADEX DATA TRADE</a:t>
            </a:r>
          </a:p>
          <a:p>
            <a:r>
              <a:rPr lang="es-ES" sz="900" b="1" dirty="0">
                <a:solidFill>
                  <a:schemeClr val="bg1">
                    <a:lumMod val="65000"/>
                  </a:schemeClr>
                </a:solidFill>
              </a:rPr>
              <a:t>ELABORATED: BUSINESS INTELLIGENCE - ADEX</a:t>
            </a:r>
            <a:endParaRPr lang="es-PE" sz="9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490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04503" y="1175658"/>
            <a:ext cx="4114800" cy="2123658"/>
          </a:xfrm>
          <a:prstGeom prst="rect">
            <a:avLst/>
          </a:prstGeom>
          <a:solidFill>
            <a:srgbClr val="1C5D0A"/>
          </a:solidFill>
        </p:spPr>
        <p:txBody>
          <a:bodyPr wrap="square">
            <a:spAutoFit/>
          </a:bodyPr>
          <a:lstStyle/>
          <a:p>
            <a:pPr algn="ctr"/>
            <a:r>
              <a:rPr lang="es-PE" sz="4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EVOLUTION OF AGRO EXPORTS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419599" y="5014913"/>
            <a:ext cx="477202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050" b="1" dirty="0"/>
              <a:t>SOURCE: TRADEMAP</a:t>
            </a:r>
          </a:p>
          <a:p>
            <a:r>
              <a:rPr lang="es-ES" sz="1050" b="1" dirty="0"/>
              <a:t>ELABORATED: ADEX CONSULTING CIEN - ADEX</a:t>
            </a:r>
            <a:endParaRPr lang="es-PE" sz="1050" b="1" dirty="0"/>
          </a:p>
        </p:txBody>
      </p:sp>
      <p:sp>
        <p:nvSpPr>
          <p:cNvPr id="8" name="Rectángulo 7"/>
          <p:cNvSpPr/>
          <p:nvPr/>
        </p:nvSpPr>
        <p:spPr>
          <a:xfrm>
            <a:off x="7028903" y="1580172"/>
            <a:ext cx="2486571" cy="2454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E" sz="1200" b="1" dirty="0" err="1">
                <a:solidFill>
                  <a:schemeClr val="tx1"/>
                </a:solidFill>
              </a:rPr>
              <a:t>Peru</a:t>
            </a:r>
            <a:r>
              <a:rPr lang="es-PE" sz="1200" b="1" dirty="0">
                <a:solidFill>
                  <a:schemeClr val="tx1"/>
                </a:solidFill>
              </a:rPr>
              <a:t>: Agro </a:t>
            </a:r>
            <a:r>
              <a:rPr lang="es-PE" sz="1200" b="1" dirty="0" err="1">
                <a:solidFill>
                  <a:schemeClr val="tx1"/>
                </a:solidFill>
              </a:rPr>
              <a:t>Exports</a:t>
            </a:r>
            <a:r>
              <a:rPr lang="es-PE" sz="1200" b="1" dirty="0">
                <a:solidFill>
                  <a:schemeClr val="tx1"/>
                </a:solidFill>
              </a:rPr>
              <a:t> (</a:t>
            </a:r>
            <a:r>
              <a:rPr lang="es-PE" sz="1200" b="1" dirty="0" err="1">
                <a:solidFill>
                  <a:schemeClr val="tx1"/>
                </a:solidFill>
              </a:rPr>
              <a:t>Millions</a:t>
            </a:r>
            <a:r>
              <a:rPr lang="es-PE" sz="1200" b="1" dirty="0">
                <a:solidFill>
                  <a:schemeClr val="tx1"/>
                </a:solidFill>
              </a:rPr>
              <a:t> US$)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371823" y="2496585"/>
            <a:ext cx="2486571" cy="2454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b="1" dirty="0" err="1">
                <a:solidFill>
                  <a:schemeClr val="tx1"/>
                </a:solidFill>
              </a:rPr>
              <a:t>Traditional</a:t>
            </a:r>
            <a:r>
              <a:rPr lang="es-ES" sz="1200" b="1" dirty="0">
                <a:solidFill>
                  <a:schemeClr val="tx1"/>
                </a:solidFill>
              </a:rPr>
              <a:t> Agro</a:t>
            </a:r>
            <a:endParaRPr lang="es-PE" sz="1200" b="1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367060" y="2783008"/>
            <a:ext cx="2486571" cy="2454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b="1" dirty="0">
                <a:solidFill>
                  <a:schemeClr val="tx1"/>
                </a:solidFill>
              </a:rPr>
              <a:t>No </a:t>
            </a:r>
            <a:r>
              <a:rPr lang="es-ES" sz="1200" b="1" dirty="0" err="1">
                <a:solidFill>
                  <a:schemeClr val="tx1"/>
                </a:solidFill>
              </a:rPr>
              <a:t>traditional</a:t>
            </a:r>
            <a:r>
              <a:rPr lang="es-ES" sz="1200" b="1" dirty="0">
                <a:solidFill>
                  <a:schemeClr val="tx1"/>
                </a:solidFill>
              </a:rPr>
              <a:t> Agro</a:t>
            </a:r>
            <a:endParaRPr lang="es-PE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369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Rectángulo 1"/>
          <p:cNvSpPr/>
          <p:nvPr/>
        </p:nvSpPr>
        <p:spPr>
          <a:xfrm>
            <a:off x="5161327" y="3855200"/>
            <a:ext cx="6515100" cy="1446550"/>
          </a:xfrm>
          <a:prstGeom prst="rect">
            <a:avLst/>
          </a:prstGeom>
          <a:solidFill>
            <a:srgbClr val="206B0D"/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The most important food and beverage fair in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Latin America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sz="2000" dirty="0">
                <a:solidFill>
                  <a:schemeClr val="bg1"/>
                </a:solidFill>
              </a:rPr>
              <a:t>which has been consolidated  for 14 years within the route of the most important buyers from the 5 continents.</a:t>
            </a:r>
            <a:endParaRPr lang="es-P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151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ctángulo 4"/>
          <p:cNvSpPr/>
          <p:nvPr/>
        </p:nvSpPr>
        <p:spPr>
          <a:xfrm>
            <a:off x="213359" y="1103325"/>
            <a:ext cx="4010298" cy="796834"/>
          </a:xfrm>
          <a:prstGeom prst="rect">
            <a:avLst/>
          </a:prstGeom>
          <a:solidFill>
            <a:srgbClr val="1C5D0A"/>
          </a:solidFill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FlOOR PLAN</a:t>
            </a:r>
            <a:endParaRPr lang="es-PE" sz="44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78971" y="2255521"/>
            <a:ext cx="4010298" cy="307777"/>
          </a:xfrm>
          <a:prstGeom prst="rect">
            <a:avLst/>
          </a:prstGeom>
          <a:solidFill>
            <a:srgbClr val="1C5D0A"/>
          </a:solidFill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OF EXHIBITION</a:t>
            </a:r>
            <a:endParaRPr lang="es-PE" sz="1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857845" y="3321809"/>
            <a:ext cx="985994" cy="1214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b="1" dirty="0">
                <a:solidFill>
                  <a:schemeClr val="tx1"/>
                </a:solidFill>
              </a:rPr>
              <a:t>FOODS</a:t>
            </a:r>
            <a:endParaRPr lang="es-PE" sz="1400" b="1" dirty="0">
              <a:solidFill>
                <a:schemeClr val="tx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9810595" y="4160010"/>
            <a:ext cx="1001568" cy="14014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900" b="1" dirty="0">
                <a:solidFill>
                  <a:schemeClr val="tx1"/>
                </a:solidFill>
              </a:rPr>
              <a:t>MACHINERY</a:t>
            </a:r>
            <a:endParaRPr lang="es-PE" sz="900" b="1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110005" y="2633666"/>
            <a:ext cx="805020" cy="1666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b="1" dirty="0">
                <a:solidFill>
                  <a:schemeClr val="tx1"/>
                </a:solidFill>
              </a:rPr>
              <a:t>SERVICES</a:t>
            </a:r>
            <a:endParaRPr lang="es-PE" sz="1100" b="1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760798" y="4226013"/>
            <a:ext cx="1343440" cy="163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800" b="1" dirty="0">
                <a:solidFill>
                  <a:schemeClr val="tx1"/>
                </a:solidFill>
              </a:rPr>
              <a:t>CONTAINERS / PACKAGING</a:t>
            </a:r>
            <a:endParaRPr lang="es-PE" sz="800" b="1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9309811" y="1602162"/>
            <a:ext cx="1001568" cy="140142"/>
          </a:xfrm>
          <a:prstGeom prst="rect">
            <a:avLst/>
          </a:prstGeom>
          <a:solidFill>
            <a:srgbClr val="C61E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900" b="1" dirty="0">
                <a:solidFill>
                  <a:schemeClr val="bg1"/>
                </a:solidFill>
              </a:rPr>
              <a:t>MACHINERY</a:t>
            </a:r>
            <a:endParaRPr lang="es-PE" sz="900" b="1" dirty="0">
              <a:solidFill>
                <a:schemeClr val="bg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9396824" y="1348095"/>
            <a:ext cx="985994" cy="121477"/>
          </a:xfrm>
          <a:prstGeom prst="rect">
            <a:avLst/>
          </a:prstGeom>
          <a:solidFill>
            <a:srgbClr val="009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b="1" dirty="0">
                <a:solidFill>
                  <a:schemeClr val="bg1"/>
                </a:solidFill>
              </a:rPr>
              <a:t>FOODS</a:t>
            </a:r>
            <a:endParaRPr lang="es-PE" sz="1400" b="1" dirty="0">
              <a:solidFill>
                <a:schemeClr val="bg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9211922" y="1058798"/>
            <a:ext cx="1278964" cy="156707"/>
          </a:xfrm>
          <a:prstGeom prst="rect">
            <a:avLst/>
          </a:prstGeom>
          <a:solidFill>
            <a:srgbClr val="FFC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700" b="1" dirty="0">
                <a:solidFill>
                  <a:schemeClr val="bg1"/>
                </a:solidFill>
              </a:rPr>
              <a:t>CONTAINERS </a:t>
            </a:r>
            <a:r>
              <a:rPr lang="es-ES" sz="600" b="1" dirty="0">
                <a:solidFill>
                  <a:schemeClr val="bg1"/>
                </a:solidFill>
              </a:rPr>
              <a:t>/ </a:t>
            </a:r>
            <a:r>
              <a:rPr lang="es-ES" sz="700" b="1" dirty="0">
                <a:solidFill>
                  <a:schemeClr val="bg1"/>
                </a:solidFill>
              </a:rPr>
              <a:t>PACKAGING</a:t>
            </a:r>
            <a:endParaRPr lang="es-PE" sz="600" b="1" dirty="0">
              <a:solidFill>
                <a:schemeClr val="bg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9396824" y="790268"/>
            <a:ext cx="870792" cy="152225"/>
          </a:xfrm>
          <a:prstGeom prst="rect">
            <a:avLst/>
          </a:prstGeom>
          <a:solidFill>
            <a:srgbClr val="FF10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b="1" dirty="0">
                <a:solidFill>
                  <a:schemeClr val="bg1"/>
                </a:solidFill>
              </a:rPr>
              <a:t>SERVICES</a:t>
            </a:r>
            <a:endParaRPr lang="es-PE" sz="1100" b="1" dirty="0">
              <a:solidFill>
                <a:schemeClr val="bg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4937657" y="1000395"/>
            <a:ext cx="1022934" cy="144900"/>
          </a:xfrm>
          <a:prstGeom prst="rect">
            <a:avLst/>
          </a:prstGeom>
          <a:solidFill>
            <a:srgbClr val="009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b="1" dirty="0">
                <a:solidFill>
                  <a:schemeClr val="bg1"/>
                </a:solidFill>
              </a:rPr>
              <a:t>AUDITORIUM</a:t>
            </a:r>
            <a:endParaRPr lang="es-PE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1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Rectángulo 2"/>
          <p:cNvSpPr/>
          <p:nvPr/>
        </p:nvSpPr>
        <p:spPr>
          <a:xfrm>
            <a:off x="91441" y="1005840"/>
            <a:ext cx="4049486" cy="1323439"/>
          </a:xfrm>
          <a:prstGeom prst="rect">
            <a:avLst/>
          </a:prstGeom>
          <a:solidFill>
            <a:srgbClr val="1C5D0A"/>
          </a:solidFill>
        </p:spPr>
        <p:txBody>
          <a:bodyPr wrap="square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DISTRIBUTION BY SECTORS</a:t>
            </a:r>
            <a:endParaRPr lang="es-PE" sz="4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35725" y="4087054"/>
            <a:ext cx="1637213" cy="707886"/>
          </a:xfrm>
          <a:prstGeom prst="rect">
            <a:avLst/>
          </a:prstGeom>
          <a:solidFill>
            <a:srgbClr val="1C5D0A"/>
          </a:solidFill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AVAILABLE SPACE</a:t>
            </a:r>
            <a:endParaRPr lang="es-PE" sz="2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068388" y="5264330"/>
            <a:ext cx="1254035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s-ES" b="1" i="1" dirty="0" err="1"/>
              <a:t>Foods</a:t>
            </a:r>
            <a:r>
              <a:rPr lang="es-ES" b="1" i="1" dirty="0"/>
              <a:t> and </a:t>
            </a:r>
            <a:r>
              <a:rPr lang="es-ES" b="1" i="1" dirty="0" err="1"/>
              <a:t>Drinks</a:t>
            </a:r>
            <a:endParaRPr lang="es-PE" b="1" i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6618513" y="5405560"/>
            <a:ext cx="162415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s-PE" b="1" i="1" dirty="0" err="1"/>
              <a:t>Machinery</a:t>
            </a:r>
            <a:r>
              <a:rPr lang="es-PE" b="1" i="1" dirty="0"/>
              <a:t>, </a:t>
            </a:r>
            <a:r>
              <a:rPr lang="es-PE" b="1" i="1" dirty="0" err="1"/>
              <a:t>equipment</a:t>
            </a:r>
            <a:r>
              <a:rPr lang="es-PE" b="1" i="1" dirty="0"/>
              <a:t> and </a:t>
            </a:r>
            <a:r>
              <a:rPr lang="es-PE" b="1" i="1" dirty="0" err="1"/>
              <a:t>technology</a:t>
            </a:r>
            <a:endParaRPr lang="es-PE" b="1" i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8447313" y="5375078"/>
            <a:ext cx="1254035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s-PE" b="1" i="1" dirty="0" err="1"/>
              <a:t>Containers</a:t>
            </a:r>
            <a:r>
              <a:rPr lang="es-PE" b="1" i="1" dirty="0"/>
              <a:t> and </a:t>
            </a:r>
            <a:r>
              <a:rPr lang="es-PE" b="1" i="1" dirty="0" err="1"/>
              <a:t>packaging</a:t>
            </a:r>
            <a:endParaRPr lang="es-PE" b="1" i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10276113" y="5405560"/>
            <a:ext cx="1254035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s-ES" b="1" i="1" dirty="0" err="1"/>
              <a:t>Services</a:t>
            </a:r>
            <a:endParaRPr lang="es-PE" b="1" i="1" dirty="0"/>
          </a:p>
        </p:txBody>
      </p:sp>
      <p:sp>
        <p:nvSpPr>
          <p:cNvPr id="12" name="CuadroTexto 11"/>
          <p:cNvSpPr txBox="1"/>
          <p:nvPr/>
        </p:nvSpPr>
        <p:spPr>
          <a:xfrm>
            <a:off x="7550330" y="2947853"/>
            <a:ext cx="896983" cy="276999"/>
          </a:xfrm>
          <a:prstGeom prst="rect">
            <a:avLst/>
          </a:prstGeom>
          <a:solidFill>
            <a:srgbClr val="DADADA"/>
          </a:solidFill>
        </p:spPr>
        <p:txBody>
          <a:bodyPr wrap="square" rtlCol="0">
            <a:spAutoFit/>
          </a:bodyPr>
          <a:lstStyle/>
          <a:p>
            <a:r>
              <a:rPr lang="es-ES" sz="1200" b="1" i="1" dirty="0"/>
              <a:t>Per sector</a:t>
            </a:r>
            <a:endParaRPr lang="es-PE" sz="1200" b="1" i="1" dirty="0"/>
          </a:p>
        </p:txBody>
      </p:sp>
    </p:spTree>
    <p:extLst>
      <p:ext uri="{BB962C8B-B14F-4D97-AF65-F5344CB8AC3E}">
        <p14:creationId xmlns:p14="http://schemas.microsoft.com/office/powerpoint/2010/main" val="393417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9853" t="22768" r="54786" b="66517"/>
          <a:stretch/>
        </p:blipFill>
        <p:spPr>
          <a:xfrm>
            <a:off x="772886" y="222067"/>
            <a:ext cx="10173788" cy="78377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214846" y="300446"/>
            <a:ext cx="94575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PE" altLang="es-PE" sz="4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COMMERCIAL SHOWCASE OF LATIN AMERICA 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altLang="es-P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239589" y="3931919"/>
            <a:ext cx="126709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E89678"/>
                </a:solidFill>
              </a:rPr>
              <a:t>EXHIBITORS</a:t>
            </a:r>
            <a:endParaRPr lang="es-PE" sz="1600" b="1" dirty="0">
              <a:solidFill>
                <a:srgbClr val="E89678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553787" y="1926158"/>
            <a:ext cx="291954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000" b="1" dirty="0" err="1"/>
              <a:t>We</a:t>
            </a:r>
            <a:r>
              <a:rPr lang="es-ES" sz="2000" b="1" dirty="0"/>
              <a:t> </a:t>
            </a:r>
            <a:r>
              <a:rPr lang="es-ES" sz="2000" b="1" dirty="0" err="1"/>
              <a:t>expected</a:t>
            </a:r>
            <a:r>
              <a:rPr lang="es-ES" sz="2000" b="1" dirty="0"/>
              <a:t> more </a:t>
            </a:r>
            <a:r>
              <a:rPr lang="es-ES" sz="2000" b="1" dirty="0" err="1"/>
              <a:t>than</a:t>
            </a:r>
            <a:r>
              <a:rPr lang="es-ES" sz="2000" b="1" dirty="0"/>
              <a:t>:</a:t>
            </a:r>
            <a:endParaRPr lang="es-PE" sz="20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8000997" y="1812351"/>
            <a:ext cx="14957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rgbClr val="D95526"/>
                </a:solidFill>
              </a:rPr>
              <a:t>Sectors</a:t>
            </a:r>
            <a:endParaRPr lang="es-PE" sz="2400" b="1" dirty="0">
              <a:solidFill>
                <a:srgbClr val="D95526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923503" y="5414459"/>
            <a:ext cx="418011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Regional </a:t>
            </a:r>
            <a:r>
              <a:rPr lang="es-ES" sz="2400" b="1" dirty="0" err="1"/>
              <a:t>Goverments</a:t>
            </a:r>
            <a:endParaRPr lang="es-ES" sz="2400" b="1" dirty="0"/>
          </a:p>
          <a:p>
            <a:pPr algn="ctr"/>
            <a:r>
              <a:rPr lang="es-ES" sz="2400" b="1" dirty="0"/>
              <a:t>Country </a:t>
            </a:r>
            <a:r>
              <a:rPr lang="es-ES" sz="2400" b="1" dirty="0" err="1"/>
              <a:t>Pavilions</a:t>
            </a:r>
            <a:endParaRPr lang="es-ES" sz="2400" b="1" dirty="0"/>
          </a:p>
          <a:p>
            <a:pPr algn="ctr"/>
            <a:r>
              <a:rPr lang="es-ES" sz="2400" b="1" dirty="0"/>
              <a:t>Top </a:t>
            </a:r>
            <a:r>
              <a:rPr lang="es-ES" sz="2400" b="1" dirty="0" err="1"/>
              <a:t>Exporters</a:t>
            </a:r>
            <a:r>
              <a:rPr lang="es-ES" sz="2400" b="1" dirty="0"/>
              <a:t> </a:t>
            </a:r>
            <a:r>
              <a:rPr lang="es-ES" sz="2400" b="1" dirty="0" err="1"/>
              <a:t>companies</a:t>
            </a:r>
            <a:endParaRPr lang="es-PE" sz="24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7179128" y="3542546"/>
            <a:ext cx="113429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i="1" dirty="0"/>
              <a:t>Food and </a:t>
            </a:r>
            <a:r>
              <a:rPr lang="es-ES" sz="1600" i="1" dirty="0" err="1"/>
              <a:t>Beverages</a:t>
            </a:r>
            <a:endParaRPr lang="es-PE" sz="1600" i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8929550" y="3542546"/>
            <a:ext cx="113429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i="1" dirty="0" err="1"/>
              <a:t>Services</a:t>
            </a:r>
            <a:endParaRPr lang="es-PE" sz="1600" i="1" dirty="0"/>
          </a:p>
        </p:txBody>
      </p:sp>
      <p:sp>
        <p:nvSpPr>
          <p:cNvPr id="12" name="CuadroTexto 11"/>
          <p:cNvSpPr txBox="1"/>
          <p:nvPr/>
        </p:nvSpPr>
        <p:spPr>
          <a:xfrm>
            <a:off x="7027817" y="5420168"/>
            <a:ext cx="128560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i="1" dirty="0" err="1"/>
              <a:t>Machinery</a:t>
            </a:r>
            <a:r>
              <a:rPr lang="es-ES" sz="1200" i="1" dirty="0"/>
              <a:t>, </a:t>
            </a:r>
            <a:r>
              <a:rPr lang="es-ES" sz="1200" i="1" dirty="0" err="1"/>
              <a:t>equipments</a:t>
            </a:r>
            <a:r>
              <a:rPr lang="es-ES" sz="1200" i="1" dirty="0"/>
              <a:t> and </a:t>
            </a:r>
            <a:r>
              <a:rPr lang="es-ES" sz="1200" i="1" dirty="0" err="1"/>
              <a:t>Technology</a:t>
            </a:r>
            <a:endParaRPr lang="es-PE" sz="1200" i="1" dirty="0"/>
          </a:p>
        </p:txBody>
      </p:sp>
      <p:sp>
        <p:nvSpPr>
          <p:cNvPr id="13" name="CuadroTexto 12"/>
          <p:cNvSpPr txBox="1"/>
          <p:nvPr/>
        </p:nvSpPr>
        <p:spPr>
          <a:xfrm>
            <a:off x="8929549" y="5462034"/>
            <a:ext cx="113429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i="1" dirty="0"/>
              <a:t>Pack and </a:t>
            </a:r>
            <a:r>
              <a:rPr lang="es-ES" sz="1600" i="1" dirty="0" err="1"/>
              <a:t>Packaging</a:t>
            </a:r>
            <a:endParaRPr lang="es-PE" sz="1600" i="1" dirty="0"/>
          </a:p>
        </p:txBody>
      </p:sp>
    </p:spTree>
    <p:extLst>
      <p:ext uri="{BB962C8B-B14F-4D97-AF65-F5344CB8AC3E}">
        <p14:creationId xmlns:p14="http://schemas.microsoft.com/office/powerpoint/2010/main" val="2355042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9853" t="22768" r="54786" b="66517"/>
          <a:stretch/>
        </p:blipFill>
        <p:spPr>
          <a:xfrm>
            <a:off x="996075" y="166591"/>
            <a:ext cx="10199914" cy="1175658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298929" y="10772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s-PE" sz="3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 PERUVIAN EXPORTABLE SUPPLIES GROWS AND DIVERSIFIED</a:t>
            </a:r>
            <a:endParaRPr lang="es-PE" altLang="es-PE" sz="36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altLang="es-P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65001" y="2259875"/>
            <a:ext cx="139442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464646"/>
                </a:solidFill>
              </a:rPr>
              <a:t>Olive </a:t>
            </a:r>
            <a:r>
              <a:rPr lang="es-ES" sz="1600" dirty="0" err="1">
                <a:solidFill>
                  <a:srgbClr val="464646"/>
                </a:solidFill>
              </a:rPr>
              <a:t>oil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>
                <a:solidFill>
                  <a:srgbClr val="464646"/>
                </a:solidFill>
              </a:rPr>
              <a:t>Olive</a:t>
            </a:r>
          </a:p>
          <a:p>
            <a:r>
              <a:rPr lang="es-ES" sz="1600" dirty="0" err="1">
                <a:solidFill>
                  <a:srgbClr val="464646"/>
                </a:solidFill>
              </a:rPr>
              <a:t>Yellow</a:t>
            </a:r>
            <a:r>
              <a:rPr lang="es-ES" sz="1600" dirty="0">
                <a:solidFill>
                  <a:srgbClr val="464646"/>
                </a:solidFill>
              </a:rPr>
              <a:t> </a:t>
            </a:r>
            <a:r>
              <a:rPr lang="es-ES" sz="1600" dirty="0" err="1">
                <a:solidFill>
                  <a:srgbClr val="464646"/>
                </a:solidFill>
              </a:rPr>
              <a:t>pepper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 err="1">
                <a:solidFill>
                  <a:srgbClr val="464646"/>
                </a:solidFill>
              </a:rPr>
              <a:t>Garlic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 err="1">
                <a:solidFill>
                  <a:srgbClr val="464646"/>
                </a:solidFill>
              </a:rPr>
              <a:t>Artichoke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>
                <a:solidFill>
                  <a:srgbClr val="464646"/>
                </a:solidFill>
              </a:rPr>
              <a:t>Berry</a:t>
            </a:r>
            <a:endParaRPr lang="es-PE" sz="1600" dirty="0">
              <a:solidFill>
                <a:srgbClr val="464646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415573" y="2259875"/>
            <a:ext cx="139442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464646"/>
                </a:solidFill>
              </a:rPr>
              <a:t>Cacao</a:t>
            </a:r>
          </a:p>
          <a:p>
            <a:r>
              <a:rPr lang="es-ES" sz="1600" dirty="0" err="1">
                <a:solidFill>
                  <a:srgbClr val="464646"/>
                </a:solidFill>
              </a:rPr>
              <a:t>Coffee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>
                <a:solidFill>
                  <a:srgbClr val="464646"/>
                </a:solidFill>
              </a:rPr>
              <a:t>Golden </a:t>
            </a:r>
            <a:r>
              <a:rPr lang="es-ES" sz="1600" dirty="0" err="1">
                <a:solidFill>
                  <a:srgbClr val="464646"/>
                </a:solidFill>
              </a:rPr>
              <a:t>berry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 err="1">
                <a:solidFill>
                  <a:srgbClr val="464646"/>
                </a:solidFill>
              </a:rPr>
              <a:t>Onion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 err="1">
                <a:solidFill>
                  <a:srgbClr val="464646"/>
                </a:solidFill>
              </a:rPr>
              <a:t>Custard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 err="1">
                <a:solidFill>
                  <a:srgbClr val="464646"/>
                </a:solidFill>
              </a:rPr>
              <a:t>Corn</a:t>
            </a:r>
            <a:endParaRPr lang="es-PE" sz="1600" dirty="0">
              <a:solidFill>
                <a:srgbClr val="464646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266145" y="2259875"/>
            <a:ext cx="139442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464646"/>
                </a:solidFill>
              </a:rPr>
              <a:t>Citrus</a:t>
            </a:r>
          </a:p>
          <a:p>
            <a:r>
              <a:rPr lang="es-ES" sz="1600" dirty="0" err="1">
                <a:solidFill>
                  <a:srgbClr val="464646"/>
                </a:solidFill>
              </a:rPr>
              <a:t>Peach</a:t>
            </a:r>
            <a:endParaRPr lang="es-ES" sz="1600" dirty="0">
              <a:solidFill>
                <a:srgbClr val="464646"/>
              </a:solidFill>
            </a:endParaRPr>
          </a:p>
          <a:p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 err="1">
                <a:solidFill>
                  <a:srgbClr val="464646"/>
                </a:solidFill>
              </a:rPr>
              <a:t>Asparagus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 err="1">
                <a:solidFill>
                  <a:srgbClr val="464646"/>
                </a:solidFill>
              </a:rPr>
              <a:t>Strawberry</a:t>
            </a:r>
            <a:endParaRPr lang="es-PE" sz="1600" dirty="0">
              <a:solidFill>
                <a:srgbClr val="464646"/>
              </a:solidFill>
            </a:endParaRPr>
          </a:p>
          <a:p>
            <a:r>
              <a:rPr lang="es-ES" sz="1600" dirty="0" err="1">
                <a:solidFill>
                  <a:srgbClr val="464646"/>
                </a:solidFill>
              </a:rPr>
              <a:t>Pomegranate</a:t>
            </a:r>
            <a:endParaRPr lang="es-ES" sz="1600" dirty="0">
              <a:solidFill>
                <a:srgbClr val="464646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096000" y="2259875"/>
            <a:ext cx="1807029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 err="1">
                <a:solidFill>
                  <a:srgbClr val="464646"/>
                </a:solidFill>
              </a:rPr>
              <a:t>Passion</a:t>
            </a:r>
            <a:r>
              <a:rPr lang="es-ES" sz="1600" dirty="0">
                <a:solidFill>
                  <a:srgbClr val="464646"/>
                </a:solidFill>
              </a:rPr>
              <a:t> </a:t>
            </a:r>
            <a:r>
              <a:rPr lang="es-ES" sz="1600" dirty="0" err="1">
                <a:solidFill>
                  <a:srgbClr val="464646"/>
                </a:solidFill>
              </a:rPr>
              <a:t>fruit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 err="1">
                <a:solidFill>
                  <a:srgbClr val="464646"/>
                </a:solidFill>
              </a:rPr>
              <a:t>Ginger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 err="1">
                <a:solidFill>
                  <a:srgbClr val="464646"/>
                </a:solidFill>
              </a:rPr>
              <a:t>Lemon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>
                <a:solidFill>
                  <a:srgbClr val="464646"/>
                </a:solidFill>
              </a:rPr>
              <a:t>Maca</a:t>
            </a:r>
          </a:p>
          <a:p>
            <a:r>
              <a:rPr lang="es-ES" sz="1600" dirty="0">
                <a:solidFill>
                  <a:srgbClr val="464646"/>
                </a:solidFill>
              </a:rPr>
              <a:t>Satsuma </a:t>
            </a:r>
            <a:r>
              <a:rPr lang="es-ES" sz="1600" dirty="0" err="1">
                <a:solidFill>
                  <a:srgbClr val="464646"/>
                </a:solidFill>
              </a:rPr>
              <a:t>Mandarin</a:t>
            </a:r>
            <a:endParaRPr lang="es-PE" sz="1600" dirty="0">
              <a:solidFill>
                <a:srgbClr val="464646"/>
              </a:solidFill>
            </a:endParaRPr>
          </a:p>
          <a:p>
            <a:r>
              <a:rPr lang="es-ES" sz="1600" dirty="0">
                <a:solidFill>
                  <a:srgbClr val="464646"/>
                </a:solidFill>
              </a:rPr>
              <a:t>Mango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8240485" y="2259875"/>
            <a:ext cx="1807029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 err="1">
                <a:solidFill>
                  <a:srgbClr val="464646"/>
                </a:solidFill>
              </a:rPr>
              <a:t>Tangelo</a:t>
            </a:r>
            <a:r>
              <a:rPr lang="es-ES" sz="1600" dirty="0">
                <a:solidFill>
                  <a:srgbClr val="464646"/>
                </a:solidFill>
              </a:rPr>
              <a:t> </a:t>
            </a:r>
            <a:r>
              <a:rPr lang="es-ES" sz="1600" dirty="0" err="1">
                <a:solidFill>
                  <a:srgbClr val="464646"/>
                </a:solidFill>
              </a:rPr>
              <a:t>orange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 err="1">
                <a:solidFill>
                  <a:srgbClr val="464646"/>
                </a:solidFill>
              </a:rPr>
              <a:t>Palmetto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>
                <a:solidFill>
                  <a:srgbClr val="464646"/>
                </a:solidFill>
              </a:rPr>
              <a:t>Avocado</a:t>
            </a:r>
          </a:p>
          <a:p>
            <a:r>
              <a:rPr lang="es-ES" sz="1600" dirty="0">
                <a:solidFill>
                  <a:srgbClr val="464646"/>
                </a:solidFill>
              </a:rPr>
              <a:t>Piquillo </a:t>
            </a:r>
            <a:r>
              <a:rPr lang="es-ES" sz="1600" dirty="0" err="1">
                <a:solidFill>
                  <a:srgbClr val="464646"/>
                </a:solidFill>
              </a:rPr>
              <a:t>Pepper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>
                <a:solidFill>
                  <a:srgbClr val="464646"/>
                </a:solidFill>
              </a:rPr>
              <a:t>Pisco</a:t>
            </a:r>
            <a:endParaRPr lang="es-PE" sz="1600" dirty="0">
              <a:solidFill>
                <a:srgbClr val="464646"/>
              </a:solidFill>
            </a:endParaRPr>
          </a:p>
          <a:p>
            <a:r>
              <a:rPr lang="es-ES" sz="1600" dirty="0">
                <a:solidFill>
                  <a:srgbClr val="464646"/>
                </a:solidFill>
              </a:rPr>
              <a:t>Banana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0384971" y="2259875"/>
            <a:ext cx="1807029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 err="1">
                <a:solidFill>
                  <a:srgbClr val="464646"/>
                </a:solidFill>
              </a:rPr>
              <a:t>Quinoa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>
                <a:solidFill>
                  <a:srgbClr val="464646"/>
                </a:solidFill>
              </a:rPr>
              <a:t>Sacha </a:t>
            </a:r>
            <a:r>
              <a:rPr lang="es-ES" sz="1600" dirty="0" err="1">
                <a:solidFill>
                  <a:srgbClr val="464646"/>
                </a:solidFill>
              </a:rPr>
              <a:t>Inchi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 err="1">
                <a:solidFill>
                  <a:srgbClr val="464646"/>
                </a:solidFill>
              </a:rPr>
              <a:t>Cherry</a:t>
            </a:r>
            <a:r>
              <a:rPr lang="es-ES" sz="1600" dirty="0">
                <a:solidFill>
                  <a:srgbClr val="464646"/>
                </a:solidFill>
              </a:rPr>
              <a:t> </a:t>
            </a:r>
            <a:r>
              <a:rPr lang="es-ES" sz="1600" dirty="0" err="1">
                <a:solidFill>
                  <a:srgbClr val="464646"/>
                </a:solidFill>
              </a:rPr>
              <a:t>tomato</a:t>
            </a:r>
            <a:endParaRPr lang="es-ES" sz="1600" dirty="0">
              <a:solidFill>
                <a:srgbClr val="464646"/>
              </a:solidFill>
            </a:endParaRPr>
          </a:p>
          <a:p>
            <a:r>
              <a:rPr lang="es-ES" sz="1600" dirty="0">
                <a:solidFill>
                  <a:srgbClr val="464646"/>
                </a:solidFill>
              </a:rPr>
              <a:t>Grape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733169" y="5577840"/>
            <a:ext cx="105809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b="1" i="1" dirty="0"/>
              <a:t>Olive </a:t>
            </a:r>
            <a:r>
              <a:rPr lang="es-ES" b="1" i="1" dirty="0" err="1"/>
              <a:t>Oil</a:t>
            </a:r>
            <a:endParaRPr lang="es-PE" b="1" i="1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099885" y="5577840"/>
            <a:ext cx="9437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 err="1"/>
              <a:t>Yellow</a:t>
            </a:r>
            <a:r>
              <a:rPr lang="es-ES" sz="1400" b="1" i="1" dirty="0"/>
              <a:t> </a:t>
            </a:r>
            <a:r>
              <a:rPr lang="es-ES" sz="1400" b="1" i="1" dirty="0" err="1"/>
              <a:t>pepper</a:t>
            </a:r>
            <a:endParaRPr lang="es-PE" sz="1400" b="1" i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3472014" y="5577840"/>
            <a:ext cx="11130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b="1" i="1" dirty="0" err="1"/>
              <a:t>Artichoke</a:t>
            </a:r>
            <a:endParaRPr lang="es-PE" b="1" i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830583" y="5577840"/>
            <a:ext cx="11130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err="1"/>
              <a:t>Berries</a:t>
            </a:r>
            <a:endParaRPr lang="es-PE" b="1" i="1" dirty="0"/>
          </a:p>
        </p:txBody>
      </p:sp>
      <p:sp>
        <p:nvSpPr>
          <p:cNvPr id="16" name="CuadroTexto 15"/>
          <p:cNvSpPr txBox="1"/>
          <p:nvPr/>
        </p:nvSpPr>
        <p:spPr>
          <a:xfrm>
            <a:off x="6189152" y="5577840"/>
            <a:ext cx="11130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err="1"/>
              <a:t>Corn</a:t>
            </a:r>
            <a:endParaRPr lang="es-PE" b="1" i="1" dirty="0"/>
          </a:p>
        </p:txBody>
      </p:sp>
      <p:sp>
        <p:nvSpPr>
          <p:cNvPr id="17" name="CuadroTexto 16"/>
          <p:cNvSpPr txBox="1"/>
          <p:nvPr/>
        </p:nvSpPr>
        <p:spPr>
          <a:xfrm>
            <a:off x="7683960" y="5577840"/>
            <a:ext cx="11130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i="1" dirty="0"/>
              <a:t>Avocado</a:t>
            </a:r>
            <a:endParaRPr lang="es-PE" b="1" i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9005485" y="5577840"/>
            <a:ext cx="11130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i="1" dirty="0"/>
              <a:t>Mango</a:t>
            </a:r>
            <a:endParaRPr lang="es-PE" b="1" i="1" dirty="0"/>
          </a:p>
        </p:txBody>
      </p:sp>
      <p:sp>
        <p:nvSpPr>
          <p:cNvPr id="19" name="CuadroTexto 18"/>
          <p:cNvSpPr txBox="1"/>
          <p:nvPr/>
        </p:nvSpPr>
        <p:spPr>
          <a:xfrm>
            <a:off x="10442929" y="5577840"/>
            <a:ext cx="11130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err="1"/>
              <a:t>Lemon</a:t>
            </a:r>
            <a:endParaRPr lang="es-PE" b="1" i="1" dirty="0"/>
          </a:p>
        </p:txBody>
      </p:sp>
    </p:spTree>
    <p:extLst>
      <p:ext uri="{BB962C8B-B14F-4D97-AF65-F5344CB8AC3E}">
        <p14:creationId xmlns:p14="http://schemas.microsoft.com/office/powerpoint/2010/main" val="353993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9853" t="22768" r="54786" b="66517"/>
          <a:stretch/>
        </p:blipFill>
        <p:spPr>
          <a:xfrm>
            <a:off x="1791788" y="182879"/>
            <a:ext cx="8906691" cy="130628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235925" y="297412"/>
            <a:ext cx="7720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MACHIINERY AND SERVICES FOR FOOD INDUSTRY</a:t>
            </a:r>
            <a:endParaRPr lang="es-PE" sz="4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40080" y="1841863"/>
            <a:ext cx="444137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 err="1">
                <a:solidFill>
                  <a:srgbClr val="464646"/>
                </a:solidFill>
              </a:rPr>
              <a:t>Design</a:t>
            </a:r>
            <a:r>
              <a:rPr lang="es-ES" sz="1600" dirty="0">
                <a:solidFill>
                  <a:srgbClr val="464646"/>
                </a:solidFill>
              </a:rPr>
              <a:t> and </a:t>
            </a:r>
            <a:r>
              <a:rPr lang="es-ES" sz="1600" dirty="0" err="1">
                <a:solidFill>
                  <a:srgbClr val="464646"/>
                </a:solidFill>
              </a:rPr>
              <a:t>engineer</a:t>
            </a:r>
            <a:r>
              <a:rPr lang="es-ES" sz="1600" dirty="0">
                <a:solidFill>
                  <a:srgbClr val="464646"/>
                </a:solidFill>
              </a:rPr>
              <a:t> </a:t>
            </a:r>
            <a:r>
              <a:rPr lang="es-ES" sz="1600" dirty="0" err="1">
                <a:solidFill>
                  <a:srgbClr val="464646"/>
                </a:solidFill>
              </a:rPr>
              <a:t>on</a:t>
            </a:r>
            <a:r>
              <a:rPr lang="es-ES" sz="1600" dirty="0">
                <a:solidFill>
                  <a:srgbClr val="464646"/>
                </a:solidFill>
              </a:rPr>
              <a:t> industrial </a:t>
            </a:r>
            <a:r>
              <a:rPr lang="es-ES" sz="1600" dirty="0" err="1">
                <a:solidFill>
                  <a:srgbClr val="464646"/>
                </a:solidFill>
              </a:rPr>
              <a:t>refrigeration</a:t>
            </a:r>
            <a:endParaRPr lang="es-PE" sz="1600" dirty="0">
              <a:solidFill>
                <a:srgbClr val="464646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40080" y="2128168"/>
            <a:ext cx="444137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 err="1">
                <a:solidFill>
                  <a:srgbClr val="464646"/>
                </a:solidFill>
              </a:rPr>
              <a:t>Machinery</a:t>
            </a:r>
            <a:r>
              <a:rPr lang="es-ES" sz="1600" dirty="0">
                <a:solidFill>
                  <a:srgbClr val="464646"/>
                </a:solidFill>
              </a:rPr>
              <a:t> </a:t>
            </a:r>
            <a:r>
              <a:rPr lang="es-ES" sz="1600" dirty="0" err="1">
                <a:solidFill>
                  <a:srgbClr val="464646"/>
                </a:solidFill>
              </a:rPr>
              <a:t>for</a:t>
            </a:r>
            <a:r>
              <a:rPr lang="es-ES" sz="1600" dirty="0">
                <a:solidFill>
                  <a:srgbClr val="464646"/>
                </a:solidFill>
              </a:rPr>
              <a:t> Food </a:t>
            </a:r>
            <a:r>
              <a:rPr lang="es-ES" sz="1600" dirty="0" err="1">
                <a:solidFill>
                  <a:srgbClr val="464646"/>
                </a:solidFill>
              </a:rPr>
              <a:t>process</a:t>
            </a:r>
            <a:r>
              <a:rPr lang="es-ES" sz="1600" dirty="0">
                <a:solidFill>
                  <a:srgbClr val="464646"/>
                </a:solidFill>
              </a:rPr>
              <a:t> to pack and </a:t>
            </a:r>
            <a:r>
              <a:rPr lang="es-ES" sz="1600" dirty="0" err="1">
                <a:solidFill>
                  <a:srgbClr val="464646"/>
                </a:solidFill>
              </a:rPr>
              <a:t>packaging</a:t>
            </a:r>
            <a:r>
              <a:rPr lang="es-ES" sz="1600" dirty="0">
                <a:solidFill>
                  <a:srgbClr val="464646"/>
                </a:solidFill>
              </a:rPr>
              <a:t> </a:t>
            </a:r>
            <a:r>
              <a:rPr lang="es-ES" sz="1600" dirty="0" err="1">
                <a:solidFill>
                  <a:srgbClr val="464646"/>
                </a:solidFill>
              </a:rPr>
              <a:t>food</a:t>
            </a:r>
            <a:endParaRPr lang="es-PE" sz="1600" dirty="0">
              <a:solidFill>
                <a:srgbClr val="464646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81452" y="2204384"/>
            <a:ext cx="862148" cy="2743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640080" y="2619882"/>
            <a:ext cx="444137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 err="1">
                <a:solidFill>
                  <a:srgbClr val="464646"/>
                </a:solidFill>
              </a:rPr>
              <a:t>Inspection</a:t>
            </a:r>
            <a:r>
              <a:rPr lang="es-ES" sz="1600" dirty="0">
                <a:solidFill>
                  <a:srgbClr val="464646"/>
                </a:solidFill>
              </a:rPr>
              <a:t> and training </a:t>
            </a:r>
            <a:r>
              <a:rPr lang="es-ES" sz="1600" dirty="0" err="1">
                <a:solidFill>
                  <a:srgbClr val="464646"/>
                </a:solidFill>
              </a:rPr>
              <a:t>services</a:t>
            </a:r>
            <a:endParaRPr lang="es-PE" sz="1600" dirty="0">
              <a:solidFill>
                <a:srgbClr val="464646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40080" y="2886529"/>
            <a:ext cx="444137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 err="1">
                <a:solidFill>
                  <a:srgbClr val="464646"/>
                </a:solidFill>
              </a:rPr>
              <a:t>Foreign</a:t>
            </a:r>
            <a:r>
              <a:rPr lang="es-ES" sz="1600" dirty="0">
                <a:solidFill>
                  <a:srgbClr val="464646"/>
                </a:solidFill>
              </a:rPr>
              <a:t> </a:t>
            </a:r>
            <a:r>
              <a:rPr lang="es-ES" sz="1600" dirty="0" err="1">
                <a:solidFill>
                  <a:srgbClr val="464646"/>
                </a:solidFill>
              </a:rPr>
              <a:t>trade</a:t>
            </a:r>
            <a:r>
              <a:rPr lang="es-ES" sz="1600" dirty="0">
                <a:solidFill>
                  <a:srgbClr val="464646"/>
                </a:solidFill>
              </a:rPr>
              <a:t> </a:t>
            </a:r>
            <a:r>
              <a:rPr lang="es-ES" sz="1600" dirty="0" err="1">
                <a:solidFill>
                  <a:srgbClr val="464646"/>
                </a:solidFill>
              </a:rPr>
              <a:t>services</a:t>
            </a:r>
            <a:endParaRPr lang="es-PE" sz="1600" dirty="0">
              <a:solidFill>
                <a:srgbClr val="464646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36574" y="1865830"/>
            <a:ext cx="340831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464646"/>
                </a:solidFill>
              </a:rPr>
              <a:t>Storage and cargo </a:t>
            </a:r>
            <a:r>
              <a:rPr lang="es-ES" sz="1600" dirty="0" err="1">
                <a:solidFill>
                  <a:srgbClr val="464646"/>
                </a:solidFill>
              </a:rPr>
              <a:t>services</a:t>
            </a:r>
            <a:endParaRPr lang="es-PE" sz="1600" dirty="0">
              <a:solidFill>
                <a:srgbClr val="464646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336574" y="2128168"/>
            <a:ext cx="347798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 err="1">
                <a:solidFill>
                  <a:srgbClr val="464646"/>
                </a:solidFill>
              </a:rPr>
              <a:t>Financial</a:t>
            </a:r>
            <a:r>
              <a:rPr lang="es-ES" sz="1600" dirty="0">
                <a:solidFill>
                  <a:srgbClr val="464646"/>
                </a:solidFill>
              </a:rPr>
              <a:t> </a:t>
            </a:r>
            <a:r>
              <a:rPr lang="es-ES" sz="1600" dirty="0" err="1">
                <a:solidFill>
                  <a:srgbClr val="464646"/>
                </a:solidFill>
              </a:rPr>
              <a:t>advisory</a:t>
            </a:r>
            <a:r>
              <a:rPr lang="es-ES" sz="1600" dirty="0">
                <a:solidFill>
                  <a:srgbClr val="464646"/>
                </a:solidFill>
              </a:rPr>
              <a:t> </a:t>
            </a:r>
            <a:r>
              <a:rPr lang="es-ES" sz="1600" dirty="0" err="1">
                <a:solidFill>
                  <a:srgbClr val="464646"/>
                </a:solidFill>
              </a:rPr>
              <a:t>services</a:t>
            </a:r>
            <a:endParaRPr lang="es-PE" sz="1600" dirty="0">
              <a:solidFill>
                <a:srgbClr val="464646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336574" y="2387277"/>
            <a:ext cx="519738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es-PE" altLang="es-PE" sz="1600" dirty="0" err="1">
                <a:solidFill>
                  <a:srgbClr val="464646"/>
                </a:solidFill>
              </a:rPr>
              <a:t>Equipment</a:t>
            </a:r>
            <a:r>
              <a:rPr lang="es-PE" altLang="es-PE" sz="1600" dirty="0">
                <a:solidFill>
                  <a:srgbClr val="464646"/>
                </a:solidFill>
              </a:rPr>
              <a:t>, </a:t>
            </a:r>
            <a:r>
              <a:rPr lang="es-PE" altLang="es-PE" sz="1600" dirty="0" err="1">
                <a:solidFill>
                  <a:srgbClr val="464646"/>
                </a:solidFill>
              </a:rPr>
              <a:t>instruments</a:t>
            </a:r>
            <a:r>
              <a:rPr lang="es-PE" altLang="es-PE" sz="1600" dirty="0">
                <a:solidFill>
                  <a:srgbClr val="464646"/>
                </a:solidFill>
              </a:rPr>
              <a:t> and </a:t>
            </a:r>
            <a:r>
              <a:rPr lang="es-PE" altLang="es-PE" sz="1600" dirty="0" err="1">
                <a:solidFill>
                  <a:srgbClr val="464646"/>
                </a:solidFill>
              </a:rPr>
              <a:t>consumables</a:t>
            </a:r>
            <a:r>
              <a:rPr lang="es-PE" altLang="es-PE" sz="1600" dirty="0">
                <a:solidFill>
                  <a:srgbClr val="464646"/>
                </a:solidFill>
              </a:rPr>
              <a:t> </a:t>
            </a:r>
            <a:r>
              <a:rPr lang="es-PE" altLang="es-PE" sz="1600" dirty="0" err="1">
                <a:solidFill>
                  <a:srgbClr val="464646"/>
                </a:solidFill>
              </a:rPr>
              <a:t>for</a:t>
            </a:r>
            <a:r>
              <a:rPr lang="es-PE" altLang="es-PE" sz="1600" dirty="0">
                <a:solidFill>
                  <a:srgbClr val="464646"/>
                </a:solidFill>
              </a:rPr>
              <a:t> </a:t>
            </a:r>
            <a:r>
              <a:rPr lang="es-PE" altLang="es-PE" sz="1600" dirty="0" err="1">
                <a:solidFill>
                  <a:srgbClr val="464646"/>
                </a:solidFill>
              </a:rPr>
              <a:t>quality</a:t>
            </a:r>
            <a:r>
              <a:rPr lang="es-PE" altLang="es-PE" sz="1600" dirty="0">
                <a:solidFill>
                  <a:srgbClr val="464646"/>
                </a:solidFill>
              </a:rPr>
              <a:t> control </a:t>
            </a:r>
            <a:r>
              <a:rPr lang="es-PE" altLang="es-PE" sz="1600" dirty="0" err="1">
                <a:solidFill>
                  <a:srgbClr val="464646"/>
                </a:solidFill>
              </a:rPr>
              <a:t>laboratory</a:t>
            </a:r>
            <a:r>
              <a:rPr lang="es-PE" altLang="es-PE" sz="1600" dirty="0">
                <a:solidFill>
                  <a:srgbClr val="464646"/>
                </a:solidFill>
              </a:rPr>
              <a:t> </a:t>
            </a:r>
            <a:endParaRPr lang="es-PE" sz="1600" dirty="0">
              <a:solidFill>
                <a:srgbClr val="464646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6336574" y="2908488"/>
            <a:ext cx="340831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 err="1">
                <a:solidFill>
                  <a:srgbClr val="464646"/>
                </a:solidFill>
              </a:rPr>
              <a:t>Analysis</a:t>
            </a:r>
            <a:r>
              <a:rPr lang="es-ES" sz="1600" dirty="0">
                <a:solidFill>
                  <a:srgbClr val="464646"/>
                </a:solidFill>
              </a:rPr>
              <a:t> and </a:t>
            </a:r>
            <a:r>
              <a:rPr lang="es-ES" sz="1600" dirty="0" err="1">
                <a:solidFill>
                  <a:srgbClr val="464646"/>
                </a:solidFill>
              </a:rPr>
              <a:t>certification</a:t>
            </a:r>
            <a:r>
              <a:rPr lang="es-ES" sz="1600" dirty="0">
                <a:solidFill>
                  <a:srgbClr val="464646"/>
                </a:solidFill>
              </a:rPr>
              <a:t> </a:t>
            </a:r>
            <a:r>
              <a:rPr lang="es-ES" sz="1600" dirty="0" err="1">
                <a:solidFill>
                  <a:srgbClr val="464646"/>
                </a:solidFill>
              </a:rPr>
              <a:t>services</a:t>
            </a:r>
            <a:r>
              <a:rPr lang="es-ES" sz="1600" dirty="0">
                <a:solidFill>
                  <a:srgbClr val="464646"/>
                </a:solidFill>
              </a:rPr>
              <a:t> Food </a:t>
            </a:r>
            <a:endParaRPr lang="es-PE" sz="1600" dirty="0">
              <a:solidFill>
                <a:srgbClr val="464646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9706792" y="2826380"/>
            <a:ext cx="1475014" cy="343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61263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9853" t="22768" r="54786" b="66517"/>
          <a:stretch/>
        </p:blipFill>
        <p:spPr>
          <a:xfrm>
            <a:off x="1864723" y="352696"/>
            <a:ext cx="8410303" cy="108421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48508" y="-138599"/>
            <a:ext cx="107306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IN THE 14 EDITIONS OF THE FAIR, A TOTAL OF 45 COUNTRIES HAVE PARTICIPATED</a:t>
            </a:r>
            <a:endParaRPr lang="es-PE" sz="4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609805" y="3870457"/>
            <a:ext cx="73152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b="1" i="1" dirty="0" err="1">
                <a:solidFill>
                  <a:srgbClr val="464646"/>
                </a:solidFill>
              </a:rPr>
              <a:t>United</a:t>
            </a:r>
            <a:r>
              <a:rPr lang="es-ES" sz="1200" b="1" i="1" dirty="0">
                <a:solidFill>
                  <a:srgbClr val="464646"/>
                </a:solidFill>
              </a:rPr>
              <a:t> </a:t>
            </a:r>
            <a:r>
              <a:rPr lang="es-ES" sz="1200" b="1" i="1" dirty="0" err="1">
                <a:solidFill>
                  <a:srgbClr val="464646"/>
                </a:solidFill>
              </a:rPr>
              <a:t>States</a:t>
            </a:r>
            <a:endParaRPr lang="es-PE" sz="1200" b="1" i="1" dirty="0">
              <a:solidFill>
                <a:srgbClr val="464646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513658" y="5274226"/>
            <a:ext cx="70213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b="1" i="1" dirty="0" err="1">
                <a:solidFill>
                  <a:srgbClr val="464646"/>
                </a:solidFill>
              </a:rPr>
              <a:t>Japan</a:t>
            </a:r>
            <a:endParaRPr lang="es-PE" sz="1400" b="1" i="1" dirty="0">
              <a:solidFill>
                <a:srgbClr val="464646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0392592" y="3887371"/>
            <a:ext cx="58020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b="1" i="1" dirty="0" err="1">
                <a:solidFill>
                  <a:srgbClr val="464646"/>
                </a:solidFill>
              </a:rPr>
              <a:t>Italy</a:t>
            </a:r>
            <a:endParaRPr lang="es-PE" sz="1400" b="1" i="1" dirty="0">
              <a:solidFill>
                <a:srgbClr val="464646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565909" y="2618111"/>
            <a:ext cx="88990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b="1" i="1" dirty="0" err="1">
                <a:solidFill>
                  <a:srgbClr val="464646"/>
                </a:solidFill>
              </a:rPr>
              <a:t>Germany</a:t>
            </a:r>
            <a:endParaRPr lang="es-PE" sz="1400" b="1" i="1" dirty="0">
              <a:solidFill>
                <a:srgbClr val="464646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047850" y="2618110"/>
            <a:ext cx="88990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b="1" i="1" dirty="0" err="1">
                <a:solidFill>
                  <a:srgbClr val="464646"/>
                </a:solidFill>
              </a:rPr>
              <a:t>Belgium</a:t>
            </a:r>
            <a:endParaRPr lang="es-PE" sz="1400" b="1" i="1" dirty="0">
              <a:solidFill>
                <a:srgbClr val="464646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513658" y="3901135"/>
            <a:ext cx="88990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b="1" i="1" dirty="0">
                <a:solidFill>
                  <a:srgbClr val="464646"/>
                </a:solidFill>
              </a:rPr>
              <a:t>South </a:t>
            </a:r>
            <a:r>
              <a:rPr lang="es-ES" sz="1400" b="1" i="1" dirty="0" err="1">
                <a:solidFill>
                  <a:srgbClr val="464646"/>
                </a:solidFill>
              </a:rPr>
              <a:t>Korea</a:t>
            </a:r>
            <a:endParaRPr lang="es-PE" sz="1400" b="1" i="1" dirty="0">
              <a:solidFill>
                <a:srgbClr val="464646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390605" y="3870457"/>
            <a:ext cx="623207" cy="309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b="1" i="1" dirty="0" err="1">
                <a:solidFill>
                  <a:srgbClr val="464646"/>
                </a:solidFill>
              </a:rPr>
              <a:t>Spain</a:t>
            </a:r>
            <a:endParaRPr lang="es-PE" sz="1400" b="1" i="1" dirty="0">
              <a:solidFill>
                <a:srgbClr val="464646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7794170" y="3870457"/>
            <a:ext cx="73152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b="1" i="1" dirty="0" err="1">
                <a:solidFill>
                  <a:srgbClr val="464646"/>
                </a:solidFill>
              </a:rPr>
              <a:t>Greece</a:t>
            </a:r>
            <a:endParaRPr lang="es-PE" sz="1200" b="1" i="1" dirty="0">
              <a:solidFill>
                <a:srgbClr val="464646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648994" y="5274226"/>
            <a:ext cx="82296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b="1" i="1" dirty="0" err="1">
                <a:solidFill>
                  <a:srgbClr val="464646"/>
                </a:solidFill>
              </a:rPr>
              <a:t>Thailand</a:t>
            </a:r>
            <a:endParaRPr lang="es-PE" sz="1200" b="1" i="1" dirty="0">
              <a:solidFill>
                <a:srgbClr val="464646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9100455" y="5274226"/>
            <a:ext cx="73152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b="1" i="1" dirty="0" err="1">
                <a:solidFill>
                  <a:srgbClr val="464646"/>
                </a:solidFill>
              </a:rPr>
              <a:t>Turkey</a:t>
            </a:r>
            <a:endParaRPr lang="es-PE" sz="1200" b="1" i="1" dirty="0">
              <a:solidFill>
                <a:srgbClr val="464646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2830285" y="5270568"/>
            <a:ext cx="89916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b="1" i="1" dirty="0">
                <a:solidFill>
                  <a:srgbClr val="464646"/>
                </a:solidFill>
              </a:rPr>
              <a:t>Malaysia</a:t>
            </a:r>
            <a:endParaRPr lang="es-PE" sz="1200" b="1" i="1" dirty="0">
              <a:solidFill>
                <a:srgbClr val="464646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4841964" y="5966972"/>
            <a:ext cx="425849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Of the </a:t>
            </a:r>
            <a:r>
              <a:rPr lang="en-US" b="1" dirty="0">
                <a:solidFill>
                  <a:srgbClr val="32A611"/>
                </a:solidFill>
              </a:rPr>
              <a:t>exhibitors</a:t>
            </a:r>
            <a:r>
              <a:rPr lang="en-US" b="1" dirty="0"/>
              <a:t> have participated in more than one edition of the fair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1051988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3629" t="34732" r="74062" b="46518"/>
          <a:stretch/>
        </p:blipFill>
        <p:spPr>
          <a:xfrm>
            <a:off x="313508" y="1110343"/>
            <a:ext cx="3905794" cy="223374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" y="749122"/>
            <a:ext cx="42193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COUNTRY PAVILIONS PARTICIPATING</a:t>
            </a:r>
            <a:endParaRPr lang="es-PE" sz="4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85353" y="2928592"/>
            <a:ext cx="3337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i="1" dirty="0">
                <a:solidFill>
                  <a:srgbClr val="D75525"/>
                </a:solidFill>
              </a:rPr>
              <a:t>Food and </a:t>
            </a:r>
            <a:r>
              <a:rPr lang="es-ES" sz="2000" b="1" i="1" dirty="0" err="1">
                <a:solidFill>
                  <a:srgbClr val="D75525"/>
                </a:solidFill>
              </a:rPr>
              <a:t>Beverages</a:t>
            </a:r>
            <a:r>
              <a:rPr lang="es-ES" sz="2000" b="1" i="1" dirty="0">
                <a:solidFill>
                  <a:srgbClr val="D75525"/>
                </a:solidFill>
              </a:rPr>
              <a:t> Sector</a:t>
            </a:r>
            <a:endParaRPr lang="es-PE" sz="2000" b="1" i="1" dirty="0">
              <a:solidFill>
                <a:srgbClr val="D75525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266508" y="1110343"/>
            <a:ext cx="564315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3BAA1C"/>
                </a:solidFill>
              </a:rPr>
              <a:t>EXHIBITOR COMPANIES PARTICIPATING</a:t>
            </a:r>
            <a:endParaRPr lang="es-PE" sz="4000" b="1" dirty="0">
              <a:solidFill>
                <a:srgbClr val="3BAA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909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9853" t="22768" r="54786" b="66517"/>
          <a:stretch/>
        </p:blipFill>
        <p:spPr>
          <a:xfrm>
            <a:off x="2573382" y="352697"/>
            <a:ext cx="7406640" cy="78377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737360" y="2272937"/>
            <a:ext cx="463731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Main</a:t>
            </a:r>
            <a:r>
              <a:rPr lang="es-ES" dirty="0"/>
              <a:t> Head </a:t>
            </a:r>
            <a:r>
              <a:rPr lang="es-ES" dirty="0" err="1"/>
              <a:t>Buyers</a:t>
            </a:r>
            <a:r>
              <a:rPr lang="es-ES" dirty="0"/>
              <a:t> of the </a:t>
            </a:r>
            <a:r>
              <a:rPr lang="es-ES" dirty="0" err="1"/>
              <a:t>most</a:t>
            </a:r>
            <a:r>
              <a:rPr lang="es-ES" dirty="0"/>
              <a:t> </a:t>
            </a:r>
            <a:r>
              <a:rPr lang="es-ES" dirty="0" err="1"/>
              <a:t>important</a:t>
            </a:r>
            <a:r>
              <a:rPr lang="es-ES" dirty="0"/>
              <a:t> </a:t>
            </a:r>
            <a:r>
              <a:rPr lang="es-ES" dirty="0" err="1"/>
              <a:t>supermarket</a:t>
            </a:r>
            <a:r>
              <a:rPr lang="es-ES" dirty="0"/>
              <a:t>, </a:t>
            </a:r>
            <a:r>
              <a:rPr lang="es-ES" dirty="0" err="1"/>
              <a:t>retails</a:t>
            </a:r>
            <a:r>
              <a:rPr lang="es-ES" dirty="0"/>
              <a:t>, boutiques, </a:t>
            </a:r>
            <a:r>
              <a:rPr lang="es-ES" dirty="0" err="1"/>
              <a:t>importers</a:t>
            </a:r>
            <a:r>
              <a:rPr lang="es-ES" dirty="0"/>
              <a:t>, </a:t>
            </a:r>
            <a:r>
              <a:rPr lang="es-ES" dirty="0" err="1"/>
              <a:t>trades</a:t>
            </a:r>
            <a:r>
              <a:rPr lang="es-ES" dirty="0"/>
              <a:t>, Food </a:t>
            </a:r>
            <a:r>
              <a:rPr lang="es-ES" dirty="0" err="1"/>
              <a:t>providers</a:t>
            </a:r>
            <a:r>
              <a:rPr lang="es-ES" dirty="0"/>
              <a:t>, </a:t>
            </a:r>
            <a:r>
              <a:rPr lang="es-ES" dirty="0" err="1"/>
              <a:t>wholesalers</a:t>
            </a:r>
            <a:r>
              <a:rPr lang="es-ES" dirty="0"/>
              <a:t>.</a:t>
            </a:r>
            <a:endParaRPr lang="es-PE" dirty="0"/>
          </a:p>
        </p:txBody>
      </p:sp>
      <p:sp>
        <p:nvSpPr>
          <p:cNvPr id="5" name="CuadroTexto 4"/>
          <p:cNvSpPr txBox="1"/>
          <p:nvPr/>
        </p:nvSpPr>
        <p:spPr>
          <a:xfrm>
            <a:off x="1702525" y="3762102"/>
            <a:ext cx="439347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More tan 150 VIP Buyer, invited with air tickets and accommodation covered, to meet our exhibitor companies and make business</a:t>
            </a:r>
            <a:endParaRPr lang="es-PE" dirty="0"/>
          </a:p>
        </p:txBody>
      </p:sp>
      <p:sp>
        <p:nvSpPr>
          <p:cNvPr id="6" name="CuadroTexto 5"/>
          <p:cNvSpPr txBox="1"/>
          <p:nvPr/>
        </p:nvSpPr>
        <p:spPr>
          <a:xfrm>
            <a:off x="1737360" y="5251267"/>
            <a:ext cx="382741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Get in touch with new providers and meet new products</a:t>
            </a:r>
            <a:endParaRPr lang="es-PE" dirty="0"/>
          </a:p>
        </p:txBody>
      </p:sp>
      <p:sp>
        <p:nvSpPr>
          <p:cNvPr id="7" name="CuadroTexto 6"/>
          <p:cNvSpPr txBox="1"/>
          <p:nvPr/>
        </p:nvSpPr>
        <p:spPr>
          <a:xfrm>
            <a:off x="7746273" y="2734602"/>
            <a:ext cx="22337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Total Visits in 2019 Edition</a:t>
            </a:r>
            <a:endParaRPr lang="es-PE" dirty="0"/>
          </a:p>
        </p:txBody>
      </p:sp>
      <p:sp>
        <p:nvSpPr>
          <p:cNvPr id="8" name="CuadroTexto 7"/>
          <p:cNvSpPr txBox="1"/>
          <p:nvPr/>
        </p:nvSpPr>
        <p:spPr>
          <a:xfrm>
            <a:off x="7798525" y="3535900"/>
            <a:ext cx="250806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International Visitors in 2019 Edition</a:t>
            </a:r>
            <a:endParaRPr lang="es-PE" dirty="0"/>
          </a:p>
        </p:txBody>
      </p:sp>
      <p:sp>
        <p:nvSpPr>
          <p:cNvPr id="9" name="CuadroTexto 8"/>
          <p:cNvSpPr txBox="1"/>
          <p:nvPr/>
        </p:nvSpPr>
        <p:spPr>
          <a:xfrm>
            <a:off x="7798524" y="4349485"/>
            <a:ext cx="25080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Continents</a:t>
            </a:r>
            <a:endParaRPr lang="es-PE" dirty="0"/>
          </a:p>
        </p:txBody>
      </p:sp>
      <p:sp>
        <p:nvSpPr>
          <p:cNvPr id="10" name="CuadroTexto 9"/>
          <p:cNvSpPr txBox="1"/>
          <p:nvPr/>
        </p:nvSpPr>
        <p:spPr>
          <a:xfrm>
            <a:off x="7798524" y="5196950"/>
            <a:ext cx="361841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Do business with more than one company in </a:t>
            </a:r>
            <a:r>
              <a:rPr lang="en-US"/>
              <a:t>the following </a:t>
            </a:r>
            <a:r>
              <a:rPr lang="en-US" dirty="0"/>
              <a:t>12 months</a:t>
            </a:r>
            <a:endParaRPr lang="es-PE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440975" y="319709"/>
            <a:ext cx="5310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VISITOR PROFILE</a:t>
            </a:r>
            <a:endParaRPr lang="es-PE" sz="4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275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3629" t="34732" r="74062" b="46518"/>
          <a:stretch/>
        </p:blipFill>
        <p:spPr>
          <a:xfrm>
            <a:off x="287383" y="1149531"/>
            <a:ext cx="3905794" cy="237565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776690"/>
            <a:ext cx="44484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ORIGIN OF INTERNATIONAL BUYERS</a:t>
            </a:r>
            <a:endParaRPr lang="es-PE" sz="4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48640" y="2715682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err="1">
                <a:solidFill>
                  <a:srgbClr val="D75525"/>
                </a:solidFill>
              </a:rPr>
              <a:t>Edition</a:t>
            </a:r>
            <a:r>
              <a:rPr lang="es-ES" sz="2400" b="1" i="1" dirty="0">
                <a:solidFill>
                  <a:srgbClr val="D75525"/>
                </a:solidFill>
              </a:rPr>
              <a:t> 2022</a:t>
            </a:r>
            <a:endParaRPr lang="es-PE" sz="2400" b="1" i="1" dirty="0">
              <a:solidFill>
                <a:srgbClr val="D7552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795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3629" t="34732" r="74062" b="46518"/>
          <a:stretch/>
        </p:blipFill>
        <p:spPr>
          <a:xfrm>
            <a:off x="248196" y="1227908"/>
            <a:ext cx="3905794" cy="185492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74767" y="1909429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</a:rPr>
              <a:t>TOP 05</a:t>
            </a:r>
          </a:p>
          <a:p>
            <a:r>
              <a:rPr lang="es-ES" sz="3600" b="1" dirty="0">
                <a:solidFill>
                  <a:schemeClr val="bg1"/>
                </a:solidFill>
              </a:rPr>
              <a:t>DEMAND PER CATEGORY</a:t>
            </a:r>
            <a:endParaRPr lang="es-PE" sz="3600" b="1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225143" y="1062484"/>
            <a:ext cx="564315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3BAA1C"/>
                </a:solidFill>
              </a:rPr>
              <a:t>INTERNATIONAL BUYERS PARTICIPATING</a:t>
            </a:r>
            <a:endParaRPr lang="es-PE" sz="4000" b="1" dirty="0">
              <a:solidFill>
                <a:srgbClr val="3BAA1C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859383" y="3294518"/>
            <a:ext cx="148916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 err="1">
                <a:solidFill>
                  <a:srgbClr val="464646"/>
                </a:solidFill>
              </a:rPr>
              <a:t>United</a:t>
            </a:r>
            <a:r>
              <a:rPr lang="es-ES" sz="1400" b="1" i="1" dirty="0">
                <a:solidFill>
                  <a:srgbClr val="464646"/>
                </a:solidFill>
              </a:rPr>
              <a:t> </a:t>
            </a:r>
            <a:r>
              <a:rPr lang="es-ES" sz="1400" b="1" i="1" dirty="0" err="1">
                <a:solidFill>
                  <a:srgbClr val="464646"/>
                </a:solidFill>
              </a:rPr>
              <a:t>States</a:t>
            </a:r>
            <a:endParaRPr lang="es-PE" sz="1400" b="1" i="1" dirty="0">
              <a:solidFill>
                <a:srgbClr val="464646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910355" y="3301049"/>
            <a:ext cx="148916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 err="1">
                <a:solidFill>
                  <a:srgbClr val="464646"/>
                </a:solidFill>
              </a:rPr>
              <a:t>Holland</a:t>
            </a:r>
            <a:endParaRPr lang="es-PE" sz="1400" b="1" i="1" dirty="0">
              <a:solidFill>
                <a:srgbClr val="464646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859383" y="4668294"/>
            <a:ext cx="148916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 err="1">
                <a:solidFill>
                  <a:srgbClr val="464646"/>
                </a:solidFill>
              </a:rPr>
              <a:t>Sweden</a:t>
            </a:r>
            <a:endParaRPr lang="es-PE" sz="1400" b="1" i="1" dirty="0">
              <a:solidFill>
                <a:srgbClr val="464646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348549" y="4668294"/>
            <a:ext cx="148916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 err="1">
                <a:solidFill>
                  <a:srgbClr val="464646"/>
                </a:solidFill>
              </a:rPr>
              <a:t>Italy</a:t>
            </a:r>
            <a:endParaRPr lang="es-PE" sz="1400" b="1" i="1" dirty="0">
              <a:solidFill>
                <a:srgbClr val="464646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8046720" y="4668293"/>
            <a:ext cx="148916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 err="1">
                <a:solidFill>
                  <a:srgbClr val="464646"/>
                </a:solidFill>
              </a:rPr>
              <a:t>United</a:t>
            </a:r>
            <a:r>
              <a:rPr lang="es-ES" sz="1400" b="1" i="1" dirty="0">
                <a:solidFill>
                  <a:srgbClr val="464646"/>
                </a:solidFill>
              </a:rPr>
              <a:t> </a:t>
            </a:r>
            <a:r>
              <a:rPr lang="es-ES" sz="1400" b="1" i="1" dirty="0" err="1">
                <a:solidFill>
                  <a:srgbClr val="464646"/>
                </a:solidFill>
              </a:rPr>
              <a:t>States</a:t>
            </a:r>
            <a:endParaRPr lang="es-PE" sz="1400" b="1" i="1" dirty="0">
              <a:solidFill>
                <a:srgbClr val="464646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7302137" y="5888180"/>
            <a:ext cx="148916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 err="1">
                <a:solidFill>
                  <a:srgbClr val="464646"/>
                </a:solidFill>
              </a:rPr>
              <a:t>Japan</a:t>
            </a:r>
            <a:endParaRPr lang="es-PE" sz="1400" b="1" i="1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998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29853" t="22768" r="54786" b="66517"/>
          <a:stretch/>
        </p:blipFill>
        <p:spPr>
          <a:xfrm>
            <a:off x="2392680" y="404949"/>
            <a:ext cx="7406640" cy="78377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039289" y="0"/>
            <a:ext cx="61134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BUSINESS MATCHMAKING</a:t>
            </a:r>
            <a:endParaRPr lang="es-PE" sz="4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227908" y="2325188"/>
            <a:ext cx="2847703" cy="523220"/>
          </a:xfrm>
          <a:prstGeom prst="rect">
            <a:avLst/>
          </a:prstGeom>
          <a:solidFill>
            <a:srgbClr val="FBEEE9"/>
          </a:solidFill>
        </p:spPr>
        <p:txBody>
          <a:bodyPr wrap="square" rtlCol="0">
            <a:spAutoFit/>
          </a:bodyPr>
          <a:lstStyle/>
          <a:p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Generate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more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contact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with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the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client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their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products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s-P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985657" y="2325188"/>
            <a:ext cx="2847703" cy="523220"/>
          </a:xfrm>
          <a:prstGeom prst="rect">
            <a:avLst/>
          </a:prstGeom>
          <a:solidFill>
            <a:srgbClr val="FBEEE9"/>
          </a:solidFill>
        </p:spPr>
        <p:txBody>
          <a:bodyPr wrap="square" rtlCol="0">
            <a:spAutoFit/>
          </a:bodyPr>
          <a:lstStyle/>
          <a:p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Increase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the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volume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of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business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transaction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s-P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588828" y="2325188"/>
            <a:ext cx="3128555" cy="523220"/>
          </a:xfrm>
          <a:prstGeom prst="rect">
            <a:avLst/>
          </a:prstGeom>
          <a:solidFill>
            <a:srgbClr val="FBEEE9"/>
          </a:solidFill>
        </p:spPr>
        <p:txBody>
          <a:bodyPr wrap="square" rtlCol="0">
            <a:spAutoFit/>
          </a:bodyPr>
          <a:lstStyle/>
          <a:p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Increase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number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of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companies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visited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international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buyers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s-P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528355" y="5512527"/>
            <a:ext cx="2547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Scheduled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appointmets</a:t>
            </a: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078184" y="5389416"/>
            <a:ext cx="203562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buyers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registered</a:t>
            </a: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473337" y="5974191"/>
            <a:ext cx="1293223" cy="1914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CuadroTexto 11"/>
          <p:cNvSpPr txBox="1"/>
          <p:nvPr/>
        </p:nvSpPr>
        <p:spPr>
          <a:xfrm>
            <a:off x="8422276" y="5389416"/>
            <a:ext cx="203562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Cofirmed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Exhibitor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8588828" y="5727969"/>
            <a:ext cx="1547949" cy="2462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63787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CuadroTexto 2"/>
          <p:cNvSpPr txBox="1"/>
          <p:nvPr/>
        </p:nvSpPr>
        <p:spPr>
          <a:xfrm>
            <a:off x="1628502" y="2116607"/>
            <a:ext cx="8934994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s-ES" sz="2400" b="1" i="1" dirty="0">
                <a:solidFill>
                  <a:srgbClr val="3BAA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“RECOGNITION OF CREATIVITY AND INNOVATION IN THE DEVELOPMENT OF NEW PRODUCTS”</a:t>
            </a:r>
            <a:r>
              <a:rPr lang="es-PE" altLang="es-PE" sz="1100" b="1" i="1" dirty="0">
                <a:solidFill>
                  <a:srgbClr val="3BAA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PE" altLang="es-PE" b="1" i="1" dirty="0">
              <a:solidFill>
                <a:srgbClr val="3BAA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endParaRPr lang="es-PE" dirty="0"/>
          </a:p>
        </p:txBody>
      </p:sp>
      <p:sp>
        <p:nvSpPr>
          <p:cNvPr id="6" name="CuadroTexto 5"/>
          <p:cNvSpPr txBox="1"/>
          <p:nvPr/>
        </p:nvSpPr>
        <p:spPr>
          <a:xfrm>
            <a:off x="4121331" y="3392521"/>
            <a:ext cx="361841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es-PE" altLang="es-PE" sz="1600" b="1" i="1" dirty="0">
                <a:solidFill>
                  <a:srgbClr val="202124"/>
                </a:solidFill>
                <a:latin typeface="inherit"/>
              </a:rPr>
              <a:t>BEST INNOVATIVE PRODUCT</a:t>
            </a:r>
            <a:r>
              <a:rPr lang="es-PE" altLang="es-PE" sz="900" b="1" i="1" dirty="0"/>
              <a:t> </a:t>
            </a:r>
            <a:endParaRPr lang="es-PE" altLang="es-PE" sz="1200" b="1" i="1" dirty="0">
              <a:latin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121331" y="3731075"/>
            <a:ext cx="361841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es-PE" altLang="es-PE" sz="1200" b="1" i="1" dirty="0" err="1">
                <a:solidFill>
                  <a:srgbClr val="464646"/>
                </a:solidFill>
                <a:latin typeface="inherit"/>
              </a:rPr>
              <a:t>Main</a:t>
            </a:r>
            <a:r>
              <a:rPr lang="es-PE" altLang="es-PE" sz="1200" b="1" i="1" dirty="0">
                <a:solidFill>
                  <a:srgbClr val="464646"/>
                </a:solidFill>
                <a:latin typeface="inherit"/>
              </a:rPr>
              <a:t> </a:t>
            </a:r>
            <a:r>
              <a:rPr lang="es-PE" altLang="es-PE" sz="1200" b="1" i="1" dirty="0" err="1">
                <a:solidFill>
                  <a:srgbClr val="464646"/>
                </a:solidFill>
                <a:latin typeface="inherit"/>
              </a:rPr>
              <a:t>prize</a:t>
            </a:r>
            <a:endParaRPr lang="es-PE" altLang="es-PE" sz="1050" b="1" i="1" dirty="0">
              <a:solidFill>
                <a:srgbClr val="464646"/>
              </a:solidFill>
              <a:latin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405051" y="4813336"/>
            <a:ext cx="5381897" cy="369332"/>
          </a:xfrm>
          <a:prstGeom prst="rect">
            <a:avLst/>
          </a:prstGeom>
          <a:solidFill>
            <a:srgbClr val="D42E05"/>
          </a:solidFill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PE" altLang="es-PE" i="1" dirty="0" err="1">
                <a:solidFill>
                  <a:schemeClr val="bg1"/>
                </a:solidFill>
              </a:rPr>
              <a:t>We</a:t>
            </a:r>
            <a:r>
              <a:rPr lang="es-PE" altLang="es-PE" i="1" dirty="0">
                <a:solidFill>
                  <a:schemeClr val="bg1"/>
                </a:solidFill>
              </a:rPr>
              <a:t> </a:t>
            </a:r>
            <a:r>
              <a:rPr lang="es-PE" altLang="es-PE" i="1" dirty="0" err="1">
                <a:solidFill>
                  <a:schemeClr val="bg1"/>
                </a:solidFill>
              </a:rPr>
              <a:t>reward</a:t>
            </a:r>
            <a:r>
              <a:rPr lang="es-PE" altLang="es-PE" i="1" dirty="0">
                <a:solidFill>
                  <a:schemeClr val="bg1"/>
                </a:solidFill>
              </a:rPr>
              <a:t> </a:t>
            </a:r>
            <a:r>
              <a:rPr lang="es-PE" altLang="es-PE" i="1" dirty="0" err="1">
                <a:solidFill>
                  <a:schemeClr val="bg1"/>
                </a:solidFill>
              </a:rPr>
              <a:t>trends</a:t>
            </a:r>
            <a:r>
              <a:rPr lang="es-PE" altLang="es-PE" i="1" dirty="0">
                <a:solidFill>
                  <a:schemeClr val="bg1"/>
                </a:solidFill>
              </a:rPr>
              <a:t> in </a:t>
            </a:r>
            <a:r>
              <a:rPr lang="es-PE" altLang="es-PE" i="1" dirty="0" err="1">
                <a:solidFill>
                  <a:schemeClr val="bg1"/>
                </a:solidFill>
              </a:rPr>
              <a:t>food</a:t>
            </a:r>
            <a:r>
              <a:rPr lang="es-PE" altLang="es-PE" i="1" dirty="0">
                <a:solidFill>
                  <a:schemeClr val="bg1"/>
                </a:solidFill>
              </a:rPr>
              <a:t> </a:t>
            </a:r>
            <a:r>
              <a:rPr lang="es-PE" altLang="es-PE" i="1" dirty="0" err="1">
                <a:solidFill>
                  <a:schemeClr val="bg1"/>
                </a:solidFill>
              </a:rPr>
              <a:t>innovation</a:t>
            </a:r>
            <a:r>
              <a:rPr lang="es-PE" altLang="es-PE" i="1" dirty="0">
                <a:solidFill>
                  <a:schemeClr val="bg1"/>
                </a:solidFill>
              </a:rPr>
              <a:t> 2022</a:t>
            </a:r>
            <a:r>
              <a:rPr lang="es-PE" altLang="es-PE" sz="1000" i="1" dirty="0">
                <a:solidFill>
                  <a:schemeClr val="bg1"/>
                </a:solidFill>
              </a:rPr>
              <a:t> </a:t>
            </a:r>
            <a:endParaRPr lang="es-PE" altLang="es-PE" sz="1400" i="1" dirty="0">
              <a:solidFill>
                <a:schemeClr val="bg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696789" y="5909019"/>
            <a:ext cx="5451565" cy="307777"/>
          </a:xfrm>
          <a:prstGeom prst="rect">
            <a:avLst/>
          </a:prstGeom>
          <a:solidFill>
            <a:srgbClr val="D42E05"/>
          </a:solidFill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PE" sz="1400" b="1" i="1" dirty="0" err="1">
                <a:solidFill>
                  <a:schemeClr val="bg1"/>
                </a:solidFill>
              </a:rPr>
              <a:t>Healthy</a:t>
            </a:r>
            <a:r>
              <a:rPr lang="es-ES" altLang="es-PE" sz="1400" b="1" i="1" dirty="0">
                <a:solidFill>
                  <a:schemeClr val="bg1"/>
                </a:solidFill>
              </a:rPr>
              <a:t> </a:t>
            </a:r>
            <a:r>
              <a:rPr lang="es-ES" altLang="es-PE" sz="1400" b="1" i="1" dirty="0" err="1">
                <a:solidFill>
                  <a:schemeClr val="bg1"/>
                </a:solidFill>
              </a:rPr>
              <a:t>Lifestyle</a:t>
            </a:r>
            <a:r>
              <a:rPr lang="es-ES" altLang="es-PE" sz="1400" b="1" i="1" dirty="0">
                <a:solidFill>
                  <a:schemeClr val="bg1"/>
                </a:solidFill>
              </a:rPr>
              <a:t>        </a:t>
            </a:r>
            <a:r>
              <a:rPr lang="es-ES" altLang="es-PE" sz="1400" b="1" i="1" dirty="0" err="1">
                <a:solidFill>
                  <a:schemeClr val="bg1"/>
                </a:solidFill>
              </a:rPr>
              <a:t>Pleasure</a:t>
            </a:r>
            <a:r>
              <a:rPr lang="es-ES" altLang="es-PE" sz="1400" b="1" i="1" dirty="0">
                <a:solidFill>
                  <a:schemeClr val="bg1"/>
                </a:solidFill>
              </a:rPr>
              <a:t>           </a:t>
            </a:r>
            <a:r>
              <a:rPr lang="es-ES" altLang="es-PE" sz="1400" b="1" i="1" dirty="0" err="1">
                <a:solidFill>
                  <a:schemeClr val="bg1"/>
                </a:solidFill>
              </a:rPr>
              <a:t>Practicality</a:t>
            </a:r>
            <a:r>
              <a:rPr lang="es-ES" altLang="es-PE" sz="1400" b="1" i="1" dirty="0">
                <a:solidFill>
                  <a:schemeClr val="bg1"/>
                </a:solidFill>
              </a:rPr>
              <a:t>      </a:t>
            </a:r>
            <a:r>
              <a:rPr lang="es-ES" altLang="es-PE" sz="1400" b="1" i="1" dirty="0" err="1">
                <a:solidFill>
                  <a:schemeClr val="bg1"/>
                </a:solidFill>
              </a:rPr>
              <a:t>Ecofriendly</a:t>
            </a:r>
            <a:endParaRPr lang="es-PE" altLang="es-PE" sz="1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179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9853" t="22768" r="54786" b="66517"/>
          <a:stretch/>
        </p:blipFill>
        <p:spPr>
          <a:xfrm>
            <a:off x="2392680" y="248194"/>
            <a:ext cx="7406640" cy="78377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452947" y="449163"/>
            <a:ext cx="6753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MASTER CONFERENCES</a:t>
            </a:r>
            <a:endParaRPr lang="es-PE" sz="4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978330" y="5721531"/>
            <a:ext cx="1280161" cy="391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  <p:sp>
        <p:nvSpPr>
          <p:cNvPr id="6" name="CuadroTexto 5"/>
          <p:cNvSpPr txBox="1"/>
          <p:nvPr/>
        </p:nvSpPr>
        <p:spPr>
          <a:xfrm>
            <a:off x="5521234" y="5732808"/>
            <a:ext cx="11495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s-PE"/>
            </a:defPPr>
            <a:lvl1pPr algn="ctr">
              <a:defRPr sz="900"/>
            </a:lvl1pPr>
          </a:lstStyle>
          <a:p>
            <a:r>
              <a:rPr lang="es-ES" dirty="0" err="1"/>
              <a:t>Most</a:t>
            </a:r>
            <a:r>
              <a:rPr lang="es-ES" dirty="0"/>
              <a:t> </a:t>
            </a:r>
            <a:r>
              <a:rPr lang="es-ES" dirty="0" err="1"/>
              <a:t>important</a:t>
            </a:r>
            <a:r>
              <a:rPr lang="es-ES" dirty="0"/>
              <a:t> and </a:t>
            </a:r>
            <a:r>
              <a:rPr lang="es-ES" dirty="0" err="1"/>
              <a:t>current</a:t>
            </a:r>
            <a:r>
              <a:rPr lang="es-ES" dirty="0"/>
              <a:t> </a:t>
            </a:r>
            <a:r>
              <a:rPr lang="es-ES" dirty="0" err="1"/>
              <a:t>issues</a:t>
            </a:r>
            <a:endParaRPr lang="es-PE" dirty="0"/>
          </a:p>
        </p:txBody>
      </p:sp>
      <p:sp>
        <p:nvSpPr>
          <p:cNvPr id="7" name="CuadroTexto 6"/>
          <p:cNvSpPr txBox="1"/>
          <p:nvPr/>
        </p:nvSpPr>
        <p:spPr>
          <a:xfrm>
            <a:off x="7933508" y="5744085"/>
            <a:ext cx="11495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s-PE"/>
            </a:defPPr>
            <a:lvl1pPr algn="ctr">
              <a:defRPr sz="900"/>
            </a:lvl1pPr>
          </a:lstStyle>
          <a:p>
            <a:r>
              <a:rPr lang="es-ES" dirty="0" err="1"/>
              <a:t>Experiences</a:t>
            </a:r>
            <a:r>
              <a:rPr lang="es-ES" dirty="0"/>
              <a:t> and </a:t>
            </a:r>
            <a:r>
              <a:rPr lang="es-ES" dirty="0" err="1"/>
              <a:t>good</a:t>
            </a:r>
            <a:r>
              <a:rPr lang="es-ES" dirty="0"/>
              <a:t> </a:t>
            </a:r>
            <a:r>
              <a:rPr lang="es-ES" dirty="0" err="1"/>
              <a:t>practices</a:t>
            </a:r>
            <a:endParaRPr lang="es-PE" dirty="0"/>
          </a:p>
        </p:txBody>
      </p:sp>
      <p:sp>
        <p:nvSpPr>
          <p:cNvPr id="10" name="CuadroTexto 9"/>
          <p:cNvSpPr txBox="1"/>
          <p:nvPr/>
        </p:nvSpPr>
        <p:spPr>
          <a:xfrm>
            <a:off x="2978330" y="5715280"/>
            <a:ext cx="141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 err="1"/>
              <a:t>Recognized</a:t>
            </a:r>
            <a:r>
              <a:rPr lang="es-ES" sz="900" dirty="0"/>
              <a:t> </a:t>
            </a:r>
            <a:r>
              <a:rPr lang="es-ES" sz="900" dirty="0" err="1"/>
              <a:t>national</a:t>
            </a:r>
            <a:r>
              <a:rPr lang="es-ES" sz="900" dirty="0"/>
              <a:t> and </a:t>
            </a:r>
            <a:r>
              <a:rPr lang="es-ES" sz="900" dirty="0" err="1"/>
              <a:t>international</a:t>
            </a:r>
            <a:r>
              <a:rPr lang="es-ES" sz="900" dirty="0"/>
              <a:t> </a:t>
            </a:r>
            <a:r>
              <a:rPr lang="es-ES" sz="900" dirty="0" err="1"/>
              <a:t>speakers</a:t>
            </a:r>
            <a:endParaRPr lang="es-PE" sz="900" dirty="0"/>
          </a:p>
        </p:txBody>
      </p:sp>
    </p:spTree>
    <p:extLst>
      <p:ext uri="{BB962C8B-B14F-4D97-AF65-F5344CB8AC3E}">
        <p14:creationId xmlns:p14="http://schemas.microsoft.com/office/powerpoint/2010/main" val="1058560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9853" t="22768" r="54786" b="66517"/>
          <a:stretch/>
        </p:blipFill>
        <p:spPr>
          <a:xfrm>
            <a:off x="3278777" y="143691"/>
            <a:ext cx="5669280" cy="78377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692434" y="334370"/>
            <a:ext cx="480713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 OF TICKETS</a:t>
            </a:r>
            <a:endParaRPr lang="es-PE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438" t="9733" r="1174" b="8481"/>
          <a:stretch/>
        </p:blipFill>
        <p:spPr>
          <a:xfrm>
            <a:off x="705394" y="2207622"/>
            <a:ext cx="7053943" cy="428461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9235440" y="3879669"/>
            <a:ext cx="1528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err="1"/>
              <a:t>Payment</a:t>
            </a:r>
            <a:r>
              <a:rPr lang="es-ES" dirty="0"/>
              <a:t>: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890261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9853" t="22768" r="54786" b="66517"/>
          <a:stretch/>
        </p:blipFill>
        <p:spPr>
          <a:xfrm>
            <a:off x="3605348" y="143691"/>
            <a:ext cx="4741818" cy="78377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866605" y="281133"/>
            <a:ext cx="395804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SPONSORS</a:t>
            </a:r>
            <a:endParaRPr lang="es-PE" sz="4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672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Rectángulo 1"/>
          <p:cNvSpPr/>
          <p:nvPr/>
        </p:nvSpPr>
        <p:spPr>
          <a:xfrm>
            <a:off x="4191617" y="3723454"/>
            <a:ext cx="3808765" cy="400110"/>
          </a:xfrm>
          <a:prstGeom prst="rect">
            <a:avLst/>
          </a:prstGeom>
          <a:solidFill>
            <a:srgbClr val="D95526"/>
          </a:solidFill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chemeClr val="bg1"/>
                </a:solidFill>
              </a:rPr>
              <a:t>From September 21</a:t>
            </a:r>
            <a:r>
              <a:rPr lang="en-US" sz="2000" b="1" i="1" baseline="30000" dirty="0">
                <a:solidFill>
                  <a:schemeClr val="bg1"/>
                </a:solidFill>
              </a:rPr>
              <a:t>st</a:t>
            </a:r>
            <a:r>
              <a:rPr lang="en-US" sz="2000" b="1" i="1" dirty="0">
                <a:solidFill>
                  <a:schemeClr val="bg1"/>
                </a:solidFill>
              </a:rPr>
              <a:t> to 23rd</a:t>
            </a:r>
            <a:endParaRPr lang="es-PE" sz="2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624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BB8F4DBDA54E24FB7B3BD74E5A6FD7F" ma:contentTypeVersion="1" ma:contentTypeDescription="Crear nuevo documento." ma:contentTypeScope="" ma:versionID="1d4433aca594a6e6791f9274abc57c2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4d57e562b9ec68bb8f7390955f0c5c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254C8CC-4D66-4337-B610-A4292C9E5D76}"/>
</file>

<file path=customXml/itemProps2.xml><?xml version="1.0" encoding="utf-8"?>
<ds:datastoreItem xmlns:ds="http://schemas.openxmlformats.org/officeDocument/2006/customXml" ds:itemID="{9DFD5C41-C472-4E81-8BBD-55F47F7FF3E6}"/>
</file>

<file path=customXml/itemProps3.xml><?xml version="1.0" encoding="utf-8"?>
<ds:datastoreItem xmlns:ds="http://schemas.openxmlformats.org/officeDocument/2006/customXml" ds:itemID="{27EACD58-0D46-451B-ABFB-40884913B7C1}"/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846</Words>
  <Application>Microsoft Office PowerPoint</Application>
  <PresentationFormat>Grand écran</PresentationFormat>
  <Paragraphs>234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2" baseType="lpstr">
      <vt:lpstr>Arial</vt:lpstr>
      <vt:lpstr>Arial Rounded MT Bold</vt:lpstr>
      <vt:lpstr>Calibri</vt:lpstr>
      <vt:lpstr>Calibri Light</vt:lpstr>
      <vt:lpstr>inherit</vt:lpstr>
      <vt:lpstr>Tema de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Christopher Enrique Hurtado Asencio</dc:creator>
  <cp:lastModifiedBy>Aelin Perez</cp:lastModifiedBy>
  <cp:revision>42</cp:revision>
  <dcterms:created xsi:type="dcterms:W3CDTF">2022-05-20T15:38:37Z</dcterms:created>
  <dcterms:modified xsi:type="dcterms:W3CDTF">2022-09-14T10:06:00Z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0x0101007BB8F4DBDA54E24FB7B3BD74E5A6FD7F</vt:lpwstr>
  </property>
</Properties>
</file>