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246B_8DD68DA1.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93" r:id="rId4"/>
    <p:sldMasterId id="2147484242" r:id="rId5"/>
    <p:sldMasterId id="2147484256" r:id="rId6"/>
  </p:sldMasterIdLst>
  <p:notesMasterIdLst>
    <p:notesMasterId r:id="rId72"/>
  </p:notesMasterIdLst>
  <p:sldIdLst>
    <p:sldId id="9311" r:id="rId7"/>
    <p:sldId id="9325" r:id="rId8"/>
    <p:sldId id="9139" r:id="rId9"/>
    <p:sldId id="9256" r:id="rId10"/>
    <p:sldId id="9295" r:id="rId11"/>
    <p:sldId id="9248" r:id="rId12"/>
    <p:sldId id="9312" r:id="rId13"/>
    <p:sldId id="9313" r:id="rId14"/>
    <p:sldId id="9257" r:id="rId15"/>
    <p:sldId id="9097" r:id="rId16"/>
    <p:sldId id="9208" r:id="rId17"/>
    <p:sldId id="9246" r:id="rId18"/>
    <p:sldId id="9213" r:id="rId19"/>
    <p:sldId id="9214" r:id="rId20"/>
    <p:sldId id="9215" r:id="rId21"/>
    <p:sldId id="9216" r:id="rId22"/>
    <p:sldId id="9217" r:id="rId23"/>
    <p:sldId id="9209" r:id="rId24"/>
    <p:sldId id="9218" r:id="rId25"/>
    <p:sldId id="9219" r:id="rId26"/>
    <p:sldId id="9270" r:id="rId27"/>
    <p:sldId id="9272" r:id="rId28"/>
    <p:sldId id="9222" r:id="rId29"/>
    <p:sldId id="9258" r:id="rId30"/>
    <p:sldId id="9274" r:id="rId31"/>
    <p:sldId id="9315" r:id="rId32"/>
    <p:sldId id="9264" r:id="rId33"/>
    <p:sldId id="9305" r:id="rId34"/>
    <p:sldId id="9170" r:id="rId35"/>
    <p:sldId id="9259" r:id="rId36"/>
    <p:sldId id="9283" r:id="rId37"/>
    <p:sldId id="9266" r:id="rId38"/>
    <p:sldId id="9267" r:id="rId39"/>
    <p:sldId id="9268" r:id="rId40"/>
    <p:sldId id="9273" r:id="rId41"/>
    <p:sldId id="9271" r:id="rId42"/>
    <p:sldId id="9326" r:id="rId43"/>
    <p:sldId id="9169" r:id="rId44"/>
    <p:sldId id="9278" r:id="rId45"/>
    <p:sldId id="9261" r:id="rId46"/>
    <p:sldId id="9323" r:id="rId47"/>
    <p:sldId id="9276" r:id="rId48"/>
    <p:sldId id="9279" r:id="rId49"/>
    <p:sldId id="9280" r:id="rId50"/>
    <p:sldId id="9282" r:id="rId51"/>
    <p:sldId id="9284" r:id="rId52"/>
    <p:sldId id="9262" r:id="rId53"/>
    <p:sldId id="9290" r:id="rId54"/>
    <p:sldId id="9281" r:id="rId55"/>
    <p:sldId id="9296" r:id="rId56"/>
    <p:sldId id="9287" r:id="rId57"/>
    <p:sldId id="9304" r:id="rId58"/>
    <p:sldId id="9285" r:id="rId59"/>
    <p:sldId id="9263" r:id="rId60"/>
    <p:sldId id="9293" r:id="rId61"/>
    <p:sldId id="9286" r:id="rId62"/>
    <p:sldId id="9303" r:id="rId63"/>
    <p:sldId id="9288" r:id="rId64"/>
    <p:sldId id="9307" r:id="rId65"/>
    <p:sldId id="9308" r:id="rId66"/>
    <p:sldId id="9309" r:id="rId67"/>
    <p:sldId id="9310" r:id="rId68"/>
    <p:sldId id="9302" r:id="rId69"/>
    <p:sldId id="9327" r:id="rId70"/>
    <p:sldId id="9316" r:id="rId71"/>
  </p:sldIdLst>
  <p:sldSz cx="12192000" cy="6858000"/>
  <p:notesSz cx="6794500" cy="9906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436" userDrawn="1">
          <p15:clr>
            <a:srgbClr val="A4A3A4"/>
          </p15:clr>
        </p15:guide>
        <p15:guide id="3" orient="horz" pos="709" userDrawn="1">
          <p15:clr>
            <a:srgbClr val="A4A3A4"/>
          </p15:clr>
        </p15:guide>
        <p15:guide id="4" orient="horz" pos="1412" userDrawn="1">
          <p15:clr>
            <a:srgbClr val="A4A3A4"/>
          </p15:clr>
        </p15:guide>
        <p15:guide id="5" orient="horz" pos="3566" userDrawn="1">
          <p15:clr>
            <a:srgbClr val="A4A3A4"/>
          </p15:clr>
        </p15:guide>
        <p15:guide id="6" orient="horz" pos="1275" userDrawn="1">
          <p15:clr>
            <a:srgbClr val="A4A3A4"/>
          </p15:clr>
        </p15:guide>
        <p15:guide id="7" pos="2434" userDrawn="1">
          <p15:clr>
            <a:srgbClr val="A4A3A4"/>
          </p15:clr>
        </p15:guide>
        <p15:guide id="8" pos="7129" userDrawn="1">
          <p15:clr>
            <a:srgbClr val="A4A3A4"/>
          </p15:clr>
        </p15:guide>
        <p15:guide id="9" pos="43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2CB1C49-5E0F-8A91-6E79-BB93A828F302}" name="JEAN FRANCO MOGGARTOFF" initials="JFM" userId="S::CONSULTOR175@PROINVERSION.GOB.PE::0faf9421-7e35-44f9-a4cb-d130a4378d9a" providerId="AD"/>
  <p188:author id="{60833193-1F51-360B-0390-E6A915C8291B}" name="Milagros Rasmussen Albitres" initials="MRA" userId="S::mrasmussen@proinversion.gob.pe::1d8cebe8-1d79-43f5-8ac7-d8539a9561fd" providerId="AD"/>
  <p188:author id="{406A8DA2-22A2-67B9-6DDE-22CC21B54B95}" name="Valeria Romero Valdivia" initials="VRV" userId="S::vromero@PROINVERSION.GOB.PE::2ecf9075-db54-4343-ac02-b9314cd353c1" providerId="AD"/>
  <p188:author id="{F052D3B4-7875-7C94-4D98-060631E3253A}" name="Jaime Cueva Llanos" initials="JL" userId="S::jcueva@proinversion.gob.pe::188139c9-e552-46d3-8a7e-7e941b15eb48" providerId="AD"/>
  <p188:author id="{3AF226CF-BB99-CDFE-09E2-255710CC2BBC}" name="Paola Urbina Rodriguez" initials="PUR" userId="S::purbina@PROINVERSION.GOB.PE::fc9eabdb-eb1f-42e7-b0e6-a9096a42f8c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C18"/>
    <a:srgbClr val="3A587C"/>
    <a:srgbClr val="4372C4"/>
    <a:srgbClr val="2C394A"/>
    <a:srgbClr val="2C394B"/>
    <a:srgbClr val="04639D"/>
    <a:srgbClr val="8B230D"/>
    <a:srgbClr val="8B2308"/>
    <a:srgbClr val="EE8E00"/>
    <a:srgbClr val="EA8B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B0C2B1-EFE6-5269-F3BB-08281C955F77}" v="2135" dt="2023-09-22T20:10:36.650"/>
    <p1510:client id="{29C0F4CD-3BBD-AC7C-E0CA-C9FF491C30CE}" v="263" dt="2023-09-22T22:23:45.492"/>
    <p1510:client id="{3B94DA2C-611E-3A9E-4D8B-37103B01DA6E}" v="2" dt="2023-09-22T22:59:54.821"/>
    <p1510:client id="{41A6670A-D966-3B27-43CF-204683693456}" v="31" dt="2023-09-22T20:51:26.237"/>
    <p1510:client id="{55FA9E91-42EE-94F0-B9B2-D8C313CDD4C6}" v="364" dt="2023-09-22T21:08:30.199"/>
    <p1510:client id="{A8D4FDB8-B8F9-4966-B922-83316F293AC6}" v="43" dt="2023-09-23T00:16:04.438"/>
    <p1510:client id="{EC60AA28-3A3F-AD76-4346-E4D6BE25FBC0}" v="384" dt="2023-09-22T21:58:17.317"/>
    <p1510:client id="{F9489D06-B70F-4A23-DC46-50017DE251F4}" v="8" dt="2023-09-22T21:26:22.1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05" d="100"/>
          <a:sy n="105" d="100"/>
        </p:scale>
        <p:origin x="798" y="96"/>
      </p:cViewPr>
      <p:guideLst>
        <p:guide pos="1436"/>
        <p:guide orient="horz" pos="709"/>
        <p:guide orient="horz" pos="1412"/>
        <p:guide orient="horz" pos="3566"/>
        <p:guide orient="horz" pos="1275"/>
        <p:guide pos="2434"/>
        <p:guide pos="7129"/>
        <p:guide pos="43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16" Type="http://schemas.openxmlformats.org/officeDocument/2006/relationships/slide" Target="slides/slide10.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microsoft.com/office/2015/10/relationships/revisionInfo" Target="revisionInfo.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presProps" Target="presProps.xml"/><Relationship Id="rId78"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tableStyles" Target="tableStyles.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29" Type="http://schemas.openxmlformats.org/officeDocument/2006/relationships/slide" Target="slides/slide23.xml"/></Relationships>
</file>

<file path=ppt/comments/modernComment_246B_8DD68DA1.xml><?xml version="1.0" encoding="utf-8"?>
<p188:cmLst xmlns:a="http://schemas.openxmlformats.org/drawingml/2006/main" xmlns:r="http://schemas.openxmlformats.org/officeDocument/2006/relationships" xmlns:p188="http://schemas.microsoft.com/office/powerpoint/2018/8/main">
  <p188:cm id="{4EBE1896-86F4-4FBE-9559-DB00C7CA3B40}" authorId="{60833193-1F51-360B-0390-E6A915C8291B}" created="2023-08-17T17:24:47.547">
    <ac:deMkLst xmlns:ac="http://schemas.microsoft.com/office/drawing/2013/main/command">
      <pc:docMk xmlns:pc="http://schemas.microsoft.com/office/powerpoint/2013/main/command"/>
      <pc:sldMk xmlns:pc="http://schemas.microsoft.com/office/powerpoint/2013/main/command" cId="3902186346" sldId="9283"/>
      <ac:graphicFrameMk id="15" creationId="{C9FFF68D-CB60-87FD-D7F3-554E783699E5}"/>
    </ac:deMkLst>
    <p188:txBody>
      <a:bodyPr/>
      <a:lstStyle/>
      <a:p>
        <a:r>
          <a:rPr lang="es-PE"/>
          <a:t>Revisar fechas ya que salieron de cuadro de metas 2024</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es-PE"/>
          </a:p>
        </p:txBody>
      </p:sp>
      <p:sp>
        <p:nvSpPr>
          <p:cNvPr id="3" name="Marcador de fecha 2"/>
          <p:cNvSpPr>
            <a:spLocks noGrp="1"/>
          </p:cNvSpPr>
          <p:nvPr>
            <p:ph type="dt" idx="1"/>
          </p:nvPr>
        </p:nvSpPr>
        <p:spPr>
          <a:xfrm>
            <a:off x="3848645" y="0"/>
            <a:ext cx="2944283" cy="497020"/>
          </a:xfrm>
          <a:prstGeom prst="rect">
            <a:avLst/>
          </a:prstGeom>
        </p:spPr>
        <p:txBody>
          <a:bodyPr vert="horz" lIns="91440" tIns="45720" rIns="91440" bIns="45720" rtlCol="0"/>
          <a:lstStyle>
            <a:lvl1pPr algn="r">
              <a:defRPr sz="1200"/>
            </a:lvl1pPr>
          </a:lstStyle>
          <a:p>
            <a:fld id="{271CF574-4926-45D7-A3AC-9D031806B344}" type="datetimeFigureOut">
              <a:rPr lang="es-PE" smtClean="0"/>
              <a:t>3/10/2023</a:t>
            </a:fld>
            <a:endParaRPr lang="es-PE"/>
          </a:p>
        </p:txBody>
      </p:sp>
      <p:sp>
        <p:nvSpPr>
          <p:cNvPr id="4" name="Marcador de imagen de diapositiva 3"/>
          <p:cNvSpPr>
            <a:spLocks noGrp="1" noRot="1" noChangeAspect="1"/>
          </p:cNvSpPr>
          <p:nvPr>
            <p:ph type="sldImg" idx="2"/>
          </p:nvPr>
        </p:nvSpPr>
        <p:spPr>
          <a:xfrm>
            <a:off x="425450" y="1238250"/>
            <a:ext cx="5943600" cy="3343275"/>
          </a:xfrm>
          <a:prstGeom prst="rect">
            <a:avLst/>
          </a:prstGeom>
          <a:noFill/>
          <a:ln w="12700">
            <a:solidFill>
              <a:prstClr val="black"/>
            </a:solidFill>
          </a:ln>
        </p:spPr>
        <p:txBody>
          <a:bodyPr vert="horz" lIns="91440" tIns="45720" rIns="91440" bIns="45720" rtlCol="0" anchor="ctr"/>
          <a:lstStyle/>
          <a:p>
            <a:endParaRPr lang="es-PE"/>
          </a:p>
        </p:txBody>
      </p:sp>
      <p:sp>
        <p:nvSpPr>
          <p:cNvPr id="5" name="Marcador de notas 4"/>
          <p:cNvSpPr>
            <a:spLocks noGrp="1"/>
          </p:cNvSpPr>
          <p:nvPr>
            <p:ph type="body" sz="quarter" idx="3"/>
          </p:nvPr>
        </p:nvSpPr>
        <p:spPr>
          <a:xfrm>
            <a:off x="679450" y="4767262"/>
            <a:ext cx="5435600" cy="3900488"/>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6" name="Marcador de pie de página 5"/>
          <p:cNvSpPr>
            <a:spLocks noGrp="1"/>
          </p:cNvSpPr>
          <p:nvPr>
            <p:ph type="ftr" sz="quarter" idx="4"/>
          </p:nvPr>
        </p:nvSpPr>
        <p:spPr>
          <a:xfrm>
            <a:off x="0" y="9408981"/>
            <a:ext cx="2944283" cy="497019"/>
          </a:xfrm>
          <a:prstGeom prst="rect">
            <a:avLst/>
          </a:prstGeom>
        </p:spPr>
        <p:txBody>
          <a:bodyPr vert="horz" lIns="91440" tIns="45720" rIns="91440" bIns="45720" rtlCol="0" anchor="b"/>
          <a:lstStyle>
            <a:lvl1pPr algn="l">
              <a:defRPr sz="1200"/>
            </a:lvl1pPr>
          </a:lstStyle>
          <a:p>
            <a:endParaRPr lang="es-PE"/>
          </a:p>
        </p:txBody>
      </p:sp>
      <p:sp>
        <p:nvSpPr>
          <p:cNvPr id="7" name="Marcador de número de diapositiva 6"/>
          <p:cNvSpPr>
            <a:spLocks noGrp="1"/>
          </p:cNvSpPr>
          <p:nvPr>
            <p:ph type="sldNum" sz="quarter" idx="5"/>
          </p:nvPr>
        </p:nvSpPr>
        <p:spPr>
          <a:xfrm>
            <a:off x="3848645" y="9408981"/>
            <a:ext cx="2944283" cy="497019"/>
          </a:xfrm>
          <a:prstGeom prst="rect">
            <a:avLst/>
          </a:prstGeom>
        </p:spPr>
        <p:txBody>
          <a:bodyPr vert="horz" lIns="91440" tIns="45720" rIns="91440" bIns="45720" rtlCol="0" anchor="b"/>
          <a:lstStyle>
            <a:lvl1pPr algn="r">
              <a:defRPr sz="1200"/>
            </a:lvl1pPr>
          </a:lstStyle>
          <a:p>
            <a:fld id="{F1A4B921-89EC-4A33-A1A0-F85BA80A80F8}" type="slidenum">
              <a:rPr lang="es-PE" smtClean="0"/>
              <a:t>‹Nº›</a:t>
            </a:fld>
            <a:endParaRPr lang="es-PE"/>
          </a:p>
        </p:txBody>
      </p:sp>
    </p:spTree>
    <p:extLst>
      <p:ext uri="{BB962C8B-B14F-4D97-AF65-F5344CB8AC3E}">
        <p14:creationId xmlns:p14="http://schemas.microsoft.com/office/powerpoint/2010/main" val="2412052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otas 1">
            <a:extLst>
              <a:ext uri="{FF2B5EF4-FFF2-40B4-BE49-F238E27FC236}">
                <a16:creationId xmlns:a16="http://schemas.microsoft.com/office/drawing/2014/main" id="{2DCE7494-F443-4B53-BC7E-3AAF75F3745A}"/>
              </a:ext>
            </a:extLst>
          </p:cNvPr>
          <p:cNvSpPr>
            <a:spLocks noGrp="1"/>
          </p:cNvSpPr>
          <p:nvPr>
            <p:ph type="body" idx="1"/>
          </p:nvPr>
        </p:nvSpPr>
        <p:spPr/>
        <p:txBody>
          <a:bodyPr/>
          <a:lstStyle/>
          <a:p>
            <a:endParaRPr lang="es-ES_tradnl"/>
          </a:p>
        </p:txBody>
      </p:sp>
    </p:spTree>
    <p:extLst>
      <p:ext uri="{BB962C8B-B14F-4D97-AF65-F5344CB8AC3E}">
        <p14:creationId xmlns:p14="http://schemas.microsoft.com/office/powerpoint/2010/main" val="3143269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otas 1">
            <a:extLst>
              <a:ext uri="{FF2B5EF4-FFF2-40B4-BE49-F238E27FC236}">
                <a16:creationId xmlns:a16="http://schemas.microsoft.com/office/drawing/2014/main" id="{2DCE7494-F443-4B53-BC7E-3AAF75F3745A}"/>
              </a:ext>
            </a:extLst>
          </p:cNvPr>
          <p:cNvSpPr>
            <a:spLocks noGrp="1"/>
          </p:cNvSpPr>
          <p:nvPr>
            <p:ph type="body" idx="1"/>
          </p:nvPr>
        </p:nvSpPr>
        <p:spPr/>
        <p:txBody>
          <a:bodyPr/>
          <a:lstStyle/>
          <a:p>
            <a:endParaRPr lang="es-ES_tradnl"/>
          </a:p>
        </p:txBody>
      </p:sp>
    </p:spTree>
    <p:extLst>
      <p:ext uri="{BB962C8B-B14F-4D97-AF65-F5344CB8AC3E}">
        <p14:creationId xmlns:p14="http://schemas.microsoft.com/office/powerpoint/2010/main" val="3278133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2"/>
        <p:cNvGrpSpPr/>
        <p:nvPr/>
      </p:nvGrpSpPr>
      <p:grpSpPr>
        <a:xfrm>
          <a:off x="0" y="0"/>
          <a:ext cx="0" cy="0"/>
          <a:chOff x="0" y="0"/>
          <a:chExt cx="0" cy="0"/>
        </a:xfrm>
      </p:grpSpPr>
      <p:sp>
        <p:nvSpPr>
          <p:cNvPr id="1473" name="Google Shape;1473;p4:notes"/>
          <p:cNvSpPr txBox="1">
            <a:spLocks noGrp="1"/>
          </p:cNvSpPr>
          <p:nvPr>
            <p:ph type="body" idx="1"/>
          </p:nvPr>
        </p:nvSpPr>
        <p:spPr>
          <a:xfrm>
            <a:off x="679450" y="4767263"/>
            <a:ext cx="5435600" cy="39006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74" name="Google Shape;1474;p4:notes"/>
          <p:cNvSpPr>
            <a:spLocks noGrp="1" noRot="1" noChangeAspect="1"/>
          </p:cNvSpPr>
          <p:nvPr>
            <p:ph type="sldImg" idx="2"/>
          </p:nvPr>
        </p:nvSpPr>
        <p:spPr>
          <a:xfrm>
            <a:off x="425450" y="1238250"/>
            <a:ext cx="5943600" cy="3343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otas 1">
            <a:extLst>
              <a:ext uri="{FF2B5EF4-FFF2-40B4-BE49-F238E27FC236}">
                <a16:creationId xmlns:a16="http://schemas.microsoft.com/office/drawing/2014/main" id="{84AB556D-76B4-3928-A998-38BB6373BBAF}"/>
              </a:ext>
            </a:extLst>
          </p:cNvPr>
          <p:cNvSpPr>
            <a:spLocks noGrp="1"/>
          </p:cNvSpPr>
          <p:nvPr>
            <p:ph type="body" idx="1"/>
          </p:nvPr>
        </p:nvSpPr>
        <p:spPr/>
        <p:txBody>
          <a:bodyPr/>
          <a:lstStyle/>
          <a:p>
            <a:endParaRPr lang="es-ES_tradnl"/>
          </a:p>
        </p:txBody>
      </p:sp>
    </p:spTree>
    <p:extLst>
      <p:ext uri="{BB962C8B-B14F-4D97-AF65-F5344CB8AC3E}">
        <p14:creationId xmlns:p14="http://schemas.microsoft.com/office/powerpoint/2010/main" val="2922440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PE" err="1"/>
              <a:t>Linea</a:t>
            </a:r>
            <a:r>
              <a:rPr lang="es-PE"/>
              <a:t> de tiempo indicando que proyectos se declaran de interés por trimestre</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A4B921-89EC-4A33-A1A0-F85BA80A80F8}" type="slidenum">
              <a:rPr kumimoji="0" lang="es-PE"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s-PE"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224070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a:p>
        </p:txBody>
      </p:sp>
      <p:sp>
        <p:nvSpPr>
          <p:cNvPr id="4" name="Marcador de número de diapositiva 3"/>
          <p:cNvSpPr>
            <a:spLocks noGrp="1"/>
          </p:cNvSpPr>
          <p:nvPr>
            <p:ph type="sldNum" sz="quarter" idx="5"/>
          </p:nvPr>
        </p:nvSpPr>
        <p:spPr/>
        <p:txBody>
          <a:bodyPr/>
          <a:lstStyle/>
          <a:p>
            <a:fld id="{F1A4B921-89EC-4A33-A1A0-F85BA80A80F8}" type="slidenum">
              <a:rPr lang="es-PE" smtClean="0"/>
              <a:t>13</a:t>
            </a:fld>
            <a:endParaRPr lang="es-PE"/>
          </a:p>
        </p:txBody>
      </p:sp>
    </p:spTree>
    <p:extLst>
      <p:ext uri="{BB962C8B-B14F-4D97-AF65-F5344CB8AC3E}">
        <p14:creationId xmlns:p14="http://schemas.microsoft.com/office/powerpoint/2010/main" val="32220435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a:p>
        </p:txBody>
      </p:sp>
      <p:sp>
        <p:nvSpPr>
          <p:cNvPr id="4" name="Marcador de número de diapositiva 3"/>
          <p:cNvSpPr>
            <a:spLocks noGrp="1"/>
          </p:cNvSpPr>
          <p:nvPr>
            <p:ph type="sldNum" sz="quarter" idx="5"/>
          </p:nvPr>
        </p:nvSpPr>
        <p:spPr/>
        <p:txBody>
          <a:bodyPr/>
          <a:lstStyle/>
          <a:p>
            <a:fld id="{F1A4B921-89EC-4A33-A1A0-F85BA80A80F8}" type="slidenum">
              <a:rPr lang="es-PE" smtClean="0"/>
              <a:t>14</a:t>
            </a:fld>
            <a:endParaRPr lang="es-PE"/>
          </a:p>
        </p:txBody>
      </p:sp>
    </p:spTree>
    <p:extLst>
      <p:ext uri="{BB962C8B-B14F-4D97-AF65-F5344CB8AC3E}">
        <p14:creationId xmlns:p14="http://schemas.microsoft.com/office/powerpoint/2010/main" val="3992628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a:p>
        </p:txBody>
      </p:sp>
      <p:sp>
        <p:nvSpPr>
          <p:cNvPr id="4" name="Marcador de número de diapositiva 3"/>
          <p:cNvSpPr>
            <a:spLocks noGrp="1"/>
          </p:cNvSpPr>
          <p:nvPr>
            <p:ph type="sldNum" sz="quarter" idx="5"/>
          </p:nvPr>
        </p:nvSpPr>
        <p:spPr/>
        <p:txBody>
          <a:bodyPr/>
          <a:lstStyle/>
          <a:p>
            <a:fld id="{F1A4B921-89EC-4A33-A1A0-F85BA80A80F8}" type="slidenum">
              <a:rPr lang="es-PE" smtClean="0"/>
              <a:t>15</a:t>
            </a:fld>
            <a:endParaRPr lang="es-PE"/>
          </a:p>
        </p:txBody>
      </p:sp>
    </p:spTree>
    <p:extLst>
      <p:ext uri="{BB962C8B-B14F-4D97-AF65-F5344CB8AC3E}">
        <p14:creationId xmlns:p14="http://schemas.microsoft.com/office/powerpoint/2010/main" val="427303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a:p>
        </p:txBody>
      </p:sp>
      <p:sp>
        <p:nvSpPr>
          <p:cNvPr id="4" name="Marcador de número de diapositiva 3"/>
          <p:cNvSpPr>
            <a:spLocks noGrp="1"/>
          </p:cNvSpPr>
          <p:nvPr>
            <p:ph type="sldNum" sz="quarter" idx="5"/>
          </p:nvPr>
        </p:nvSpPr>
        <p:spPr/>
        <p:txBody>
          <a:bodyPr/>
          <a:lstStyle/>
          <a:p>
            <a:fld id="{F1A4B921-89EC-4A33-A1A0-F85BA80A80F8}" type="slidenum">
              <a:rPr lang="es-PE" smtClean="0"/>
              <a:t>16</a:t>
            </a:fld>
            <a:endParaRPr lang="es-PE"/>
          </a:p>
        </p:txBody>
      </p:sp>
    </p:spTree>
    <p:extLst>
      <p:ext uri="{BB962C8B-B14F-4D97-AF65-F5344CB8AC3E}">
        <p14:creationId xmlns:p14="http://schemas.microsoft.com/office/powerpoint/2010/main" val="203251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PE"/>
              <a:t>Linea de tiempo indicando que proyectos se declaran de interés por trimestre.</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A4B921-89EC-4A33-A1A0-F85BA80A80F8}" type="slidenum">
              <a:rPr kumimoji="0" lang="es-P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s-P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8226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PE"/>
              <a:t>Linea de tiempo indicando que proyectos se declaran de interés por trimestre.</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A4B921-89EC-4A33-A1A0-F85BA80A80F8}" type="slidenum">
              <a:rPr kumimoji="0" lang="es-P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s-P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63232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PE"/>
              <a:t>Linea de tiempo indicando que proyectos se declaran de interés por trimestre.</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A4B921-89EC-4A33-A1A0-F85BA80A80F8}" type="slidenum">
              <a:rPr kumimoji="0" lang="es-P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s-P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11584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a:p>
        </p:txBody>
      </p:sp>
      <p:sp>
        <p:nvSpPr>
          <p:cNvPr id="4" name="Marcador de número de diapositiva 3"/>
          <p:cNvSpPr>
            <a:spLocks noGrp="1"/>
          </p:cNvSpPr>
          <p:nvPr>
            <p:ph type="sldNum" sz="quarter" idx="5"/>
          </p:nvPr>
        </p:nvSpPr>
        <p:spPr/>
        <p:txBody>
          <a:bodyPr/>
          <a:lstStyle/>
          <a:p>
            <a:fld id="{F1A4B921-89EC-4A33-A1A0-F85BA80A80F8}" type="slidenum">
              <a:rPr lang="es-PE" smtClean="0"/>
              <a:t>63</a:t>
            </a:fld>
            <a:endParaRPr lang="es-PE"/>
          </a:p>
        </p:txBody>
      </p:sp>
    </p:spTree>
    <p:extLst>
      <p:ext uri="{BB962C8B-B14F-4D97-AF65-F5344CB8AC3E}">
        <p14:creationId xmlns:p14="http://schemas.microsoft.com/office/powerpoint/2010/main" val="389898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PE"/>
          </a:p>
        </p:txBody>
      </p:sp>
      <p:sp>
        <p:nvSpPr>
          <p:cNvPr id="4" name="Slide Number Placeholder 3"/>
          <p:cNvSpPr>
            <a:spLocks noGrp="1"/>
          </p:cNvSpPr>
          <p:nvPr>
            <p:ph type="sldNum" sz="quarter" idx="5"/>
          </p:nvPr>
        </p:nvSpPr>
        <p:spPr/>
        <p:txBody>
          <a:bodyPr/>
          <a:lstStyle/>
          <a:p>
            <a:fld id="{F1A4B921-89EC-4A33-A1A0-F85BA80A80F8}" type="slidenum">
              <a:rPr lang="es-PE" smtClean="0"/>
              <a:t>65</a:t>
            </a:fld>
            <a:endParaRPr lang="es-PE"/>
          </a:p>
        </p:txBody>
      </p:sp>
    </p:spTree>
    <p:extLst>
      <p:ext uri="{BB962C8B-B14F-4D97-AF65-F5344CB8AC3E}">
        <p14:creationId xmlns:p14="http://schemas.microsoft.com/office/powerpoint/2010/main" val="33223683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jpeg"/><Relationship Id="rId1" Type="http://schemas.openxmlformats.org/officeDocument/2006/relationships/slideMaster" Target="../slideMasters/slideMaster1.xml"/><Relationship Id="rId6" Type="http://schemas.openxmlformats.org/officeDocument/2006/relationships/image" Target="../media/image18.emf"/><Relationship Id="rId5" Type="http://schemas.openxmlformats.org/officeDocument/2006/relationships/image" Target="../media/image17.png"/><Relationship Id="rId4" Type="http://schemas.openxmlformats.org/officeDocument/2006/relationships/image" Target="../media/image16.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jpeg"/><Relationship Id="rId1" Type="http://schemas.openxmlformats.org/officeDocument/2006/relationships/slideMaster" Target="../slideMasters/slideMaster2.xml"/><Relationship Id="rId6" Type="http://schemas.openxmlformats.org/officeDocument/2006/relationships/image" Target="../media/image18.emf"/><Relationship Id="rId5" Type="http://schemas.openxmlformats.org/officeDocument/2006/relationships/image" Target="../media/image17.png"/><Relationship Id="rId4" Type="http://schemas.openxmlformats.org/officeDocument/2006/relationships/image" Target="../media/image16.pn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4.jpeg"/><Relationship Id="rId1" Type="http://schemas.openxmlformats.org/officeDocument/2006/relationships/slideMaster" Target="../slideMasters/slideMaster3.xml"/><Relationship Id="rId6" Type="http://schemas.openxmlformats.org/officeDocument/2006/relationships/image" Target="../media/image18.emf"/><Relationship Id="rId5" Type="http://schemas.openxmlformats.org/officeDocument/2006/relationships/image" Target="../media/image17.png"/><Relationship Id="rId4" Type="http://schemas.openxmlformats.org/officeDocument/2006/relationships/image" Target="../media/image1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ARÁTUL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3133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736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5283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428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PARADOR PRINCIP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6" name="bg object 16">
            <a:extLst>
              <a:ext uri="{FF2B5EF4-FFF2-40B4-BE49-F238E27FC236}">
                <a16:creationId xmlns:a16="http://schemas.microsoft.com/office/drawing/2014/main" id="{701046BA-405A-B349-A98A-A9139E433AA5}"/>
              </a:ext>
            </a:extLst>
          </p:cNvPr>
          <p:cNvSpPr/>
          <p:nvPr userDrawn="1"/>
        </p:nvSpPr>
        <p:spPr>
          <a:xfrm rot="10800000">
            <a:off x="10946618" y="5020409"/>
            <a:ext cx="1254174" cy="1837591"/>
          </a:xfrm>
          <a:custGeom>
            <a:avLst/>
            <a:gdLst/>
            <a:ahLst/>
            <a:cxnLst/>
            <a:rect l="l" t="t" r="r" b="b"/>
            <a:pathLst>
              <a:path w="2534920" h="3714115">
                <a:moveTo>
                  <a:pt x="2534708" y="0"/>
                </a:moveTo>
                <a:lnTo>
                  <a:pt x="0" y="0"/>
                </a:lnTo>
                <a:lnTo>
                  <a:pt x="0" y="3714106"/>
                </a:lnTo>
                <a:lnTo>
                  <a:pt x="2534708" y="0"/>
                </a:lnTo>
                <a:close/>
              </a:path>
            </a:pathLst>
          </a:custGeom>
          <a:solidFill>
            <a:srgbClr val="A8ADB4"/>
          </a:solidFill>
        </p:spPr>
        <p:txBody>
          <a:bodyPr wrap="square" lIns="0" tIns="0" rIns="0" bIns="0" rtlCol="0"/>
          <a:lstStyle/>
          <a:p>
            <a:endParaRPr/>
          </a:p>
        </p:txBody>
      </p:sp>
      <p:sp>
        <p:nvSpPr>
          <p:cNvPr id="3" name="Rectángulo 2">
            <a:extLst>
              <a:ext uri="{FF2B5EF4-FFF2-40B4-BE49-F238E27FC236}">
                <a16:creationId xmlns:a16="http://schemas.microsoft.com/office/drawing/2014/main" id="{42D5BFEC-FA36-C247-BD77-9319C17D15DE}"/>
              </a:ext>
            </a:extLst>
          </p:cNvPr>
          <p:cNvSpPr/>
          <p:nvPr userDrawn="1"/>
        </p:nvSpPr>
        <p:spPr>
          <a:xfrm>
            <a:off x="0" y="6526924"/>
            <a:ext cx="336331" cy="33107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2609990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ERPO DE TEX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023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UERPO DE TEX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9975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ERPO DE TEX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2" name="Rectángulo 41">
            <a:extLst>
              <a:ext uri="{FF2B5EF4-FFF2-40B4-BE49-F238E27FC236}">
                <a16:creationId xmlns:a16="http://schemas.microsoft.com/office/drawing/2014/main" id="{34E68F10-CD71-EC47-8B10-6C62F5ACF0A0}"/>
              </a:ext>
            </a:extLst>
          </p:cNvPr>
          <p:cNvSpPr/>
          <p:nvPr userDrawn="1"/>
        </p:nvSpPr>
        <p:spPr>
          <a:xfrm>
            <a:off x="0" y="6526924"/>
            <a:ext cx="336331" cy="33107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3425265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IER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bg object 16">
            <a:extLst>
              <a:ext uri="{FF2B5EF4-FFF2-40B4-BE49-F238E27FC236}">
                <a16:creationId xmlns:a16="http://schemas.microsoft.com/office/drawing/2014/main" id="{342AC315-92F3-E94D-A6D4-69C321ACB768}"/>
              </a:ext>
            </a:extLst>
          </p:cNvPr>
          <p:cNvSpPr/>
          <p:nvPr userDrawn="1"/>
        </p:nvSpPr>
        <p:spPr>
          <a:xfrm rot="10800000">
            <a:off x="10951887" y="5045123"/>
            <a:ext cx="1254174" cy="1837591"/>
          </a:xfrm>
          <a:custGeom>
            <a:avLst/>
            <a:gdLst/>
            <a:ahLst/>
            <a:cxnLst/>
            <a:rect l="l" t="t" r="r" b="b"/>
            <a:pathLst>
              <a:path w="2534920" h="3714115">
                <a:moveTo>
                  <a:pt x="2534708" y="0"/>
                </a:moveTo>
                <a:lnTo>
                  <a:pt x="0" y="0"/>
                </a:lnTo>
                <a:lnTo>
                  <a:pt x="0" y="3714106"/>
                </a:lnTo>
                <a:lnTo>
                  <a:pt x="2534708" y="0"/>
                </a:lnTo>
                <a:close/>
              </a:path>
            </a:pathLst>
          </a:custGeom>
          <a:solidFill>
            <a:srgbClr val="A8ADB4"/>
          </a:solidFill>
        </p:spPr>
        <p:txBody>
          <a:bodyPr wrap="square" lIns="0" tIns="0" rIns="0" bIns="0" rtlCol="0"/>
          <a:lstStyle/>
          <a:p>
            <a:endParaRPr/>
          </a:p>
        </p:txBody>
      </p:sp>
    </p:spTree>
    <p:extLst>
      <p:ext uri="{BB962C8B-B14F-4D97-AF65-F5344CB8AC3E}">
        <p14:creationId xmlns:p14="http://schemas.microsoft.com/office/powerpoint/2010/main" val="4130927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5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7256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13559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8F6C6C1-A559-6749-801F-F91999CD149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50651"/>
          <a:stretch/>
        </p:blipFill>
        <p:spPr>
          <a:xfrm>
            <a:off x="0" y="0"/>
            <a:ext cx="6016598" cy="6857999"/>
          </a:xfrm>
          <a:prstGeom prst="rect">
            <a:avLst/>
          </a:prstGeom>
        </p:spPr>
      </p:pic>
    </p:spTree>
    <p:extLst>
      <p:ext uri="{BB962C8B-B14F-4D97-AF65-F5344CB8AC3E}">
        <p14:creationId xmlns:p14="http://schemas.microsoft.com/office/powerpoint/2010/main" val="39970951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1" name="Rectángulo 40">
            <a:extLst>
              <a:ext uri="{FF2B5EF4-FFF2-40B4-BE49-F238E27FC236}">
                <a16:creationId xmlns:a16="http://schemas.microsoft.com/office/drawing/2014/main" id="{BD91C560-A385-260E-0A34-EDBA5747C8F7}"/>
              </a:ext>
            </a:extLst>
          </p:cNvPr>
          <p:cNvSpPr/>
          <p:nvPr userDrawn="1"/>
        </p:nvSpPr>
        <p:spPr>
          <a:xfrm>
            <a:off x="10376" y="6565188"/>
            <a:ext cx="12192000" cy="3351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3" name="Imagen 2">
            <a:extLst>
              <a:ext uri="{FF2B5EF4-FFF2-40B4-BE49-F238E27FC236}">
                <a16:creationId xmlns:a16="http://schemas.microsoft.com/office/drawing/2014/main" id="{908F1FD0-87C2-2347-8DBA-CAFE7B8692F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61328" y="1683743"/>
            <a:ext cx="3589256" cy="808671"/>
          </a:xfrm>
          <a:prstGeom prst="rect">
            <a:avLst/>
          </a:prstGeom>
        </p:spPr>
      </p:pic>
      <p:pic>
        <p:nvPicPr>
          <p:cNvPr id="4" name="Imagen 3">
            <a:extLst>
              <a:ext uri="{FF2B5EF4-FFF2-40B4-BE49-F238E27FC236}">
                <a16:creationId xmlns:a16="http://schemas.microsoft.com/office/drawing/2014/main" id="{75259E97-CB3F-2344-9B1D-AAD6C02A67E7}"/>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4876" t="17346" r="4234" b="18128"/>
          <a:stretch/>
        </p:blipFill>
        <p:spPr>
          <a:xfrm>
            <a:off x="3837755" y="4058401"/>
            <a:ext cx="3492708" cy="1394086"/>
          </a:xfrm>
          <a:prstGeom prst="rect">
            <a:avLst/>
          </a:prstGeom>
        </p:spPr>
      </p:pic>
      <p:grpSp>
        <p:nvGrpSpPr>
          <p:cNvPr id="5" name="Grupo 4">
            <a:extLst>
              <a:ext uri="{FF2B5EF4-FFF2-40B4-BE49-F238E27FC236}">
                <a16:creationId xmlns:a16="http://schemas.microsoft.com/office/drawing/2014/main" id="{30D82E1D-FA0D-8F48-AE5B-F1EDB79CA542}"/>
              </a:ext>
            </a:extLst>
          </p:cNvPr>
          <p:cNvGrpSpPr/>
          <p:nvPr userDrawn="1"/>
        </p:nvGrpSpPr>
        <p:grpSpPr>
          <a:xfrm>
            <a:off x="4546715" y="3030398"/>
            <a:ext cx="3877006" cy="687430"/>
            <a:chOff x="4551557" y="3367034"/>
            <a:chExt cx="3610518" cy="640179"/>
          </a:xfrm>
        </p:grpSpPr>
        <p:pic>
          <p:nvPicPr>
            <p:cNvPr id="6" name="Imagen 5">
              <a:extLst>
                <a:ext uri="{FF2B5EF4-FFF2-40B4-BE49-F238E27FC236}">
                  <a16:creationId xmlns:a16="http://schemas.microsoft.com/office/drawing/2014/main" id="{D73DC9C5-ADEF-BA4F-961A-EF2FD57B824B}"/>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t="32889" r="3073" b="38776"/>
            <a:stretch/>
          </p:blipFill>
          <p:spPr>
            <a:xfrm>
              <a:off x="4551557" y="3367034"/>
              <a:ext cx="3610518" cy="593402"/>
            </a:xfrm>
            <a:prstGeom prst="rect">
              <a:avLst/>
            </a:prstGeom>
          </p:spPr>
        </p:pic>
        <p:pic>
          <p:nvPicPr>
            <p:cNvPr id="7" name="Imagen 6">
              <a:extLst>
                <a:ext uri="{FF2B5EF4-FFF2-40B4-BE49-F238E27FC236}">
                  <a16:creationId xmlns:a16="http://schemas.microsoft.com/office/drawing/2014/main" id="{3178ED46-FD73-624E-8917-6CFBB37B2C47}"/>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747768" y="3883221"/>
              <a:ext cx="1764724" cy="123992"/>
            </a:xfrm>
            <a:prstGeom prst="rect">
              <a:avLst/>
            </a:prstGeom>
          </p:spPr>
        </p:pic>
      </p:grpSp>
      <p:pic>
        <p:nvPicPr>
          <p:cNvPr id="8" name="Imagen 7">
            <a:extLst>
              <a:ext uri="{FF2B5EF4-FFF2-40B4-BE49-F238E27FC236}">
                <a16:creationId xmlns:a16="http://schemas.microsoft.com/office/drawing/2014/main" id="{014060C3-17AE-D44A-BB6F-90E882C3B9F9}"/>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4757408" y="2763619"/>
            <a:ext cx="1043374" cy="261327"/>
          </a:xfrm>
          <a:prstGeom prst="rect">
            <a:avLst/>
          </a:prstGeom>
        </p:spPr>
      </p:pic>
    </p:spTree>
    <p:extLst>
      <p:ext uri="{BB962C8B-B14F-4D97-AF65-F5344CB8AC3E}">
        <p14:creationId xmlns:p14="http://schemas.microsoft.com/office/powerpoint/2010/main" val="22924515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ARÁTUL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83872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44578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33302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98861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SEPARADOR PRINCIP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6" name="bg object 16">
            <a:extLst>
              <a:ext uri="{FF2B5EF4-FFF2-40B4-BE49-F238E27FC236}">
                <a16:creationId xmlns:a16="http://schemas.microsoft.com/office/drawing/2014/main" id="{701046BA-405A-B349-A98A-A9139E433AA5}"/>
              </a:ext>
            </a:extLst>
          </p:cNvPr>
          <p:cNvSpPr/>
          <p:nvPr userDrawn="1"/>
        </p:nvSpPr>
        <p:spPr>
          <a:xfrm rot="10800000">
            <a:off x="10946618" y="5020409"/>
            <a:ext cx="1254174" cy="1837591"/>
          </a:xfrm>
          <a:custGeom>
            <a:avLst/>
            <a:gdLst/>
            <a:ahLst/>
            <a:cxnLst/>
            <a:rect l="l" t="t" r="r" b="b"/>
            <a:pathLst>
              <a:path w="2534920" h="3714115">
                <a:moveTo>
                  <a:pt x="2534708" y="0"/>
                </a:moveTo>
                <a:lnTo>
                  <a:pt x="0" y="0"/>
                </a:lnTo>
                <a:lnTo>
                  <a:pt x="0" y="3714106"/>
                </a:lnTo>
                <a:lnTo>
                  <a:pt x="2534708" y="0"/>
                </a:lnTo>
                <a:close/>
              </a:path>
            </a:pathLst>
          </a:custGeom>
          <a:solidFill>
            <a:srgbClr val="A8ADB4"/>
          </a:solidFill>
        </p:spPr>
        <p:txBody>
          <a:bodyPr wrap="square" lIns="0" tIns="0" rIns="0" bIns="0" rtlCol="0"/>
          <a:lstStyle/>
          <a:p>
            <a:endParaRPr/>
          </a:p>
        </p:txBody>
      </p:sp>
      <p:sp>
        <p:nvSpPr>
          <p:cNvPr id="3" name="Rectángulo 2">
            <a:extLst>
              <a:ext uri="{FF2B5EF4-FFF2-40B4-BE49-F238E27FC236}">
                <a16:creationId xmlns:a16="http://schemas.microsoft.com/office/drawing/2014/main" id="{42D5BFEC-FA36-C247-BD77-9319C17D15DE}"/>
              </a:ext>
            </a:extLst>
          </p:cNvPr>
          <p:cNvSpPr/>
          <p:nvPr userDrawn="1"/>
        </p:nvSpPr>
        <p:spPr>
          <a:xfrm>
            <a:off x="0" y="6526924"/>
            <a:ext cx="336331" cy="33107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27487013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UERPO DE TEX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66583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UERPO DE TEX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07628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ERPO DE TEX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2" name="Rectángulo 41">
            <a:extLst>
              <a:ext uri="{FF2B5EF4-FFF2-40B4-BE49-F238E27FC236}">
                <a16:creationId xmlns:a16="http://schemas.microsoft.com/office/drawing/2014/main" id="{34E68F10-CD71-EC47-8B10-6C62F5ACF0A0}"/>
              </a:ext>
            </a:extLst>
          </p:cNvPr>
          <p:cNvSpPr/>
          <p:nvPr userDrawn="1"/>
        </p:nvSpPr>
        <p:spPr>
          <a:xfrm>
            <a:off x="0" y="6526924"/>
            <a:ext cx="336331" cy="33107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15715820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IER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bg object 16">
            <a:extLst>
              <a:ext uri="{FF2B5EF4-FFF2-40B4-BE49-F238E27FC236}">
                <a16:creationId xmlns:a16="http://schemas.microsoft.com/office/drawing/2014/main" id="{342AC315-92F3-E94D-A6D4-69C321ACB768}"/>
              </a:ext>
            </a:extLst>
          </p:cNvPr>
          <p:cNvSpPr/>
          <p:nvPr userDrawn="1"/>
        </p:nvSpPr>
        <p:spPr>
          <a:xfrm rot="10800000">
            <a:off x="10951887" y="5045123"/>
            <a:ext cx="1254174" cy="1837591"/>
          </a:xfrm>
          <a:custGeom>
            <a:avLst/>
            <a:gdLst/>
            <a:ahLst/>
            <a:cxnLst/>
            <a:rect l="l" t="t" r="r" b="b"/>
            <a:pathLst>
              <a:path w="2534920" h="3714115">
                <a:moveTo>
                  <a:pt x="2534708" y="0"/>
                </a:moveTo>
                <a:lnTo>
                  <a:pt x="0" y="0"/>
                </a:lnTo>
                <a:lnTo>
                  <a:pt x="0" y="3714106"/>
                </a:lnTo>
                <a:lnTo>
                  <a:pt x="2534708" y="0"/>
                </a:lnTo>
                <a:close/>
              </a:path>
            </a:pathLst>
          </a:custGeom>
          <a:solidFill>
            <a:srgbClr val="A8ADB4"/>
          </a:solidFill>
        </p:spPr>
        <p:txBody>
          <a:bodyPr wrap="square" lIns="0" tIns="0" rIns="0" bIns="0" rtlCol="0"/>
          <a:lstStyle/>
          <a:p>
            <a:endParaRPr/>
          </a:p>
        </p:txBody>
      </p:sp>
    </p:spTree>
    <p:extLst>
      <p:ext uri="{BB962C8B-B14F-4D97-AF65-F5344CB8AC3E}">
        <p14:creationId xmlns:p14="http://schemas.microsoft.com/office/powerpoint/2010/main" val="7429456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5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19840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21227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8F6C6C1-A559-6749-801F-F91999CD149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50651"/>
          <a:stretch/>
        </p:blipFill>
        <p:spPr>
          <a:xfrm>
            <a:off x="0" y="0"/>
            <a:ext cx="6016598" cy="6857999"/>
          </a:xfrm>
          <a:prstGeom prst="rect">
            <a:avLst/>
          </a:prstGeom>
        </p:spPr>
      </p:pic>
    </p:spTree>
    <p:extLst>
      <p:ext uri="{BB962C8B-B14F-4D97-AF65-F5344CB8AC3E}">
        <p14:creationId xmlns:p14="http://schemas.microsoft.com/office/powerpoint/2010/main" val="471256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1" name="Rectángulo 40">
            <a:extLst>
              <a:ext uri="{FF2B5EF4-FFF2-40B4-BE49-F238E27FC236}">
                <a16:creationId xmlns:a16="http://schemas.microsoft.com/office/drawing/2014/main" id="{BD91C560-A385-260E-0A34-EDBA5747C8F7}"/>
              </a:ext>
            </a:extLst>
          </p:cNvPr>
          <p:cNvSpPr/>
          <p:nvPr userDrawn="1"/>
        </p:nvSpPr>
        <p:spPr>
          <a:xfrm>
            <a:off x="10376" y="6565188"/>
            <a:ext cx="12192000" cy="3351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3" name="Imagen 2">
            <a:extLst>
              <a:ext uri="{FF2B5EF4-FFF2-40B4-BE49-F238E27FC236}">
                <a16:creationId xmlns:a16="http://schemas.microsoft.com/office/drawing/2014/main" id="{908F1FD0-87C2-2347-8DBA-CAFE7B8692F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61328" y="1683743"/>
            <a:ext cx="3589256" cy="808671"/>
          </a:xfrm>
          <a:prstGeom prst="rect">
            <a:avLst/>
          </a:prstGeom>
        </p:spPr>
      </p:pic>
      <p:pic>
        <p:nvPicPr>
          <p:cNvPr id="4" name="Imagen 3">
            <a:extLst>
              <a:ext uri="{FF2B5EF4-FFF2-40B4-BE49-F238E27FC236}">
                <a16:creationId xmlns:a16="http://schemas.microsoft.com/office/drawing/2014/main" id="{75259E97-CB3F-2344-9B1D-AAD6C02A67E7}"/>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4876" t="17346" r="4234" b="18128"/>
          <a:stretch/>
        </p:blipFill>
        <p:spPr>
          <a:xfrm>
            <a:off x="3837755" y="4058401"/>
            <a:ext cx="3492708" cy="1394086"/>
          </a:xfrm>
          <a:prstGeom prst="rect">
            <a:avLst/>
          </a:prstGeom>
        </p:spPr>
      </p:pic>
      <p:grpSp>
        <p:nvGrpSpPr>
          <p:cNvPr id="5" name="Grupo 4">
            <a:extLst>
              <a:ext uri="{FF2B5EF4-FFF2-40B4-BE49-F238E27FC236}">
                <a16:creationId xmlns:a16="http://schemas.microsoft.com/office/drawing/2014/main" id="{30D82E1D-FA0D-8F48-AE5B-F1EDB79CA542}"/>
              </a:ext>
            </a:extLst>
          </p:cNvPr>
          <p:cNvGrpSpPr/>
          <p:nvPr userDrawn="1"/>
        </p:nvGrpSpPr>
        <p:grpSpPr>
          <a:xfrm>
            <a:off x="4546715" y="3030398"/>
            <a:ext cx="3877006" cy="687430"/>
            <a:chOff x="4551557" y="3367034"/>
            <a:chExt cx="3610518" cy="640179"/>
          </a:xfrm>
        </p:grpSpPr>
        <p:pic>
          <p:nvPicPr>
            <p:cNvPr id="6" name="Imagen 5">
              <a:extLst>
                <a:ext uri="{FF2B5EF4-FFF2-40B4-BE49-F238E27FC236}">
                  <a16:creationId xmlns:a16="http://schemas.microsoft.com/office/drawing/2014/main" id="{D73DC9C5-ADEF-BA4F-961A-EF2FD57B824B}"/>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t="32889" r="3073" b="38776"/>
            <a:stretch/>
          </p:blipFill>
          <p:spPr>
            <a:xfrm>
              <a:off x="4551557" y="3367034"/>
              <a:ext cx="3610518" cy="593402"/>
            </a:xfrm>
            <a:prstGeom prst="rect">
              <a:avLst/>
            </a:prstGeom>
          </p:spPr>
        </p:pic>
        <p:pic>
          <p:nvPicPr>
            <p:cNvPr id="7" name="Imagen 6">
              <a:extLst>
                <a:ext uri="{FF2B5EF4-FFF2-40B4-BE49-F238E27FC236}">
                  <a16:creationId xmlns:a16="http://schemas.microsoft.com/office/drawing/2014/main" id="{3178ED46-FD73-624E-8917-6CFBB37B2C47}"/>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747768" y="3883221"/>
              <a:ext cx="1764724" cy="123992"/>
            </a:xfrm>
            <a:prstGeom prst="rect">
              <a:avLst/>
            </a:prstGeom>
          </p:spPr>
        </p:pic>
      </p:grpSp>
      <p:pic>
        <p:nvPicPr>
          <p:cNvPr id="8" name="Imagen 7">
            <a:extLst>
              <a:ext uri="{FF2B5EF4-FFF2-40B4-BE49-F238E27FC236}">
                <a16:creationId xmlns:a16="http://schemas.microsoft.com/office/drawing/2014/main" id="{014060C3-17AE-D44A-BB6F-90E882C3B9F9}"/>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4757408" y="2763619"/>
            <a:ext cx="1043374" cy="261327"/>
          </a:xfrm>
          <a:prstGeom prst="rect">
            <a:avLst/>
          </a:prstGeom>
        </p:spPr>
      </p:pic>
    </p:spTree>
    <p:extLst>
      <p:ext uri="{BB962C8B-B14F-4D97-AF65-F5344CB8AC3E}">
        <p14:creationId xmlns:p14="http://schemas.microsoft.com/office/powerpoint/2010/main" val="14850191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ARÁTUL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92902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01833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3361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44618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SEPARADOR PRINCIP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6" name="bg object 16">
            <a:extLst>
              <a:ext uri="{FF2B5EF4-FFF2-40B4-BE49-F238E27FC236}">
                <a16:creationId xmlns:a16="http://schemas.microsoft.com/office/drawing/2014/main" id="{701046BA-405A-B349-A98A-A9139E433AA5}"/>
              </a:ext>
            </a:extLst>
          </p:cNvPr>
          <p:cNvSpPr/>
          <p:nvPr userDrawn="1"/>
        </p:nvSpPr>
        <p:spPr>
          <a:xfrm rot="10800000">
            <a:off x="10946618" y="5020409"/>
            <a:ext cx="1254174" cy="1837591"/>
          </a:xfrm>
          <a:custGeom>
            <a:avLst/>
            <a:gdLst/>
            <a:ahLst/>
            <a:cxnLst/>
            <a:rect l="l" t="t" r="r" b="b"/>
            <a:pathLst>
              <a:path w="2534920" h="3714115">
                <a:moveTo>
                  <a:pt x="2534708" y="0"/>
                </a:moveTo>
                <a:lnTo>
                  <a:pt x="0" y="0"/>
                </a:lnTo>
                <a:lnTo>
                  <a:pt x="0" y="3714106"/>
                </a:lnTo>
                <a:lnTo>
                  <a:pt x="2534708" y="0"/>
                </a:lnTo>
                <a:close/>
              </a:path>
            </a:pathLst>
          </a:custGeom>
          <a:solidFill>
            <a:srgbClr val="A8ADB4"/>
          </a:solidFill>
        </p:spPr>
        <p:txBody>
          <a:bodyPr wrap="square" lIns="0" tIns="0" rIns="0" bIns="0" rtlCol="0"/>
          <a:lstStyle/>
          <a:p>
            <a:endParaRPr/>
          </a:p>
        </p:txBody>
      </p:sp>
      <p:sp>
        <p:nvSpPr>
          <p:cNvPr id="3" name="Rectángulo 2">
            <a:extLst>
              <a:ext uri="{FF2B5EF4-FFF2-40B4-BE49-F238E27FC236}">
                <a16:creationId xmlns:a16="http://schemas.microsoft.com/office/drawing/2014/main" id="{42D5BFEC-FA36-C247-BD77-9319C17D15DE}"/>
              </a:ext>
            </a:extLst>
          </p:cNvPr>
          <p:cNvSpPr/>
          <p:nvPr userDrawn="1"/>
        </p:nvSpPr>
        <p:spPr>
          <a:xfrm>
            <a:off x="0" y="6526924"/>
            <a:ext cx="336331" cy="33107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13240764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UERPO DE TEX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66131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UERPO DE TEX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8885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ERPO DE TEX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2" name="Rectángulo 41">
            <a:extLst>
              <a:ext uri="{FF2B5EF4-FFF2-40B4-BE49-F238E27FC236}">
                <a16:creationId xmlns:a16="http://schemas.microsoft.com/office/drawing/2014/main" id="{34E68F10-CD71-EC47-8B10-6C62F5ACF0A0}"/>
              </a:ext>
            </a:extLst>
          </p:cNvPr>
          <p:cNvSpPr/>
          <p:nvPr userDrawn="1"/>
        </p:nvSpPr>
        <p:spPr>
          <a:xfrm>
            <a:off x="0" y="6526924"/>
            <a:ext cx="336331" cy="33107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33599534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IER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bg object 16">
            <a:extLst>
              <a:ext uri="{FF2B5EF4-FFF2-40B4-BE49-F238E27FC236}">
                <a16:creationId xmlns:a16="http://schemas.microsoft.com/office/drawing/2014/main" id="{342AC315-92F3-E94D-A6D4-69C321ACB768}"/>
              </a:ext>
            </a:extLst>
          </p:cNvPr>
          <p:cNvSpPr/>
          <p:nvPr userDrawn="1"/>
        </p:nvSpPr>
        <p:spPr>
          <a:xfrm rot="10800000">
            <a:off x="10951887" y="5045123"/>
            <a:ext cx="1254174" cy="1837591"/>
          </a:xfrm>
          <a:custGeom>
            <a:avLst/>
            <a:gdLst/>
            <a:ahLst/>
            <a:cxnLst/>
            <a:rect l="l" t="t" r="r" b="b"/>
            <a:pathLst>
              <a:path w="2534920" h="3714115">
                <a:moveTo>
                  <a:pt x="2534708" y="0"/>
                </a:moveTo>
                <a:lnTo>
                  <a:pt x="0" y="0"/>
                </a:lnTo>
                <a:lnTo>
                  <a:pt x="0" y="3714106"/>
                </a:lnTo>
                <a:lnTo>
                  <a:pt x="2534708" y="0"/>
                </a:lnTo>
                <a:close/>
              </a:path>
            </a:pathLst>
          </a:custGeom>
          <a:solidFill>
            <a:srgbClr val="A8ADB4"/>
          </a:solidFill>
        </p:spPr>
        <p:txBody>
          <a:bodyPr wrap="square" lIns="0" tIns="0" rIns="0" bIns="0" rtlCol="0"/>
          <a:lstStyle/>
          <a:p>
            <a:endParaRPr/>
          </a:p>
        </p:txBody>
      </p:sp>
    </p:spTree>
    <p:extLst>
      <p:ext uri="{BB962C8B-B14F-4D97-AF65-F5344CB8AC3E}">
        <p14:creationId xmlns:p14="http://schemas.microsoft.com/office/powerpoint/2010/main" val="28352318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5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14668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2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46510" y="496505"/>
            <a:ext cx="11098981" cy="443260"/>
          </a:xfrm>
          <a:prstGeom prst="rect">
            <a:avLst/>
          </a:prstGeom>
        </p:spPr>
        <p:txBody>
          <a:bodyPr lIns="0" tIns="0" rIns="0" bIns="0"/>
          <a:lstStyle>
            <a:lvl1pPr>
              <a:defRPr sz="2880" b="1" i="0">
                <a:solidFill>
                  <a:srgbClr val="E3051B"/>
                </a:solidFill>
                <a:latin typeface="Arial Bold"/>
                <a:cs typeface="Arial Bold"/>
              </a:defRPr>
            </a:lvl1pPr>
          </a:lstStyle>
          <a:p>
            <a:endParaRPr/>
          </a:p>
        </p:txBody>
      </p:sp>
    </p:spTree>
    <p:extLst>
      <p:ext uri="{BB962C8B-B14F-4D97-AF65-F5344CB8AC3E}">
        <p14:creationId xmlns:p14="http://schemas.microsoft.com/office/powerpoint/2010/main" val="34374660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383789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1" name="Rectángulo 40">
            <a:extLst>
              <a:ext uri="{FF2B5EF4-FFF2-40B4-BE49-F238E27FC236}">
                <a16:creationId xmlns:a16="http://schemas.microsoft.com/office/drawing/2014/main" id="{BD91C560-A385-260E-0A34-EDBA5747C8F7}"/>
              </a:ext>
            </a:extLst>
          </p:cNvPr>
          <p:cNvSpPr/>
          <p:nvPr userDrawn="1"/>
        </p:nvSpPr>
        <p:spPr>
          <a:xfrm>
            <a:off x="10376" y="6565188"/>
            <a:ext cx="12192000" cy="3351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3" name="Imagen 2">
            <a:extLst>
              <a:ext uri="{FF2B5EF4-FFF2-40B4-BE49-F238E27FC236}">
                <a16:creationId xmlns:a16="http://schemas.microsoft.com/office/drawing/2014/main" id="{908F1FD0-87C2-2347-8DBA-CAFE7B8692F3}"/>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20063" b="28959"/>
          <a:stretch/>
        </p:blipFill>
        <p:spPr>
          <a:xfrm>
            <a:off x="5308135" y="1371597"/>
            <a:ext cx="4098845" cy="1174771"/>
          </a:xfrm>
          <a:prstGeom prst="rect">
            <a:avLst/>
          </a:prstGeom>
        </p:spPr>
      </p:pic>
      <p:pic>
        <p:nvPicPr>
          <p:cNvPr id="4" name="Imagen 3">
            <a:extLst>
              <a:ext uri="{FF2B5EF4-FFF2-40B4-BE49-F238E27FC236}">
                <a16:creationId xmlns:a16="http://schemas.microsoft.com/office/drawing/2014/main" id="{75259E97-CB3F-2344-9B1D-AAD6C02A67E7}"/>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4876" t="17346" r="4234" b="18128"/>
          <a:stretch/>
        </p:blipFill>
        <p:spPr>
          <a:xfrm>
            <a:off x="3763248" y="4051627"/>
            <a:ext cx="3492708" cy="1394086"/>
          </a:xfrm>
          <a:prstGeom prst="rect">
            <a:avLst/>
          </a:prstGeom>
        </p:spPr>
      </p:pic>
      <p:grpSp>
        <p:nvGrpSpPr>
          <p:cNvPr id="5" name="Grupo 4">
            <a:extLst>
              <a:ext uri="{FF2B5EF4-FFF2-40B4-BE49-F238E27FC236}">
                <a16:creationId xmlns:a16="http://schemas.microsoft.com/office/drawing/2014/main" id="{30D82E1D-FA0D-8F48-AE5B-F1EDB79CA542}"/>
              </a:ext>
            </a:extLst>
          </p:cNvPr>
          <p:cNvGrpSpPr/>
          <p:nvPr userDrawn="1"/>
        </p:nvGrpSpPr>
        <p:grpSpPr>
          <a:xfrm>
            <a:off x="4655089" y="2803218"/>
            <a:ext cx="3873307" cy="1035462"/>
            <a:chOff x="4551558" y="3042924"/>
            <a:chExt cx="3607073" cy="964289"/>
          </a:xfrm>
        </p:grpSpPr>
        <p:pic>
          <p:nvPicPr>
            <p:cNvPr id="6" name="Imagen 5">
              <a:extLst>
                <a:ext uri="{FF2B5EF4-FFF2-40B4-BE49-F238E27FC236}">
                  <a16:creationId xmlns:a16="http://schemas.microsoft.com/office/drawing/2014/main" id="{D73DC9C5-ADEF-BA4F-961A-EF2FD57B824B}"/>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t="17399" r="3073" b="38776"/>
            <a:stretch/>
          </p:blipFill>
          <p:spPr>
            <a:xfrm>
              <a:off x="4551558" y="3042924"/>
              <a:ext cx="3607073" cy="916945"/>
            </a:xfrm>
            <a:prstGeom prst="rect">
              <a:avLst/>
            </a:prstGeom>
          </p:spPr>
        </p:pic>
        <p:pic>
          <p:nvPicPr>
            <p:cNvPr id="7" name="Imagen 6">
              <a:extLst>
                <a:ext uri="{FF2B5EF4-FFF2-40B4-BE49-F238E27FC236}">
                  <a16:creationId xmlns:a16="http://schemas.microsoft.com/office/drawing/2014/main" id="{3178ED46-FD73-624E-8917-6CFBB37B2C47}"/>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747768" y="3883221"/>
              <a:ext cx="1764724" cy="123992"/>
            </a:xfrm>
            <a:prstGeom prst="rect">
              <a:avLst/>
            </a:prstGeom>
          </p:spPr>
        </p:pic>
      </p:grpSp>
    </p:spTree>
    <p:extLst>
      <p:ext uri="{BB962C8B-B14F-4D97-AF65-F5344CB8AC3E}">
        <p14:creationId xmlns:p14="http://schemas.microsoft.com/office/powerpoint/2010/main" val="24914454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542E116-762A-89CD-6417-6B2678C57F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C654CD6C-28BF-FEA0-EA4B-40117563C7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EEC9B95B-84C0-B7F4-B392-31E5563341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36A702-C760-4D63-9FFC-7E0E2AC3F9E3}" type="datetimeFigureOut">
              <a:rPr lang="es-PE" smtClean="0"/>
              <a:t>3/10/2023</a:t>
            </a:fld>
            <a:endParaRPr lang="es-PE"/>
          </a:p>
        </p:txBody>
      </p:sp>
      <p:sp>
        <p:nvSpPr>
          <p:cNvPr id="5" name="Marcador de pie de página 4">
            <a:extLst>
              <a:ext uri="{FF2B5EF4-FFF2-40B4-BE49-F238E27FC236}">
                <a16:creationId xmlns:a16="http://schemas.microsoft.com/office/drawing/2014/main" id="{0ED6CD47-856D-A391-6CFE-6A8B0C9B7C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p>
        </p:txBody>
      </p:sp>
      <p:sp>
        <p:nvSpPr>
          <p:cNvPr id="6" name="Marcador de número de diapositiva 5">
            <a:extLst>
              <a:ext uri="{FF2B5EF4-FFF2-40B4-BE49-F238E27FC236}">
                <a16:creationId xmlns:a16="http://schemas.microsoft.com/office/drawing/2014/main" id="{45D3FA3B-23CF-7460-7792-E97AED065C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9B18CF-0E61-4E95-8A52-6F02510923C1}" type="slidenum">
              <a:rPr lang="es-PE" smtClean="0"/>
              <a:t>‹Nº›</a:t>
            </a:fld>
            <a:endParaRPr lang="es-PE"/>
          </a:p>
        </p:txBody>
      </p:sp>
    </p:spTree>
    <p:extLst>
      <p:ext uri="{BB962C8B-B14F-4D97-AF65-F5344CB8AC3E}">
        <p14:creationId xmlns:p14="http://schemas.microsoft.com/office/powerpoint/2010/main" val="1570025935"/>
      </p:ext>
    </p:extLst>
  </p:cSld>
  <p:clrMap bg1="lt1" tx1="dk1" bg2="lt2" tx2="dk2" accent1="accent1" accent2="accent2" accent3="accent3" accent4="accent4" accent5="accent5" accent6="accent6" hlink="hlink" folHlink="folHlink"/>
  <p:sldLayoutIdLst>
    <p:sldLayoutId id="2147484233" r:id="rId1"/>
    <p:sldLayoutId id="2147484235" r:id="rId2"/>
    <p:sldLayoutId id="2147484234" r:id="rId3"/>
    <p:sldLayoutId id="2147484236" r:id="rId4"/>
    <p:sldLayoutId id="2147484237" r:id="rId5"/>
    <p:sldLayoutId id="2147484238" r:id="rId6"/>
    <p:sldLayoutId id="2147484239" r:id="rId7"/>
    <p:sldLayoutId id="2147484196" r:id="rId8"/>
    <p:sldLayoutId id="2147484197" r:id="rId9"/>
    <p:sldLayoutId id="2147484198" r:id="rId10"/>
    <p:sldLayoutId id="2147484201" r:id="rId11"/>
    <p:sldLayoutId id="2147484240" r:id="rId12"/>
    <p:sldLayoutId id="214748424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542E116-762A-89CD-6417-6B2678C57F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C654CD6C-28BF-FEA0-EA4B-40117563C7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EEC9B95B-84C0-B7F4-B392-31E5563341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36A702-C760-4D63-9FFC-7E0E2AC3F9E3}" type="datetimeFigureOut">
              <a:rPr lang="es-PE" smtClean="0"/>
              <a:t>3/10/2023</a:t>
            </a:fld>
            <a:endParaRPr lang="es-PE"/>
          </a:p>
        </p:txBody>
      </p:sp>
      <p:sp>
        <p:nvSpPr>
          <p:cNvPr id="5" name="Marcador de pie de página 4">
            <a:extLst>
              <a:ext uri="{FF2B5EF4-FFF2-40B4-BE49-F238E27FC236}">
                <a16:creationId xmlns:a16="http://schemas.microsoft.com/office/drawing/2014/main" id="{0ED6CD47-856D-A391-6CFE-6A8B0C9B7C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p>
        </p:txBody>
      </p:sp>
      <p:sp>
        <p:nvSpPr>
          <p:cNvPr id="6" name="Marcador de número de diapositiva 5">
            <a:extLst>
              <a:ext uri="{FF2B5EF4-FFF2-40B4-BE49-F238E27FC236}">
                <a16:creationId xmlns:a16="http://schemas.microsoft.com/office/drawing/2014/main" id="{45D3FA3B-23CF-7460-7792-E97AED065C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9B18CF-0E61-4E95-8A52-6F02510923C1}" type="slidenum">
              <a:rPr lang="es-PE" smtClean="0"/>
              <a:t>‹Nº›</a:t>
            </a:fld>
            <a:endParaRPr lang="es-PE"/>
          </a:p>
        </p:txBody>
      </p:sp>
    </p:spTree>
    <p:extLst>
      <p:ext uri="{BB962C8B-B14F-4D97-AF65-F5344CB8AC3E}">
        <p14:creationId xmlns:p14="http://schemas.microsoft.com/office/powerpoint/2010/main" val="265520427"/>
      </p:ext>
    </p:extLst>
  </p:cSld>
  <p:clrMap bg1="lt1" tx1="dk1" bg2="lt2" tx2="dk2" accent1="accent1" accent2="accent2" accent3="accent3" accent4="accent4" accent5="accent5" accent6="accent6" hlink="hlink" folHlink="folHlink"/>
  <p:sldLayoutIdLst>
    <p:sldLayoutId id="2147484243" r:id="rId1"/>
    <p:sldLayoutId id="2147484244" r:id="rId2"/>
    <p:sldLayoutId id="2147484245" r:id="rId3"/>
    <p:sldLayoutId id="2147484246" r:id="rId4"/>
    <p:sldLayoutId id="2147484247" r:id="rId5"/>
    <p:sldLayoutId id="2147484248" r:id="rId6"/>
    <p:sldLayoutId id="2147484249" r:id="rId7"/>
    <p:sldLayoutId id="2147484250" r:id="rId8"/>
    <p:sldLayoutId id="2147484251" r:id="rId9"/>
    <p:sldLayoutId id="2147484252" r:id="rId10"/>
    <p:sldLayoutId id="2147484253" r:id="rId11"/>
    <p:sldLayoutId id="2147484254" r:id="rId12"/>
    <p:sldLayoutId id="214748425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542E116-762A-89CD-6417-6B2678C57F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C654CD6C-28BF-FEA0-EA4B-40117563C7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EEC9B95B-84C0-B7F4-B392-31E5563341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36A702-C760-4D63-9FFC-7E0E2AC3F9E3}" type="datetimeFigureOut">
              <a:rPr lang="es-PE" smtClean="0"/>
              <a:t>3/10/2023</a:t>
            </a:fld>
            <a:endParaRPr lang="es-PE"/>
          </a:p>
        </p:txBody>
      </p:sp>
      <p:sp>
        <p:nvSpPr>
          <p:cNvPr id="5" name="Marcador de pie de página 4">
            <a:extLst>
              <a:ext uri="{FF2B5EF4-FFF2-40B4-BE49-F238E27FC236}">
                <a16:creationId xmlns:a16="http://schemas.microsoft.com/office/drawing/2014/main" id="{0ED6CD47-856D-A391-6CFE-6A8B0C9B7C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p>
        </p:txBody>
      </p:sp>
      <p:sp>
        <p:nvSpPr>
          <p:cNvPr id="6" name="Marcador de número de diapositiva 5">
            <a:extLst>
              <a:ext uri="{FF2B5EF4-FFF2-40B4-BE49-F238E27FC236}">
                <a16:creationId xmlns:a16="http://schemas.microsoft.com/office/drawing/2014/main" id="{45D3FA3B-23CF-7460-7792-E97AED065C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9B18CF-0E61-4E95-8A52-6F02510923C1}" type="slidenum">
              <a:rPr lang="es-PE" smtClean="0"/>
              <a:t>‹Nº›</a:t>
            </a:fld>
            <a:endParaRPr lang="es-PE"/>
          </a:p>
        </p:txBody>
      </p:sp>
    </p:spTree>
    <p:extLst>
      <p:ext uri="{BB962C8B-B14F-4D97-AF65-F5344CB8AC3E}">
        <p14:creationId xmlns:p14="http://schemas.microsoft.com/office/powerpoint/2010/main" val="994219224"/>
      </p:ext>
    </p:extLst>
  </p:cSld>
  <p:clrMap bg1="lt1" tx1="dk1" bg2="lt2" tx2="dk2" accent1="accent1" accent2="accent2" accent3="accent3" accent4="accent4" accent5="accent5" accent6="accent6" hlink="hlink" folHlink="folHlink"/>
  <p:sldLayoutIdLst>
    <p:sldLayoutId id="2147484257" r:id="rId1"/>
    <p:sldLayoutId id="2147484258" r:id="rId2"/>
    <p:sldLayoutId id="2147484259" r:id="rId3"/>
    <p:sldLayoutId id="2147484260" r:id="rId4"/>
    <p:sldLayoutId id="2147484261" r:id="rId5"/>
    <p:sldLayoutId id="2147484262" r:id="rId6"/>
    <p:sldLayoutId id="2147484263" r:id="rId7"/>
    <p:sldLayoutId id="2147484264" r:id="rId8"/>
    <p:sldLayoutId id="2147484265" r:id="rId9"/>
    <p:sldLayoutId id="2147484266" r:id="rId10"/>
    <p:sldLayoutId id="2147484267" r:id="rId11"/>
    <p:sldLayoutId id="2147484268" r:id="rId12"/>
    <p:sldLayoutId id="214748426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8" Type="http://schemas.openxmlformats.org/officeDocument/2006/relationships/image" Target="../media/image41.png"/><Relationship Id="rId13" Type="http://schemas.microsoft.com/office/2007/relationships/hdphoto" Target="../media/hdphoto1.wdp"/><Relationship Id="rId3" Type="http://schemas.openxmlformats.org/officeDocument/2006/relationships/image" Target="../media/image36.svg"/><Relationship Id="rId7" Type="http://schemas.openxmlformats.org/officeDocument/2006/relationships/image" Target="../media/image40.svg"/><Relationship Id="rId12" Type="http://schemas.openxmlformats.org/officeDocument/2006/relationships/image" Target="../media/image45.png"/><Relationship Id="rId2" Type="http://schemas.openxmlformats.org/officeDocument/2006/relationships/image" Target="../media/image35.png"/><Relationship Id="rId1" Type="http://schemas.openxmlformats.org/officeDocument/2006/relationships/slideLayout" Target="../slideLayouts/slideLayout10.xml"/><Relationship Id="rId6" Type="http://schemas.openxmlformats.org/officeDocument/2006/relationships/image" Target="../media/image39.png"/><Relationship Id="rId11" Type="http://schemas.openxmlformats.org/officeDocument/2006/relationships/image" Target="../media/image44.svg"/><Relationship Id="rId5" Type="http://schemas.openxmlformats.org/officeDocument/2006/relationships/image" Target="../media/image38.sv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12" Type="http://schemas.openxmlformats.org/officeDocument/2006/relationships/image" Target="../media/image55.png"/><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s>
</file>

<file path=ppt/slides/_rels/slide6.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image" Target="../media/image54.png"/><Relationship Id="rId7" Type="http://schemas.openxmlformats.org/officeDocument/2006/relationships/image" Target="../media/image59.pn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58.png"/><Relationship Id="rId5" Type="http://schemas.openxmlformats.org/officeDocument/2006/relationships/image" Target="../media/image57.svg"/><Relationship Id="rId4" Type="http://schemas.openxmlformats.org/officeDocument/2006/relationships/image" Target="../media/image56.png"/></Relationships>
</file>

<file path=ppt/slides/_rels/slide7.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61.png"/><Relationship Id="rId7" Type="http://schemas.openxmlformats.org/officeDocument/2006/relationships/image" Target="../media/image63.pn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46.png"/><Relationship Id="rId5" Type="http://schemas.openxmlformats.org/officeDocument/2006/relationships/image" Target="../media/image62.png"/><Relationship Id="rId4" Type="http://schemas.openxmlformats.org/officeDocument/2006/relationships/image" Target="../media/image58.png"/></Relationships>
</file>

<file path=ppt/slides/_rels/slide8.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6.png"/><Relationship Id="rId7" Type="http://schemas.openxmlformats.org/officeDocument/2006/relationships/image" Target="../media/image65.sv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64.png"/><Relationship Id="rId5" Type="http://schemas.openxmlformats.org/officeDocument/2006/relationships/image" Target="../media/image58.png"/><Relationship Id="rId4" Type="http://schemas.openxmlformats.org/officeDocument/2006/relationships/image" Target="../media/image6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hyperlink" Target="https://www.youtube.com/watch?v=NBlP2tmW_9c" TargetMode="External"/><Relationship Id="rId7" Type="http://schemas.openxmlformats.org/officeDocument/2006/relationships/image" Target="../media/image60.svg"/><Relationship Id="rId2" Type="http://schemas.openxmlformats.org/officeDocument/2006/relationships/image" Target="../media/image67.png"/><Relationship Id="rId1" Type="http://schemas.openxmlformats.org/officeDocument/2006/relationships/slideLayout" Target="../slideLayouts/slideLayout10.xml"/><Relationship Id="rId6" Type="http://schemas.openxmlformats.org/officeDocument/2006/relationships/image" Target="../media/image59.png"/><Relationship Id="rId11" Type="http://schemas.openxmlformats.org/officeDocument/2006/relationships/image" Target="../media/image73.svg"/><Relationship Id="rId5" Type="http://schemas.openxmlformats.org/officeDocument/2006/relationships/image" Target="../media/image69.svg"/><Relationship Id="rId10" Type="http://schemas.openxmlformats.org/officeDocument/2006/relationships/image" Target="../media/image72.png"/><Relationship Id="rId4" Type="http://schemas.openxmlformats.org/officeDocument/2006/relationships/image" Target="../media/image68.png"/><Relationship Id="rId9" Type="http://schemas.openxmlformats.org/officeDocument/2006/relationships/image" Target="../media/image71.svg"/></Relationships>
</file>

<file path=ppt/slides/_rels/slide12.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hyperlink" Target="https://www.youtube.com/watch?v=vf4Iw_Ub7-w" TargetMode="External"/><Relationship Id="rId7" Type="http://schemas.openxmlformats.org/officeDocument/2006/relationships/image" Target="../media/image60.svg"/><Relationship Id="rId2" Type="http://schemas.openxmlformats.org/officeDocument/2006/relationships/image" Target="../media/image74.png"/><Relationship Id="rId1" Type="http://schemas.openxmlformats.org/officeDocument/2006/relationships/slideLayout" Target="../slideLayouts/slideLayout10.xml"/><Relationship Id="rId6" Type="http://schemas.openxmlformats.org/officeDocument/2006/relationships/image" Target="../media/image59.png"/><Relationship Id="rId11" Type="http://schemas.openxmlformats.org/officeDocument/2006/relationships/image" Target="../media/image73.svg"/><Relationship Id="rId5" Type="http://schemas.openxmlformats.org/officeDocument/2006/relationships/image" Target="../media/image69.svg"/><Relationship Id="rId10" Type="http://schemas.openxmlformats.org/officeDocument/2006/relationships/image" Target="../media/image72.png"/><Relationship Id="rId4" Type="http://schemas.openxmlformats.org/officeDocument/2006/relationships/image" Target="../media/image68.png"/><Relationship Id="rId9" Type="http://schemas.openxmlformats.org/officeDocument/2006/relationships/image" Target="../media/image71.svg"/></Relationships>
</file>

<file path=ppt/slides/_rels/slide13.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image" Target="../media/image75.jpeg"/><Relationship Id="rId7" Type="http://schemas.openxmlformats.org/officeDocument/2006/relationships/image" Target="../media/image59.png"/><Relationship Id="rId12" Type="http://schemas.openxmlformats.org/officeDocument/2006/relationships/image" Target="../media/image73.svg"/><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image" Target="../media/image69.svg"/><Relationship Id="rId11" Type="http://schemas.openxmlformats.org/officeDocument/2006/relationships/image" Target="../media/image72.png"/><Relationship Id="rId5" Type="http://schemas.openxmlformats.org/officeDocument/2006/relationships/image" Target="../media/image68.png"/><Relationship Id="rId10" Type="http://schemas.openxmlformats.org/officeDocument/2006/relationships/image" Target="../media/image71.svg"/><Relationship Id="rId4" Type="http://schemas.openxmlformats.org/officeDocument/2006/relationships/hyperlink" Target="https://proinversion1-my.sharepoint.com/:v:/g/personal/consultor175_proinversion_gob_pe/Ed2kdSfJ2wNIvDPBwCLNjYwBdcCVIclCTCsdyuleooyCqA?e=Ep2VEL" TargetMode="External"/><Relationship Id="rId9" Type="http://schemas.openxmlformats.org/officeDocument/2006/relationships/image" Target="../media/image70.png"/></Relationships>
</file>

<file path=ppt/slides/_rels/slide14.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76.png"/><Relationship Id="rId7" Type="http://schemas.openxmlformats.org/officeDocument/2006/relationships/image" Target="../media/image71.svg"/><Relationship Id="rId12" Type="http://schemas.openxmlformats.org/officeDocument/2006/relationships/image" Target="../media/image69.sv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70.png"/><Relationship Id="rId11" Type="http://schemas.openxmlformats.org/officeDocument/2006/relationships/image" Target="../media/image68.png"/><Relationship Id="rId5" Type="http://schemas.openxmlformats.org/officeDocument/2006/relationships/image" Target="../media/image60.svg"/><Relationship Id="rId10" Type="http://schemas.openxmlformats.org/officeDocument/2006/relationships/hyperlink" Target="https://proinversion1-my.sharepoint.com/:v:/g/personal/consultor175_proinversion_gob_pe/EdErgIL6XYtHr5fu5_1zFGkBP_NTSxvGVChFz5D7xfqbIg?e=TNywEg" TargetMode="External"/><Relationship Id="rId4" Type="http://schemas.openxmlformats.org/officeDocument/2006/relationships/image" Target="../media/image59.png"/><Relationship Id="rId9" Type="http://schemas.openxmlformats.org/officeDocument/2006/relationships/image" Target="../media/image73.svg"/></Relationships>
</file>

<file path=ppt/slides/_rels/slide15.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image" Target="../media/image77.jpeg"/><Relationship Id="rId7" Type="http://schemas.openxmlformats.org/officeDocument/2006/relationships/image" Target="../media/image59.png"/><Relationship Id="rId12" Type="http://schemas.openxmlformats.org/officeDocument/2006/relationships/image" Target="../media/image73.sv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69.svg"/><Relationship Id="rId11" Type="http://schemas.openxmlformats.org/officeDocument/2006/relationships/image" Target="../media/image72.png"/><Relationship Id="rId5" Type="http://schemas.openxmlformats.org/officeDocument/2006/relationships/image" Target="../media/image68.png"/><Relationship Id="rId10" Type="http://schemas.openxmlformats.org/officeDocument/2006/relationships/image" Target="../media/image71.svg"/><Relationship Id="rId4" Type="http://schemas.openxmlformats.org/officeDocument/2006/relationships/hyperlink" Target="https://proinversion1-my.sharepoint.com/:v:/g/personal/consultor175_proinversion_gob_pe/Ea2KMZ3ly3ZDpWzMVAc2vqMBuweB7TnHLe9btgmJTbbHag?e=TCxJLM" TargetMode="External"/><Relationship Id="rId9" Type="http://schemas.openxmlformats.org/officeDocument/2006/relationships/image" Target="../media/image70.png"/></Relationships>
</file>

<file path=ppt/slides/_rels/slide16.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image" Target="../media/image78.jpeg"/><Relationship Id="rId7" Type="http://schemas.openxmlformats.org/officeDocument/2006/relationships/image" Target="../media/image59.png"/><Relationship Id="rId12" Type="http://schemas.openxmlformats.org/officeDocument/2006/relationships/image" Target="../media/image73.sv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69.svg"/><Relationship Id="rId11" Type="http://schemas.openxmlformats.org/officeDocument/2006/relationships/image" Target="../media/image72.png"/><Relationship Id="rId5" Type="http://schemas.openxmlformats.org/officeDocument/2006/relationships/image" Target="../media/image68.png"/><Relationship Id="rId10" Type="http://schemas.openxmlformats.org/officeDocument/2006/relationships/image" Target="../media/image71.svg"/><Relationship Id="rId4" Type="http://schemas.openxmlformats.org/officeDocument/2006/relationships/hyperlink" Target="https://youtu.be/AnOEDp6-Rf0" TargetMode="External"/><Relationship Id="rId9" Type="http://schemas.openxmlformats.org/officeDocument/2006/relationships/image" Target="../media/image70.png"/></Relationships>
</file>

<file path=ppt/slides/_rels/slide17.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hyperlink" Target="https://www.youtube.com/watch?v=qI5gyTFwBd0" TargetMode="External"/><Relationship Id="rId7" Type="http://schemas.openxmlformats.org/officeDocument/2006/relationships/image" Target="../media/image60.svg"/><Relationship Id="rId2" Type="http://schemas.openxmlformats.org/officeDocument/2006/relationships/image" Target="../media/image79.jpeg"/><Relationship Id="rId1" Type="http://schemas.openxmlformats.org/officeDocument/2006/relationships/slideLayout" Target="../slideLayouts/slideLayout10.xml"/><Relationship Id="rId6" Type="http://schemas.openxmlformats.org/officeDocument/2006/relationships/image" Target="../media/image59.png"/><Relationship Id="rId11" Type="http://schemas.openxmlformats.org/officeDocument/2006/relationships/image" Target="../media/image73.svg"/><Relationship Id="rId5" Type="http://schemas.openxmlformats.org/officeDocument/2006/relationships/image" Target="../media/image69.svg"/><Relationship Id="rId10" Type="http://schemas.openxmlformats.org/officeDocument/2006/relationships/image" Target="../media/image72.png"/><Relationship Id="rId4" Type="http://schemas.openxmlformats.org/officeDocument/2006/relationships/image" Target="../media/image68.png"/><Relationship Id="rId9" Type="http://schemas.openxmlformats.org/officeDocument/2006/relationships/image" Target="../media/image71.svg"/></Relationships>
</file>

<file path=ppt/slides/_rels/slide18.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hyperlink" Target="https://youtu.be/9IbPty6vBdc" TargetMode="External"/><Relationship Id="rId7" Type="http://schemas.openxmlformats.org/officeDocument/2006/relationships/image" Target="../media/image60.svg"/><Relationship Id="rId2" Type="http://schemas.openxmlformats.org/officeDocument/2006/relationships/image" Target="../media/image80.png"/><Relationship Id="rId1" Type="http://schemas.openxmlformats.org/officeDocument/2006/relationships/slideLayout" Target="../slideLayouts/slideLayout10.xml"/><Relationship Id="rId6" Type="http://schemas.openxmlformats.org/officeDocument/2006/relationships/image" Target="../media/image59.png"/><Relationship Id="rId11" Type="http://schemas.openxmlformats.org/officeDocument/2006/relationships/image" Target="../media/image73.svg"/><Relationship Id="rId5" Type="http://schemas.openxmlformats.org/officeDocument/2006/relationships/image" Target="../media/image69.svg"/><Relationship Id="rId10" Type="http://schemas.openxmlformats.org/officeDocument/2006/relationships/image" Target="../media/image72.png"/><Relationship Id="rId4" Type="http://schemas.openxmlformats.org/officeDocument/2006/relationships/image" Target="../media/image68.png"/><Relationship Id="rId9" Type="http://schemas.openxmlformats.org/officeDocument/2006/relationships/image" Target="../media/image71.svg"/></Relationships>
</file>

<file path=ppt/slides/_rels/slide19.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hyperlink" Target="https://www.youtube.com/watch?v=FmJkpyg3cfk" TargetMode="External"/><Relationship Id="rId7" Type="http://schemas.openxmlformats.org/officeDocument/2006/relationships/image" Target="../media/image60.svg"/><Relationship Id="rId2" Type="http://schemas.openxmlformats.org/officeDocument/2006/relationships/image" Target="../media/image81.jpeg"/><Relationship Id="rId1" Type="http://schemas.openxmlformats.org/officeDocument/2006/relationships/slideLayout" Target="../slideLayouts/slideLayout10.xml"/><Relationship Id="rId6" Type="http://schemas.openxmlformats.org/officeDocument/2006/relationships/image" Target="../media/image59.png"/><Relationship Id="rId11" Type="http://schemas.openxmlformats.org/officeDocument/2006/relationships/image" Target="../media/image73.svg"/><Relationship Id="rId5" Type="http://schemas.openxmlformats.org/officeDocument/2006/relationships/image" Target="../media/image69.svg"/><Relationship Id="rId10" Type="http://schemas.openxmlformats.org/officeDocument/2006/relationships/image" Target="../media/image72.png"/><Relationship Id="rId4" Type="http://schemas.openxmlformats.org/officeDocument/2006/relationships/image" Target="../media/image68.png"/><Relationship Id="rId9" Type="http://schemas.openxmlformats.org/officeDocument/2006/relationships/image" Target="../media/image71.svg"/></Relationships>
</file>

<file path=ppt/slides/_rels/slide20.xml.rels><?xml version="1.0" encoding="UTF-8" standalone="yes"?>
<Relationships xmlns="http://schemas.openxmlformats.org/package/2006/relationships"><Relationship Id="rId8" Type="http://schemas.openxmlformats.org/officeDocument/2006/relationships/image" Target="../media/image73.svg"/><Relationship Id="rId3" Type="http://schemas.openxmlformats.org/officeDocument/2006/relationships/image" Target="../media/image59.png"/><Relationship Id="rId7" Type="http://schemas.openxmlformats.org/officeDocument/2006/relationships/image" Target="../media/image72.png"/><Relationship Id="rId2" Type="http://schemas.openxmlformats.org/officeDocument/2006/relationships/image" Target="../media/image82.jpeg"/><Relationship Id="rId1" Type="http://schemas.openxmlformats.org/officeDocument/2006/relationships/slideLayout" Target="../slideLayouts/slideLayout10.xml"/><Relationship Id="rId6" Type="http://schemas.openxmlformats.org/officeDocument/2006/relationships/image" Target="../media/image71.svg"/><Relationship Id="rId5" Type="http://schemas.openxmlformats.org/officeDocument/2006/relationships/image" Target="../media/image70.png"/><Relationship Id="rId4" Type="http://schemas.openxmlformats.org/officeDocument/2006/relationships/image" Target="../media/image60.svg"/></Relationships>
</file>

<file path=ppt/slides/_rels/slide21.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60.svg"/><Relationship Id="rId7" Type="http://schemas.openxmlformats.org/officeDocument/2006/relationships/image" Target="../media/image73.svg"/><Relationship Id="rId2" Type="http://schemas.openxmlformats.org/officeDocument/2006/relationships/image" Target="../media/image59.png"/><Relationship Id="rId1" Type="http://schemas.openxmlformats.org/officeDocument/2006/relationships/slideLayout" Target="../slideLayouts/slideLayout10.xml"/><Relationship Id="rId6" Type="http://schemas.openxmlformats.org/officeDocument/2006/relationships/image" Target="../media/image72.png"/><Relationship Id="rId5" Type="http://schemas.openxmlformats.org/officeDocument/2006/relationships/image" Target="../media/image71.svg"/><Relationship Id="rId4" Type="http://schemas.openxmlformats.org/officeDocument/2006/relationships/image" Target="../media/image70.png"/></Relationships>
</file>

<file path=ppt/slides/_rels/slide22.xml.rels><?xml version="1.0" encoding="UTF-8" standalone="yes"?>
<Relationships xmlns="http://schemas.openxmlformats.org/package/2006/relationships"><Relationship Id="rId8" Type="http://schemas.openxmlformats.org/officeDocument/2006/relationships/image" Target="../media/image73.svg"/><Relationship Id="rId3" Type="http://schemas.openxmlformats.org/officeDocument/2006/relationships/image" Target="../media/image59.png"/><Relationship Id="rId7" Type="http://schemas.openxmlformats.org/officeDocument/2006/relationships/image" Target="../media/image72.png"/><Relationship Id="rId2" Type="http://schemas.openxmlformats.org/officeDocument/2006/relationships/image" Target="../media/image84.jpeg"/><Relationship Id="rId1" Type="http://schemas.openxmlformats.org/officeDocument/2006/relationships/slideLayout" Target="../slideLayouts/slideLayout10.xml"/><Relationship Id="rId6" Type="http://schemas.openxmlformats.org/officeDocument/2006/relationships/image" Target="../media/image71.svg"/><Relationship Id="rId5" Type="http://schemas.openxmlformats.org/officeDocument/2006/relationships/image" Target="../media/image70.png"/><Relationship Id="rId4" Type="http://schemas.openxmlformats.org/officeDocument/2006/relationships/image" Target="../media/image60.svg"/></Relationships>
</file>

<file path=ppt/slides/_rels/slide23.xml.rels><?xml version="1.0" encoding="UTF-8" standalone="yes"?>
<Relationships xmlns="http://schemas.openxmlformats.org/package/2006/relationships"><Relationship Id="rId8" Type="http://schemas.openxmlformats.org/officeDocument/2006/relationships/image" Target="../media/image73.svg"/><Relationship Id="rId3" Type="http://schemas.openxmlformats.org/officeDocument/2006/relationships/image" Target="../media/image59.png"/><Relationship Id="rId7" Type="http://schemas.openxmlformats.org/officeDocument/2006/relationships/image" Target="../media/image72.png"/><Relationship Id="rId2" Type="http://schemas.openxmlformats.org/officeDocument/2006/relationships/image" Target="../media/image85.png"/><Relationship Id="rId1" Type="http://schemas.openxmlformats.org/officeDocument/2006/relationships/slideLayout" Target="../slideLayouts/slideLayout10.xml"/><Relationship Id="rId6" Type="http://schemas.openxmlformats.org/officeDocument/2006/relationships/image" Target="../media/image71.svg"/><Relationship Id="rId5" Type="http://schemas.openxmlformats.org/officeDocument/2006/relationships/image" Target="../media/image70.png"/><Relationship Id="rId4" Type="http://schemas.openxmlformats.org/officeDocument/2006/relationships/image" Target="../media/image60.sv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0.xml"/><Relationship Id="rId4" Type="http://schemas.openxmlformats.org/officeDocument/2006/relationships/image" Target="../media/image88.svg"/></Relationships>
</file>

<file path=ppt/slides/_rels/slide26.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9.svg"/><Relationship Id="rId7" Type="http://schemas.openxmlformats.org/officeDocument/2006/relationships/image" Target="../media/image91.svg"/><Relationship Id="rId2" Type="http://schemas.openxmlformats.org/officeDocument/2006/relationships/image" Target="../media/image59.png"/><Relationship Id="rId1" Type="http://schemas.openxmlformats.org/officeDocument/2006/relationships/slideLayout" Target="../slideLayouts/slideLayout10.xml"/><Relationship Id="rId6" Type="http://schemas.openxmlformats.org/officeDocument/2006/relationships/image" Target="../media/image72.png"/><Relationship Id="rId5" Type="http://schemas.openxmlformats.org/officeDocument/2006/relationships/image" Target="../media/image90.svg"/><Relationship Id="rId4" Type="http://schemas.openxmlformats.org/officeDocument/2006/relationships/image" Target="../media/image70.png"/></Relationships>
</file>

<file path=ppt/slides/_rels/slide27.xml.rels><?xml version="1.0" encoding="UTF-8" standalone="yes"?>
<Relationships xmlns="http://schemas.openxmlformats.org/package/2006/relationships"><Relationship Id="rId8" Type="http://schemas.openxmlformats.org/officeDocument/2006/relationships/image" Target="../media/image93.jpeg"/><Relationship Id="rId3" Type="http://schemas.openxmlformats.org/officeDocument/2006/relationships/image" Target="../media/image89.svg"/><Relationship Id="rId7" Type="http://schemas.openxmlformats.org/officeDocument/2006/relationships/image" Target="../media/image91.svg"/><Relationship Id="rId2" Type="http://schemas.openxmlformats.org/officeDocument/2006/relationships/image" Target="../media/image59.png"/><Relationship Id="rId1" Type="http://schemas.openxmlformats.org/officeDocument/2006/relationships/slideLayout" Target="../slideLayouts/slideLayout10.xml"/><Relationship Id="rId6" Type="http://schemas.openxmlformats.org/officeDocument/2006/relationships/image" Target="../media/image72.png"/><Relationship Id="rId5" Type="http://schemas.openxmlformats.org/officeDocument/2006/relationships/image" Target="../media/image90.svg"/><Relationship Id="rId4" Type="http://schemas.openxmlformats.org/officeDocument/2006/relationships/image" Target="../media/image70.png"/></Relationships>
</file>

<file path=ppt/slides/_rels/slide28.xml.rels><?xml version="1.0" encoding="UTF-8" standalone="yes"?>
<Relationships xmlns="http://schemas.openxmlformats.org/package/2006/relationships"><Relationship Id="rId3" Type="http://schemas.openxmlformats.org/officeDocument/2006/relationships/image" Target="../media/image91.svg"/><Relationship Id="rId2" Type="http://schemas.openxmlformats.org/officeDocument/2006/relationships/image" Target="../media/image72.png"/><Relationship Id="rId1" Type="http://schemas.openxmlformats.org/officeDocument/2006/relationships/slideLayout" Target="../slideLayouts/slideLayout10.xml"/><Relationship Id="rId6" Type="http://schemas.openxmlformats.org/officeDocument/2006/relationships/image" Target="../media/image94.jpeg"/><Relationship Id="rId5" Type="http://schemas.openxmlformats.org/officeDocument/2006/relationships/image" Target="../media/image90.svg"/><Relationship Id="rId4" Type="http://schemas.openxmlformats.org/officeDocument/2006/relationships/image" Target="../media/image7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89.svg"/><Relationship Id="rId7" Type="http://schemas.openxmlformats.org/officeDocument/2006/relationships/image" Target="../media/image90.svg"/><Relationship Id="rId2" Type="http://schemas.openxmlformats.org/officeDocument/2006/relationships/image" Target="../media/image59.png"/><Relationship Id="rId1" Type="http://schemas.openxmlformats.org/officeDocument/2006/relationships/slideLayout" Target="../slideLayouts/slideLayout10.xml"/><Relationship Id="rId6" Type="http://schemas.openxmlformats.org/officeDocument/2006/relationships/image" Target="../media/image70.png"/><Relationship Id="rId5" Type="http://schemas.openxmlformats.org/officeDocument/2006/relationships/image" Target="../media/image91.svg"/><Relationship Id="rId4" Type="http://schemas.openxmlformats.org/officeDocument/2006/relationships/image" Target="../media/image72.png"/></Relationships>
</file>

<file path=ppt/slides/_rels/slide33.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89.svg"/><Relationship Id="rId7" Type="http://schemas.openxmlformats.org/officeDocument/2006/relationships/image" Target="../media/image90.svg"/><Relationship Id="rId2" Type="http://schemas.openxmlformats.org/officeDocument/2006/relationships/image" Target="../media/image59.png"/><Relationship Id="rId1" Type="http://schemas.openxmlformats.org/officeDocument/2006/relationships/slideLayout" Target="../slideLayouts/slideLayout10.xml"/><Relationship Id="rId6" Type="http://schemas.openxmlformats.org/officeDocument/2006/relationships/image" Target="../media/image70.png"/><Relationship Id="rId5" Type="http://schemas.openxmlformats.org/officeDocument/2006/relationships/image" Target="../media/image91.svg"/><Relationship Id="rId4" Type="http://schemas.openxmlformats.org/officeDocument/2006/relationships/image" Target="../media/image72.png"/></Relationships>
</file>

<file path=ppt/slides/_rels/slide34.xml.rels><?xml version="1.0" encoding="UTF-8" standalone="yes"?>
<Relationships xmlns="http://schemas.openxmlformats.org/package/2006/relationships"><Relationship Id="rId8" Type="http://schemas.openxmlformats.org/officeDocument/2006/relationships/image" Target="../media/image98.jpeg"/><Relationship Id="rId3" Type="http://schemas.openxmlformats.org/officeDocument/2006/relationships/image" Target="../media/image60.svg"/><Relationship Id="rId7" Type="http://schemas.openxmlformats.org/officeDocument/2006/relationships/image" Target="../media/image71.svg"/><Relationship Id="rId2" Type="http://schemas.openxmlformats.org/officeDocument/2006/relationships/image" Target="../media/image59.png"/><Relationship Id="rId1" Type="http://schemas.openxmlformats.org/officeDocument/2006/relationships/slideLayout" Target="../slideLayouts/slideLayout10.xml"/><Relationship Id="rId6" Type="http://schemas.openxmlformats.org/officeDocument/2006/relationships/image" Target="../media/image70.png"/><Relationship Id="rId5" Type="http://schemas.openxmlformats.org/officeDocument/2006/relationships/image" Target="../media/image73.svg"/><Relationship Id="rId4" Type="http://schemas.openxmlformats.org/officeDocument/2006/relationships/image" Target="../media/image72.png"/></Relationships>
</file>

<file path=ppt/slides/_rels/slide35.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89.svg"/><Relationship Id="rId7" Type="http://schemas.openxmlformats.org/officeDocument/2006/relationships/image" Target="../media/image90.svg"/><Relationship Id="rId2" Type="http://schemas.openxmlformats.org/officeDocument/2006/relationships/image" Target="../media/image59.png"/><Relationship Id="rId1" Type="http://schemas.openxmlformats.org/officeDocument/2006/relationships/slideLayout" Target="../slideLayouts/slideLayout10.xml"/><Relationship Id="rId6" Type="http://schemas.openxmlformats.org/officeDocument/2006/relationships/image" Target="../media/image70.png"/><Relationship Id="rId5" Type="http://schemas.openxmlformats.org/officeDocument/2006/relationships/image" Target="../media/image91.svg"/><Relationship Id="rId4" Type="http://schemas.openxmlformats.org/officeDocument/2006/relationships/image" Target="../media/image72.png"/></Relationships>
</file>

<file path=ppt/slides/_rels/slide36.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89.svg"/><Relationship Id="rId7" Type="http://schemas.openxmlformats.org/officeDocument/2006/relationships/image" Target="../media/image90.svg"/><Relationship Id="rId2" Type="http://schemas.openxmlformats.org/officeDocument/2006/relationships/image" Target="../media/image59.png"/><Relationship Id="rId1" Type="http://schemas.openxmlformats.org/officeDocument/2006/relationships/slideLayout" Target="../slideLayouts/slideLayout10.xml"/><Relationship Id="rId6" Type="http://schemas.openxmlformats.org/officeDocument/2006/relationships/image" Target="../media/image70.png"/><Relationship Id="rId5" Type="http://schemas.openxmlformats.org/officeDocument/2006/relationships/image" Target="../media/image91.svg"/><Relationship Id="rId4" Type="http://schemas.openxmlformats.org/officeDocument/2006/relationships/image" Target="../media/image7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89.svg"/><Relationship Id="rId7" Type="http://schemas.openxmlformats.org/officeDocument/2006/relationships/image" Target="../media/image90.svg"/><Relationship Id="rId2" Type="http://schemas.openxmlformats.org/officeDocument/2006/relationships/image" Target="../media/image59.png"/><Relationship Id="rId1" Type="http://schemas.openxmlformats.org/officeDocument/2006/relationships/slideLayout" Target="../slideLayouts/slideLayout10.xml"/><Relationship Id="rId6" Type="http://schemas.openxmlformats.org/officeDocument/2006/relationships/image" Target="../media/image70.png"/><Relationship Id="rId11" Type="http://schemas.openxmlformats.org/officeDocument/2006/relationships/image" Target="../media/image103.svg"/><Relationship Id="rId5" Type="http://schemas.openxmlformats.org/officeDocument/2006/relationships/image" Target="../media/image91.svg"/><Relationship Id="rId10" Type="http://schemas.openxmlformats.org/officeDocument/2006/relationships/image" Target="../media/image68.png"/><Relationship Id="rId4" Type="http://schemas.openxmlformats.org/officeDocument/2006/relationships/image" Target="../media/image72.png"/><Relationship Id="rId9" Type="http://schemas.openxmlformats.org/officeDocument/2006/relationships/hyperlink" Target="https://youtu.be/0nwZCQpLGm0"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104.png"/><Relationship Id="rId2" Type="http://schemas.microsoft.com/office/2018/10/relationships/comments" Target="../comments/modernComment_246B_8DD68DA1.xml"/><Relationship Id="rId1" Type="http://schemas.openxmlformats.org/officeDocument/2006/relationships/slideLayout" Target="../slideLayouts/slideLayout10.xml"/><Relationship Id="rId5" Type="http://schemas.openxmlformats.org/officeDocument/2006/relationships/image" Target="../media/image88.svg"/><Relationship Id="rId4" Type="http://schemas.openxmlformats.org/officeDocument/2006/relationships/image" Target="../media/image87.png"/></Relationships>
</file>

<file path=ppt/slides/_rels/slide42.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hyperlink" Target="https://proinversion1-my.sharepoint.com/:v:/g/personal/consultor142_proinversion_gob_pe/Ea_g7HWrgPdLoU4CwD1-RYoBUdNITSG3-AMheHdnM0Mb6Q?e=phE6QK" TargetMode="External"/><Relationship Id="rId7" Type="http://schemas.openxmlformats.org/officeDocument/2006/relationships/image" Target="../media/image89.svg"/><Relationship Id="rId2" Type="http://schemas.openxmlformats.org/officeDocument/2006/relationships/image" Target="../media/image105.jpeg"/><Relationship Id="rId1" Type="http://schemas.openxmlformats.org/officeDocument/2006/relationships/slideLayout" Target="../slideLayouts/slideLayout10.xml"/><Relationship Id="rId6" Type="http://schemas.openxmlformats.org/officeDocument/2006/relationships/image" Target="../media/image59.png"/><Relationship Id="rId11" Type="http://schemas.openxmlformats.org/officeDocument/2006/relationships/image" Target="../media/image91.svg"/><Relationship Id="rId5" Type="http://schemas.openxmlformats.org/officeDocument/2006/relationships/image" Target="../media/image103.svg"/><Relationship Id="rId10" Type="http://schemas.openxmlformats.org/officeDocument/2006/relationships/image" Target="../media/image72.png"/><Relationship Id="rId4" Type="http://schemas.openxmlformats.org/officeDocument/2006/relationships/image" Target="../media/image68.png"/><Relationship Id="rId9" Type="http://schemas.openxmlformats.org/officeDocument/2006/relationships/image" Target="../media/image90.svg"/></Relationships>
</file>

<file path=ppt/slides/_rels/slide43.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hyperlink" Target="https://proinversion1-my.sharepoint.com/:v:/g/personal/consultor142_proinversion_gob_pe/Ea2FlnXXGMZAjRFWPNYsbQUBLxxs1t3D1oTrZPLGNJWDhA?e=dTDhtu" TargetMode="External"/><Relationship Id="rId7" Type="http://schemas.openxmlformats.org/officeDocument/2006/relationships/image" Target="../media/image89.svg"/><Relationship Id="rId2" Type="http://schemas.openxmlformats.org/officeDocument/2006/relationships/image" Target="../media/image106.jpeg"/><Relationship Id="rId1" Type="http://schemas.openxmlformats.org/officeDocument/2006/relationships/slideLayout" Target="../slideLayouts/slideLayout10.xml"/><Relationship Id="rId6" Type="http://schemas.openxmlformats.org/officeDocument/2006/relationships/image" Target="../media/image59.png"/><Relationship Id="rId11" Type="http://schemas.openxmlformats.org/officeDocument/2006/relationships/image" Target="../media/image91.svg"/><Relationship Id="rId5" Type="http://schemas.openxmlformats.org/officeDocument/2006/relationships/image" Target="../media/image103.svg"/><Relationship Id="rId10" Type="http://schemas.openxmlformats.org/officeDocument/2006/relationships/image" Target="../media/image72.png"/><Relationship Id="rId4" Type="http://schemas.openxmlformats.org/officeDocument/2006/relationships/image" Target="../media/image68.png"/><Relationship Id="rId9" Type="http://schemas.openxmlformats.org/officeDocument/2006/relationships/image" Target="../media/image90.svg"/></Relationships>
</file>

<file path=ppt/slides/_rels/slide44.xml.rels><?xml version="1.0" encoding="UTF-8" standalone="yes"?>
<Relationships xmlns="http://schemas.openxmlformats.org/package/2006/relationships"><Relationship Id="rId8" Type="http://schemas.openxmlformats.org/officeDocument/2006/relationships/image" Target="../media/image91.svg"/><Relationship Id="rId3" Type="http://schemas.openxmlformats.org/officeDocument/2006/relationships/image" Target="../media/image59.png"/><Relationship Id="rId7" Type="http://schemas.openxmlformats.org/officeDocument/2006/relationships/image" Target="../media/image72.png"/><Relationship Id="rId2" Type="http://schemas.openxmlformats.org/officeDocument/2006/relationships/image" Target="../media/image107.jpeg"/><Relationship Id="rId1" Type="http://schemas.openxmlformats.org/officeDocument/2006/relationships/slideLayout" Target="../slideLayouts/slideLayout10.xml"/><Relationship Id="rId6" Type="http://schemas.openxmlformats.org/officeDocument/2006/relationships/image" Target="../media/image90.svg"/><Relationship Id="rId5" Type="http://schemas.openxmlformats.org/officeDocument/2006/relationships/image" Target="../media/image70.png"/><Relationship Id="rId4" Type="http://schemas.openxmlformats.org/officeDocument/2006/relationships/image" Target="../media/image89.svg"/></Relationships>
</file>

<file path=ppt/slides/_rels/slide45.xml.rels><?xml version="1.0" encoding="UTF-8" standalone="yes"?>
<Relationships xmlns="http://schemas.openxmlformats.org/package/2006/relationships"><Relationship Id="rId8" Type="http://schemas.openxmlformats.org/officeDocument/2006/relationships/image" Target="../media/image91.svg"/><Relationship Id="rId3" Type="http://schemas.openxmlformats.org/officeDocument/2006/relationships/image" Target="../media/image59.png"/><Relationship Id="rId7" Type="http://schemas.openxmlformats.org/officeDocument/2006/relationships/image" Target="../media/image72.png"/><Relationship Id="rId2" Type="http://schemas.openxmlformats.org/officeDocument/2006/relationships/image" Target="../media/image108.jpeg"/><Relationship Id="rId1" Type="http://schemas.openxmlformats.org/officeDocument/2006/relationships/slideLayout" Target="../slideLayouts/slideLayout10.xml"/><Relationship Id="rId6" Type="http://schemas.openxmlformats.org/officeDocument/2006/relationships/image" Target="../media/image90.svg"/><Relationship Id="rId5" Type="http://schemas.openxmlformats.org/officeDocument/2006/relationships/image" Target="../media/image70.png"/><Relationship Id="rId4" Type="http://schemas.openxmlformats.org/officeDocument/2006/relationships/image" Target="../media/image89.svg"/></Relationships>
</file>

<file path=ppt/slides/_rels/slide46.xml.rels><?xml version="1.0" encoding="UTF-8" standalone="yes"?>
<Relationships xmlns="http://schemas.openxmlformats.org/package/2006/relationships"><Relationship Id="rId8" Type="http://schemas.openxmlformats.org/officeDocument/2006/relationships/image" Target="../media/image91.svg"/><Relationship Id="rId3" Type="http://schemas.openxmlformats.org/officeDocument/2006/relationships/image" Target="../media/image59.png"/><Relationship Id="rId7" Type="http://schemas.openxmlformats.org/officeDocument/2006/relationships/image" Target="../media/image72.png"/><Relationship Id="rId2" Type="http://schemas.openxmlformats.org/officeDocument/2006/relationships/image" Target="../media/image109.jpeg"/><Relationship Id="rId1" Type="http://schemas.openxmlformats.org/officeDocument/2006/relationships/slideLayout" Target="../slideLayouts/slideLayout10.xml"/><Relationship Id="rId6" Type="http://schemas.openxmlformats.org/officeDocument/2006/relationships/image" Target="../media/image90.svg"/><Relationship Id="rId5" Type="http://schemas.openxmlformats.org/officeDocument/2006/relationships/image" Target="../media/image70.png"/><Relationship Id="rId4" Type="http://schemas.openxmlformats.org/officeDocument/2006/relationships/image" Target="../media/image89.sv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11.svg"/><Relationship Id="rId4" Type="http://schemas.openxmlformats.org/officeDocument/2006/relationships/image" Target="../media/image87.png"/></Relationships>
</file>

<file path=ppt/slides/_rels/slide49.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89.svg"/><Relationship Id="rId7" Type="http://schemas.openxmlformats.org/officeDocument/2006/relationships/image" Target="../media/image90.svg"/><Relationship Id="rId2" Type="http://schemas.openxmlformats.org/officeDocument/2006/relationships/image" Target="../media/image59.png"/><Relationship Id="rId1" Type="http://schemas.openxmlformats.org/officeDocument/2006/relationships/slideLayout" Target="../slideLayouts/slideLayout10.xml"/><Relationship Id="rId6" Type="http://schemas.openxmlformats.org/officeDocument/2006/relationships/image" Target="../media/image70.png"/><Relationship Id="rId5" Type="http://schemas.openxmlformats.org/officeDocument/2006/relationships/image" Target="../media/image91.svg"/><Relationship Id="rId4" Type="http://schemas.openxmlformats.org/officeDocument/2006/relationships/image" Target="../media/image72.png"/></Relationships>
</file>

<file path=ppt/slides/_rels/slide50.xml.rels><?xml version="1.0" encoding="UTF-8" standalone="yes"?>
<Relationships xmlns="http://schemas.openxmlformats.org/package/2006/relationships"><Relationship Id="rId8" Type="http://schemas.openxmlformats.org/officeDocument/2006/relationships/image" Target="../media/image113.jpeg"/><Relationship Id="rId3" Type="http://schemas.openxmlformats.org/officeDocument/2006/relationships/image" Target="../media/image89.svg"/><Relationship Id="rId7" Type="http://schemas.openxmlformats.org/officeDocument/2006/relationships/image" Target="../media/image90.svg"/><Relationship Id="rId2" Type="http://schemas.openxmlformats.org/officeDocument/2006/relationships/image" Target="../media/image59.png"/><Relationship Id="rId1" Type="http://schemas.openxmlformats.org/officeDocument/2006/relationships/slideLayout" Target="../slideLayouts/slideLayout10.xml"/><Relationship Id="rId6" Type="http://schemas.openxmlformats.org/officeDocument/2006/relationships/image" Target="../media/image70.png"/><Relationship Id="rId5" Type="http://schemas.openxmlformats.org/officeDocument/2006/relationships/image" Target="../media/image91.svg"/><Relationship Id="rId4" Type="http://schemas.openxmlformats.org/officeDocument/2006/relationships/image" Target="../media/image72.png"/></Relationships>
</file>

<file path=ppt/slides/_rels/slide51.xml.rels><?xml version="1.0" encoding="UTF-8" standalone="yes"?>
<Relationships xmlns="http://schemas.openxmlformats.org/package/2006/relationships"><Relationship Id="rId8" Type="http://schemas.openxmlformats.org/officeDocument/2006/relationships/image" Target="../media/image90.svg"/><Relationship Id="rId3" Type="http://schemas.openxmlformats.org/officeDocument/2006/relationships/image" Target="../media/image59.png"/><Relationship Id="rId7" Type="http://schemas.openxmlformats.org/officeDocument/2006/relationships/image" Target="../media/image70.png"/><Relationship Id="rId2" Type="http://schemas.openxmlformats.org/officeDocument/2006/relationships/image" Target="../media/image114.jpeg"/><Relationship Id="rId1" Type="http://schemas.openxmlformats.org/officeDocument/2006/relationships/slideLayout" Target="../slideLayouts/slideLayout10.xml"/><Relationship Id="rId6" Type="http://schemas.openxmlformats.org/officeDocument/2006/relationships/image" Target="../media/image91.svg"/><Relationship Id="rId5" Type="http://schemas.openxmlformats.org/officeDocument/2006/relationships/image" Target="../media/image72.png"/><Relationship Id="rId4" Type="http://schemas.openxmlformats.org/officeDocument/2006/relationships/image" Target="../media/image89.svg"/></Relationships>
</file>

<file path=ppt/slides/_rels/slide52.xml.rels><?xml version="1.0" encoding="UTF-8" standalone="yes"?>
<Relationships xmlns="http://schemas.openxmlformats.org/package/2006/relationships"><Relationship Id="rId8" Type="http://schemas.openxmlformats.org/officeDocument/2006/relationships/image" Target="../media/image90.svg"/><Relationship Id="rId3" Type="http://schemas.openxmlformats.org/officeDocument/2006/relationships/image" Target="../media/image59.png"/><Relationship Id="rId7" Type="http://schemas.openxmlformats.org/officeDocument/2006/relationships/image" Target="../media/image70.png"/><Relationship Id="rId2" Type="http://schemas.openxmlformats.org/officeDocument/2006/relationships/image" Target="../media/image115.jpeg"/><Relationship Id="rId1" Type="http://schemas.openxmlformats.org/officeDocument/2006/relationships/slideLayout" Target="../slideLayouts/slideLayout10.xml"/><Relationship Id="rId6" Type="http://schemas.openxmlformats.org/officeDocument/2006/relationships/image" Target="../media/image91.svg"/><Relationship Id="rId5" Type="http://schemas.openxmlformats.org/officeDocument/2006/relationships/image" Target="../media/image72.png"/><Relationship Id="rId4" Type="http://schemas.openxmlformats.org/officeDocument/2006/relationships/image" Target="../media/image89.svg"/></Relationships>
</file>

<file path=ppt/slides/_rels/slide53.xml.rels><?xml version="1.0" encoding="UTF-8" standalone="yes"?>
<Relationships xmlns="http://schemas.openxmlformats.org/package/2006/relationships"><Relationship Id="rId8" Type="http://schemas.openxmlformats.org/officeDocument/2006/relationships/image" Target="../media/image116.jpeg"/><Relationship Id="rId3" Type="http://schemas.openxmlformats.org/officeDocument/2006/relationships/image" Target="../media/image89.svg"/><Relationship Id="rId7" Type="http://schemas.openxmlformats.org/officeDocument/2006/relationships/image" Target="../media/image90.svg"/><Relationship Id="rId2" Type="http://schemas.openxmlformats.org/officeDocument/2006/relationships/image" Target="../media/image59.png"/><Relationship Id="rId1" Type="http://schemas.openxmlformats.org/officeDocument/2006/relationships/slideLayout" Target="../slideLayouts/slideLayout10.xml"/><Relationship Id="rId6" Type="http://schemas.openxmlformats.org/officeDocument/2006/relationships/image" Target="../media/image70.png"/><Relationship Id="rId5" Type="http://schemas.openxmlformats.org/officeDocument/2006/relationships/image" Target="../media/image91.svg"/><Relationship Id="rId4" Type="http://schemas.openxmlformats.org/officeDocument/2006/relationships/image" Target="../media/image7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8" Type="http://schemas.openxmlformats.org/officeDocument/2006/relationships/image" Target="../media/image91.svg"/><Relationship Id="rId3" Type="http://schemas.openxmlformats.org/officeDocument/2006/relationships/image" Target="../media/image59.png"/><Relationship Id="rId7" Type="http://schemas.openxmlformats.org/officeDocument/2006/relationships/image" Target="../media/image72.png"/><Relationship Id="rId2" Type="http://schemas.openxmlformats.org/officeDocument/2006/relationships/image" Target="../media/image118.jpeg"/><Relationship Id="rId1" Type="http://schemas.openxmlformats.org/officeDocument/2006/relationships/slideLayout" Target="../slideLayouts/slideLayout10.xml"/><Relationship Id="rId6" Type="http://schemas.openxmlformats.org/officeDocument/2006/relationships/image" Target="../media/image90.svg"/><Relationship Id="rId5" Type="http://schemas.openxmlformats.org/officeDocument/2006/relationships/image" Target="../media/image70.png"/><Relationship Id="rId4" Type="http://schemas.openxmlformats.org/officeDocument/2006/relationships/image" Target="../media/image89.svg"/></Relationships>
</file>

<file path=ppt/slides/_rels/slide57.xml.rels><?xml version="1.0" encoding="UTF-8" standalone="yes"?>
<Relationships xmlns="http://schemas.openxmlformats.org/package/2006/relationships"><Relationship Id="rId3" Type="http://schemas.openxmlformats.org/officeDocument/2006/relationships/image" Target="../media/image89.svg"/><Relationship Id="rId2" Type="http://schemas.openxmlformats.org/officeDocument/2006/relationships/image" Target="../media/image59.png"/><Relationship Id="rId1" Type="http://schemas.openxmlformats.org/officeDocument/2006/relationships/slideLayout" Target="../slideLayouts/slideLayout10.xml"/><Relationship Id="rId6" Type="http://schemas.openxmlformats.org/officeDocument/2006/relationships/image" Target="../media/image119.jpeg"/><Relationship Id="rId5" Type="http://schemas.openxmlformats.org/officeDocument/2006/relationships/image" Target="../media/image91.svg"/><Relationship Id="rId4" Type="http://schemas.openxmlformats.org/officeDocument/2006/relationships/image" Target="../media/image72.png"/></Relationships>
</file>

<file path=ppt/slides/_rels/slide58.xml.rels><?xml version="1.0" encoding="UTF-8" standalone="yes"?>
<Relationships xmlns="http://schemas.openxmlformats.org/package/2006/relationships"><Relationship Id="rId8" Type="http://schemas.openxmlformats.org/officeDocument/2006/relationships/image" Target="../media/image91.svg"/><Relationship Id="rId3" Type="http://schemas.openxmlformats.org/officeDocument/2006/relationships/image" Target="../media/image59.png"/><Relationship Id="rId7" Type="http://schemas.openxmlformats.org/officeDocument/2006/relationships/image" Target="../media/image72.png"/><Relationship Id="rId2" Type="http://schemas.openxmlformats.org/officeDocument/2006/relationships/image" Target="../media/image120.jpeg"/><Relationship Id="rId1" Type="http://schemas.openxmlformats.org/officeDocument/2006/relationships/slideLayout" Target="../slideLayouts/slideLayout10.xml"/><Relationship Id="rId6" Type="http://schemas.openxmlformats.org/officeDocument/2006/relationships/image" Target="../media/image90.svg"/><Relationship Id="rId5" Type="http://schemas.openxmlformats.org/officeDocument/2006/relationships/image" Target="../media/image70.png"/><Relationship Id="rId4" Type="http://schemas.openxmlformats.org/officeDocument/2006/relationships/image" Target="../media/image89.sv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png"/><Relationship Id="rId1" Type="http://schemas.openxmlformats.org/officeDocument/2006/relationships/slideLayout" Target="../slideLayouts/slideLayout10.xml"/><Relationship Id="rId6" Type="http://schemas.openxmlformats.org/officeDocument/2006/relationships/image" Target="../media/image121.jpeg"/><Relationship Id="rId5" Type="http://schemas.openxmlformats.org/officeDocument/2006/relationships/image" Target="../media/image73.svg"/><Relationship Id="rId4" Type="http://schemas.openxmlformats.org/officeDocument/2006/relationships/image" Target="../media/image72.png"/></Relationships>
</file>

<file path=ppt/slides/_rels/slide62.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png"/><Relationship Id="rId1" Type="http://schemas.openxmlformats.org/officeDocument/2006/relationships/slideLayout" Target="../slideLayouts/slideLayout10.xml"/><Relationship Id="rId6" Type="http://schemas.openxmlformats.org/officeDocument/2006/relationships/image" Target="../media/image122.jpeg"/><Relationship Id="rId5" Type="http://schemas.openxmlformats.org/officeDocument/2006/relationships/image" Target="../media/image73.svg"/><Relationship Id="rId4" Type="http://schemas.openxmlformats.org/officeDocument/2006/relationships/image" Target="../media/image72.png"/></Relationships>
</file>

<file path=ppt/slides/_rels/slide63.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123.sv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63.png"/><Relationship Id="rId5" Type="http://schemas.openxmlformats.org/officeDocument/2006/relationships/image" Target="../media/image54.png"/><Relationship Id="rId4" Type="http://schemas.openxmlformats.org/officeDocument/2006/relationships/image" Target="../media/image58.png"/></Relationships>
</file>

<file path=ppt/slides/_rels/slide64.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123.svg"/><Relationship Id="rId7" Type="http://schemas.openxmlformats.org/officeDocument/2006/relationships/image" Target="../media/image125.svg"/><Relationship Id="rId2" Type="http://schemas.openxmlformats.org/officeDocument/2006/relationships/image" Target="../media/image63.png"/><Relationship Id="rId1" Type="http://schemas.openxmlformats.org/officeDocument/2006/relationships/slideLayout" Target="../slideLayouts/slideLayout36.xml"/><Relationship Id="rId6" Type="http://schemas.openxmlformats.org/officeDocument/2006/relationships/image" Target="../media/image124.png"/><Relationship Id="rId11" Type="http://schemas.openxmlformats.org/officeDocument/2006/relationships/image" Target="../media/image65.svg"/><Relationship Id="rId5" Type="http://schemas.openxmlformats.org/officeDocument/2006/relationships/image" Target="../media/image46.png"/><Relationship Id="rId10" Type="http://schemas.openxmlformats.org/officeDocument/2006/relationships/image" Target="../media/image64.png"/><Relationship Id="rId4" Type="http://schemas.openxmlformats.org/officeDocument/2006/relationships/image" Target="../media/image58.png"/><Relationship Id="rId9" Type="http://schemas.openxmlformats.org/officeDocument/2006/relationships/image" Target="../media/image62.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descr="Interfaz de usuario gráfica, Texto&#10;&#10;Descripción generada automáticamente">
            <a:extLst>
              <a:ext uri="{FF2B5EF4-FFF2-40B4-BE49-F238E27FC236}">
                <a16:creationId xmlns:a16="http://schemas.microsoft.com/office/drawing/2014/main" id="{AC81F4BA-7C04-58CD-EA42-4467983EFA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0680" y="6317719"/>
            <a:ext cx="1025646" cy="200910"/>
          </a:xfrm>
          <a:prstGeom prst="rect">
            <a:avLst/>
          </a:prstGeom>
        </p:spPr>
      </p:pic>
    </p:spTree>
    <p:extLst>
      <p:ext uri="{BB962C8B-B14F-4D97-AF65-F5344CB8AC3E}">
        <p14:creationId xmlns:p14="http://schemas.microsoft.com/office/powerpoint/2010/main" val="3258113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9996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Gráfico 19" descr="Edificio con relleno sólido">
            <a:extLst>
              <a:ext uri="{FF2B5EF4-FFF2-40B4-BE49-F238E27FC236}">
                <a16:creationId xmlns:a16="http://schemas.microsoft.com/office/drawing/2014/main" id="{66F39D0D-0B36-1F2A-0735-432CC3BD7007}"/>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174627" y="1659621"/>
            <a:ext cx="843280" cy="843280"/>
          </a:xfrm>
          <a:prstGeom prst="rect">
            <a:avLst/>
          </a:prstGeom>
        </p:spPr>
      </p:pic>
      <p:sp>
        <p:nvSpPr>
          <p:cNvPr id="23" name="CuadroTexto 22">
            <a:extLst>
              <a:ext uri="{FF2B5EF4-FFF2-40B4-BE49-F238E27FC236}">
                <a16:creationId xmlns:a16="http://schemas.microsoft.com/office/drawing/2014/main" id="{C4A56CCA-3832-666A-16FC-9341512BEA12}"/>
              </a:ext>
            </a:extLst>
          </p:cNvPr>
          <p:cNvSpPr txBox="1"/>
          <p:nvPr/>
        </p:nvSpPr>
        <p:spPr>
          <a:xfrm>
            <a:off x="3191374" y="1630326"/>
            <a:ext cx="7739862" cy="954107"/>
          </a:xfrm>
          <a:prstGeom prst="rect">
            <a:avLst/>
          </a:prstGeom>
          <a:noFill/>
        </p:spPr>
        <p:txBody>
          <a:bodyPr wrap="square">
            <a:spAutoFit/>
          </a:bodyPr>
          <a:lstStyle/>
          <a:p>
            <a:pPr algn="just"/>
            <a:r>
              <a:rPr lang="en-US" sz="1400">
                <a:latin typeface="Arial" panose="020B0604020202020204" pitchFamily="34" charset="0"/>
                <a:cs typeface="Arial" panose="020B0604020202020204" pitchFamily="34" charset="0"/>
              </a:rPr>
              <a:t>The Private Investment Promotion Agency - PROINVERSIÓN, </a:t>
            </a:r>
            <a:r>
              <a:rPr lang="en-US" sz="1400" b="1">
                <a:latin typeface="Arial" panose="020B0604020202020204" pitchFamily="34" charset="0"/>
                <a:cs typeface="Arial" panose="020B0604020202020204" pitchFamily="34" charset="0"/>
              </a:rPr>
              <a:t>is a specialized technical agency, attached to the Ministry of Economy and Finance</a:t>
            </a:r>
            <a:r>
              <a:rPr lang="en-US" sz="1400">
                <a:latin typeface="Arial" panose="020B0604020202020204" pitchFamily="34" charset="0"/>
                <a:cs typeface="Arial" panose="020B0604020202020204" pitchFamily="34" charset="0"/>
              </a:rPr>
              <a:t>, with legal status under public law and technical, functional, administrative, economic, and financial autonomy. </a:t>
            </a:r>
            <a:r>
              <a:rPr lang="en-US" sz="1400" b="1">
                <a:latin typeface="Arial" panose="020B0604020202020204" pitchFamily="34" charset="0"/>
                <a:cs typeface="Arial" panose="020B0604020202020204" pitchFamily="34" charset="0"/>
              </a:rPr>
              <a:t>It was created in 2002</a:t>
            </a:r>
            <a:r>
              <a:rPr lang="en-US" sz="1400">
                <a:latin typeface="Arial" panose="020B0604020202020204" pitchFamily="34" charset="0"/>
                <a:cs typeface="Arial" panose="020B0604020202020204" pitchFamily="34" charset="0"/>
              </a:rPr>
              <a:t>.</a:t>
            </a:r>
          </a:p>
        </p:txBody>
      </p:sp>
      <p:pic>
        <p:nvPicPr>
          <p:cNvPr id="25" name="Gráfico 24" descr="Bombilla con relleno sólido">
            <a:extLst>
              <a:ext uri="{FF2B5EF4-FFF2-40B4-BE49-F238E27FC236}">
                <a16:creationId xmlns:a16="http://schemas.microsoft.com/office/drawing/2014/main" id="{EF563439-5C84-BB64-9B24-6A0BF1BBFE2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222970" y="2902358"/>
            <a:ext cx="462280" cy="462280"/>
          </a:xfrm>
          <a:prstGeom prst="rect">
            <a:avLst/>
          </a:prstGeom>
        </p:spPr>
      </p:pic>
      <p:pic>
        <p:nvPicPr>
          <p:cNvPr id="27" name="Gráfico 26" descr="Grifo con fugas con relleno sólido">
            <a:extLst>
              <a:ext uri="{FF2B5EF4-FFF2-40B4-BE49-F238E27FC236}">
                <a16:creationId xmlns:a16="http://schemas.microsoft.com/office/drawing/2014/main" id="{F3D70EBC-E3E7-CD4F-4ADC-FE94B4E88B32}"/>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405850" y="3353902"/>
            <a:ext cx="462280" cy="462280"/>
          </a:xfrm>
          <a:prstGeom prst="rect">
            <a:avLst/>
          </a:prstGeom>
        </p:spPr>
      </p:pic>
      <p:pic>
        <p:nvPicPr>
          <p:cNvPr id="31" name="Gráfico 30" descr="División en la carretera con relleno sólido">
            <a:extLst>
              <a:ext uri="{FF2B5EF4-FFF2-40B4-BE49-F238E27FC236}">
                <a16:creationId xmlns:a16="http://schemas.microsoft.com/office/drawing/2014/main" id="{7348C170-6345-3C2D-8594-13A3EE229969}"/>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2606510" y="2933259"/>
            <a:ext cx="457200" cy="457200"/>
          </a:xfrm>
          <a:prstGeom prst="rect">
            <a:avLst/>
          </a:prstGeom>
        </p:spPr>
      </p:pic>
      <p:sp>
        <p:nvSpPr>
          <p:cNvPr id="32" name="CuadroTexto 31">
            <a:extLst>
              <a:ext uri="{FF2B5EF4-FFF2-40B4-BE49-F238E27FC236}">
                <a16:creationId xmlns:a16="http://schemas.microsoft.com/office/drawing/2014/main" id="{0ED58149-38E6-7358-30B4-1CB75E5FC550}"/>
              </a:ext>
            </a:extLst>
          </p:cNvPr>
          <p:cNvSpPr txBox="1"/>
          <p:nvPr/>
        </p:nvSpPr>
        <p:spPr>
          <a:xfrm>
            <a:off x="3191374" y="3036395"/>
            <a:ext cx="7795939" cy="523220"/>
          </a:xfrm>
          <a:prstGeom prst="rect">
            <a:avLst/>
          </a:prstGeom>
          <a:noFill/>
        </p:spPr>
        <p:txBody>
          <a:bodyPr wrap="square">
            <a:spAutoFit/>
          </a:bodyPr>
          <a:lstStyle/>
          <a:p>
            <a:pPr algn="just"/>
            <a:r>
              <a:rPr lang="en-US" sz="1400">
                <a:latin typeface="Arial" panose="020B0604020202020204" pitchFamily="34" charset="0"/>
                <a:cs typeface="Arial" panose="020B0604020202020204" pitchFamily="34" charset="0"/>
              </a:rPr>
              <a:t>It promotes private investment through </a:t>
            </a:r>
            <a:r>
              <a:rPr lang="en-US" sz="1400" b="1">
                <a:latin typeface="Arial" panose="020B0604020202020204" pitchFamily="34" charset="0"/>
                <a:cs typeface="Arial" panose="020B0604020202020204" pitchFamily="34" charset="0"/>
              </a:rPr>
              <a:t>Public-Private Partnerships (PPP), Projects in Assets (PA) and Works for Taxes (</a:t>
            </a:r>
            <a:r>
              <a:rPr lang="en-US" sz="1400" b="1" err="1">
                <a:latin typeface="Arial" panose="020B0604020202020204" pitchFamily="34" charset="0"/>
                <a:cs typeface="Arial" panose="020B0604020202020204" pitchFamily="34" charset="0"/>
              </a:rPr>
              <a:t>OxI</a:t>
            </a:r>
            <a:r>
              <a:rPr lang="en-US" sz="1400" b="1">
                <a:latin typeface="Arial" panose="020B0604020202020204" pitchFamily="34" charset="0"/>
                <a:cs typeface="Arial" panose="020B0604020202020204" pitchFamily="34" charset="0"/>
              </a:rPr>
              <a:t>).</a:t>
            </a:r>
            <a:endParaRPr lang="es-PE" sz="1400" b="1">
              <a:latin typeface="Arial" panose="020B0604020202020204" pitchFamily="34" charset="0"/>
              <a:cs typeface="Arial" panose="020B0604020202020204" pitchFamily="34" charset="0"/>
            </a:endParaRPr>
          </a:p>
        </p:txBody>
      </p:sp>
      <p:sp>
        <p:nvSpPr>
          <p:cNvPr id="35" name="object 25">
            <a:extLst>
              <a:ext uri="{FF2B5EF4-FFF2-40B4-BE49-F238E27FC236}">
                <a16:creationId xmlns:a16="http://schemas.microsoft.com/office/drawing/2014/main" id="{C7F2872F-5D07-46A0-72DD-1CB35CFD24B6}"/>
              </a:ext>
            </a:extLst>
          </p:cNvPr>
          <p:cNvSpPr txBox="1"/>
          <p:nvPr/>
        </p:nvSpPr>
        <p:spPr>
          <a:xfrm>
            <a:off x="3191760" y="4180294"/>
            <a:ext cx="7833412" cy="523220"/>
          </a:xfrm>
          <a:prstGeom prst="rect">
            <a:avLst/>
          </a:prstGeom>
          <a:noFill/>
        </p:spPr>
        <p:txBody>
          <a:bodyPr wrap="square">
            <a:spAutoFit/>
          </a:bodyPr>
          <a:lstStyle>
            <a:defPPr>
              <a:defRPr lang="es-PE"/>
            </a:defPPr>
            <a:lvl1pPr algn="just">
              <a:defRPr sz="1400">
                <a:latin typeface="Arial" panose="020B0604020202020204" pitchFamily="34" charset="0"/>
                <a:cs typeface="Arial" panose="020B0604020202020204" pitchFamily="34" charset="0"/>
              </a:defRPr>
            </a:lvl1pPr>
          </a:lstStyle>
          <a:p>
            <a:r>
              <a:rPr lang="en-US"/>
              <a:t>Our mission is </a:t>
            </a:r>
            <a:r>
              <a:rPr lang="en-US" b="1"/>
              <a:t>to promote private investment in infrastructure and public services </a:t>
            </a:r>
            <a:r>
              <a:rPr lang="en-US"/>
              <a:t>for the benefit of all Peruvians with technical leadership, transparency and quality.</a:t>
            </a:r>
          </a:p>
        </p:txBody>
      </p:sp>
      <p:sp>
        <p:nvSpPr>
          <p:cNvPr id="36" name="object 26">
            <a:extLst>
              <a:ext uri="{FF2B5EF4-FFF2-40B4-BE49-F238E27FC236}">
                <a16:creationId xmlns:a16="http://schemas.microsoft.com/office/drawing/2014/main" id="{329166F5-4AA9-2FC8-6500-C79F348A310C}"/>
              </a:ext>
            </a:extLst>
          </p:cNvPr>
          <p:cNvSpPr txBox="1"/>
          <p:nvPr/>
        </p:nvSpPr>
        <p:spPr>
          <a:xfrm>
            <a:off x="3210497" y="5391311"/>
            <a:ext cx="7795938" cy="523220"/>
          </a:xfrm>
          <a:prstGeom prst="rect">
            <a:avLst/>
          </a:prstGeom>
          <a:noFill/>
        </p:spPr>
        <p:txBody>
          <a:bodyPr wrap="square">
            <a:spAutoFit/>
          </a:bodyPr>
          <a:lstStyle>
            <a:defPPr>
              <a:defRPr lang="es-PE"/>
            </a:defPPr>
            <a:lvl1pPr algn="just">
              <a:defRPr sz="1400">
                <a:latin typeface="Arial" panose="020B0604020202020204" pitchFamily="34" charset="0"/>
                <a:cs typeface="Arial" panose="020B0604020202020204" pitchFamily="34" charset="0"/>
              </a:defRPr>
            </a:lvl1pPr>
          </a:lstStyle>
          <a:p>
            <a:r>
              <a:rPr lang="en-US"/>
              <a:t>Our vision is: “To be an agency recognized by investors and the population as an effective strategic ally for </a:t>
            </a:r>
            <a:r>
              <a:rPr lang="en-US" b="1"/>
              <a:t>investment development in Peru.</a:t>
            </a:r>
            <a:r>
              <a:rPr lang="en-US"/>
              <a:t>”</a:t>
            </a:r>
            <a:endParaRPr/>
          </a:p>
        </p:txBody>
      </p:sp>
      <p:pic>
        <p:nvPicPr>
          <p:cNvPr id="38" name="Gráfico 37" descr="Banco contorno">
            <a:extLst>
              <a:ext uri="{FF2B5EF4-FFF2-40B4-BE49-F238E27FC236}">
                <a16:creationId xmlns:a16="http://schemas.microsoft.com/office/drawing/2014/main" id="{9611ADDF-1923-78B5-B565-2074088B4E61}"/>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2265109" y="3959163"/>
            <a:ext cx="797811" cy="789482"/>
          </a:xfrm>
          <a:prstGeom prst="rect">
            <a:avLst/>
          </a:prstGeom>
        </p:spPr>
      </p:pic>
      <p:pic>
        <p:nvPicPr>
          <p:cNvPr id="1026" name="Picture 2" descr="Perú - Iconos gratis de mapas y ubicación">
            <a:extLst>
              <a:ext uri="{FF2B5EF4-FFF2-40B4-BE49-F238E27FC236}">
                <a16:creationId xmlns:a16="http://schemas.microsoft.com/office/drawing/2014/main" id="{3422B6D0-6D3C-AA4C-C3D3-1D002FFC1E93}"/>
              </a:ext>
            </a:extLst>
          </p:cNvPr>
          <p:cNvPicPr>
            <a:picLocks noChangeAspect="1" noChangeArrowheads="1"/>
          </p:cNvPicPr>
          <p:nvPr/>
        </p:nvPicPr>
        <p:blipFill>
          <a:blip r:embed="rId12" cstate="screen">
            <a:duotone>
              <a:schemeClr val="accent2">
                <a:shade val="45000"/>
                <a:satMod val="135000"/>
              </a:schemeClr>
              <a:prstClr val="white"/>
            </a:duotone>
            <a:extLst>
              <a:ext uri="{BEBA8EAE-BF5A-486C-A8C5-ECC9F3942E4B}">
                <a14:imgProps xmlns:a14="http://schemas.microsoft.com/office/drawing/2010/main">
                  <a14:imgLayer r:embed="rId13">
                    <a14:imgEffect>
                      <a14:colorTemperature colorTemp="6400"/>
                    </a14:imgEffect>
                    <a14:imgEffect>
                      <a14:saturation sat="0"/>
                    </a14:imgEffect>
                  </a14:imgLayer>
                </a14:imgProps>
              </a:ext>
              <a:ext uri="{28A0092B-C50C-407E-A947-70E740481C1C}">
                <a14:useLocalDpi xmlns:a14="http://schemas.microsoft.com/office/drawing/2010/main"/>
              </a:ext>
            </a:extLst>
          </a:blip>
          <a:srcRect/>
          <a:stretch>
            <a:fillRect/>
          </a:stretch>
        </p:blipFill>
        <p:spPr bwMode="auto">
          <a:xfrm>
            <a:off x="2231298" y="5285871"/>
            <a:ext cx="729938" cy="73410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8002D349-1F4F-90C9-9FFC-839EDB4AA8BB}"/>
              </a:ext>
            </a:extLst>
          </p:cNvPr>
          <p:cNvSpPr>
            <a:spLocks noGrp="1"/>
          </p:cNvSpPr>
          <p:nvPr>
            <p:ph type="title" idx="4294967295"/>
          </p:nvPr>
        </p:nvSpPr>
        <p:spPr>
          <a:xfrm>
            <a:off x="1481365" y="551690"/>
            <a:ext cx="5627101" cy="603459"/>
          </a:xfrm>
        </p:spPr>
        <p:txBody>
          <a:bodyPr vert="horz" lIns="55449" tIns="27725" rIns="55449" bIns="27725" rtlCol="0" anchor="ctr">
            <a:noAutofit/>
          </a:bodyPr>
          <a:lstStyle/>
          <a:p>
            <a:pPr defTabSz="1507846"/>
            <a:r>
              <a:rPr lang="es-MX" sz="2400" b="1">
                <a:solidFill>
                  <a:srgbClr val="002060"/>
                </a:solidFill>
                <a:latin typeface="Arial"/>
                <a:cs typeface="Arial"/>
              </a:rPr>
              <a:t>PROINVERSIÓN: </a:t>
            </a:r>
            <a:r>
              <a:rPr lang="es-MX" sz="2400" b="1" err="1">
                <a:solidFill>
                  <a:srgbClr val="002060"/>
                </a:solidFill>
                <a:latin typeface="Arial"/>
                <a:cs typeface="Arial"/>
              </a:rPr>
              <a:t>About</a:t>
            </a:r>
            <a:r>
              <a:rPr lang="es-MX" sz="2400" b="1">
                <a:solidFill>
                  <a:srgbClr val="002060"/>
                </a:solidFill>
                <a:latin typeface="Arial"/>
                <a:cs typeface="Arial"/>
              </a:rPr>
              <a:t> </a:t>
            </a:r>
            <a:r>
              <a:rPr lang="es-MX" sz="2400" b="1" err="1">
                <a:solidFill>
                  <a:srgbClr val="002060"/>
                </a:solidFill>
                <a:latin typeface="Arial"/>
                <a:cs typeface="Arial"/>
              </a:rPr>
              <a:t>us</a:t>
            </a:r>
            <a:r>
              <a:rPr lang="es-MX" sz="2400" b="1">
                <a:solidFill>
                  <a:srgbClr val="002060"/>
                </a:solidFill>
                <a:latin typeface="Arial"/>
                <a:cs typeface="Arial"/>
              </a:rPr>
              <a:t> </a:t>
            </a:r>
            <a:endParaRPr lang="es-PE" sz="2400" b="1">
              <a:solidFill>
                <a:srgbClr val="002060"/>
              </a:solidFill>
              <a:latin typeface="Arial"/>
              <a:cs typeface="Arial"/>
            </a:endParaRPr>
          </a:p>
        </p:txBody>
      </p:sp>
      <p:sp>
        <p:nvSpPr>
          <p:cNvPr id="7" name="Flecha: hacia la izquierda 6">
            <a:extLst>
              <a:ext uri="{FF2B5EF4-FFF2-40B4-BE49-F238E27FC236}">
                <a16:creationId xmlns:a16="http://schemas.microsoft.com/office/drawing/2014/main" id="{3CC077FD-9866-551B-AF45-D941BCDFE438}"/>
              </a:ext>
            </a:extLst>
          </p:cNvPr>
          <p:cNvSpPr/>
          <p:nvPr/>
        </p:nvSpPr>
        <p:spPr>
          <a:xfrm rot="10800000">
            <a:off x="1071215" y="1696491"/>
            <a:ext cx="936885" cy="774491"/>
          </a:xfrm>
          <a:prstGeom prst="leftArrow">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rgbClr val="002060"/>
              </a:solidFill>
            </a:endParaRPr>
          </a:p>
        </p:txBody>
      </p:sp>
      <p:sp>
        <p:nvSpPr>
          <p:cNvPr id="8" name="Flecha: hacia la izquierda 7">
            <a:extLst>
              <a:ext uri="{FF2B5EF4-FFF2-40B4-BE49-F238E27FC236}">
                <a16:creationId xmlns:a16="http://schemas.microsoft.com/office/drawing/2014/main" id="{EDC4394F-C4CF-3845-F364-3F55C62C147F}"/>
              </a:ext>
            </a:extLst>
          </p:cNvPr>
          <p:cNvSpPr/>
          <p:nvPr/>
        </p:nvSpPr>
        <p:spPr>
          <a:xfrm rot="10800000">
            <a:off x="1071215" y="2872598"/>
            <a:ext cx="936885" cy="774491"/>
          </a:xfrm>
          <a:prstGeom prst="leftArrow">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rgbClr val="002060"/>
              </a:solidFill>
            </a:endParaRPr>
          </a:p>
        </p:txBody>
      </p:sp>
      <p:sp>
        <p:nvSpPr>
          <p:cNvPr id="9" name="Flecha: hacia la izquierda 8">
            <a:extLst>
              <a:ext uri="{FF2B5EF4-FFF2-40B4-BE49-F238E27FC236}">
                <a16:creationId xmlns:a16="http://schemas.microsoft.com/office/drawing/2014/main" id="{1E0C767F-F8A6-29BE-1C50-910809483865}"/>
              </a:ext>
            </a:extLst>
          </p:cNvPr>
          <p:cNvSpPr/>
          <p:nvPr/>
        </p:nvSpPr>
        <p:spPr>
          <a:xfrm rot="10800000">
            <a:off x="1071214" y="4013719"/>
            <a:ext cx="936885" cy="774491"/>
          </a:xfrm>
          <a:prstGeom prst="leftArrow">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rgbClr val="002060"/>
              </a:solidFill>
            </a:endParaRPr>
          </a:p>
        </p:txBody>
      </p:sp>
      <p:sp>
        <p:nvSpPr>
          <p:cNvPr id="10" name="Flecha: hacia la izquierda 9">
            <a:extLst>
              <a:ext uri="{FF2B5EF4-FFF2-40B4-BE49-F238E27FC236}">
                <a16:creationId xmlns:a16="http://schemas.microsoft.com/office/drawing/2014/main" id="{0C6E6F29-89F9-F732-4912-823FFD007CF3}"/>
              </a:ext>
            </a:extLst>
          </p:cNvPr>
          <p:cNvSpPr/>
          <p:nvPr/>
        </p:nvSpPr>
        <p:spPr>
          <a:xfrm rot="10800000">
            <a:off x="1012922" y="5337695"/>
            <a:ext cx="936885" cy="774491"/>
          </a:xfrm>
          <a:prstGeom prst="leftArrow">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rgbClr val="002060"/>
              </a:solidFill>
            </a:endParaRPr>
          </a:p>
        </p:txBody>
      </p:sp>
    </p:spTree>
    <p:extLst>
      <p:ext uri="{BB962C8B-B14F-4D97-AF65-F5344CB8AC3E}">
        <p14:creationId xmlns:p14="http://schemas.microsoft.com/office/powerpoint/2010/main" val="2593993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9578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a:extLst>
              <a:ext uri="{FF2B5EF4-FFF2-40B4-BE49-F238E27FC236}">
                <a16:creationId xmlns:a16="http://schemas.microsoft.com/office/drawing/2014/main" id="{845DF68E-8C1C-2FD2-7CEA-77618104AE9C}"/>
              </a:ext>
            </a:extLst>
          </p:cNvPr>
          <p:cNvSpPr/>
          <p:nvPr/>
        </p:nvSpPr>
        <p:spPr>
          <a:xfrm>
            <a:off x="8534515" y="1375216"/>
            <a:ext cx="3024911" cy="2398762"/>
          </a:xfrm>
          <a:prstGeom prst="rect">
            <a:avLst/>
          </a:prstGeom>
          <a:solidFill>
            <a:schemeClr val="accent1"/>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s-PE" sz="1600" b="1">
                <a:cs typeface="Calibri"/>
              </a:rPr>
              <a:t>JANUARY – AUGUST 2023</a:t>
            </a:r>
            <a:endParaRPr lang="es-ES" sz="1600">
              <a:cs typeface="Calibri"/>
            </a:endParaRPr>
          </a:p>
          <a:p>
            <a:pPr algn="ctr"/>
            <a:r>
              <a:rPr lang="es-ES" sz="1600" err="1">
                <a:cs typeface="Calibri"/>
              </a:rPr>
              <a:t>We</a:t>
            </a:r>
            <a:r>
              <a:rPr lang="es-ES" sz="1600">
                <a:cs typeface="Calibri"/>
              </a:rPr>
              <a:t> </a:t>
            </a:r>
            <a:r>
              <a:rPr lang="es-ES" sz="1600" err="1">
                <a:cs typeface="Calibri"/>
              </a:rPr>
              <a:t>have</a:t>
            </a:r>
            <a:r>
              <a:rPr lang="es-ES" sz="1600">
                <a:cs typeface="Calibri"/>
              </a:rPr>
              <a:t> </a:t>
            </a:r>
            <a:r>
              <a:rPr lang="es-ES" sz="1600" err="1">
                <a:cs typeface="Calibri"/>
              </a:rPr>
              <a:t>awarded</a:t>
            </a:r>
            <a:r>
              <a:rPr lang="es-ES" sz="1600">
                <a:cs typeface="Calibri"/>
              </a:rPr>
              <a:t> 66% </a:t>
            </a:r>
            <a:r>
              <a:rPr lang="es-ES" sz="1600" err="1">
                <a:cs typeface="Calibri"/>
              </a:rPr>
              <a:t>to</a:t>
            </a:r>
            <a:r>
              <a:rPr lang="es-ES" sz="1600">
                <a:cs typeface="Calibri"/>
              </a:rPr>
              <a:t> </a:t>
            </a:r>
            <a:r>
              <a:rPr lang="es-ES" sz="1600" err="1">
                <a:cs typeface="Calibri"/>
              </a:rPr>
              <a:t>the</a:t>
            </a:r>
            <a:r>
              <a:rPr lang="es-ES" sz="1600">
                <a:cs typeface="Calibri"/>
              </a:rPr>
              <a:t> </a:t>
            </a:r>
            <a:r>
              <a:rPr lang="es-ES" sz="1600" err="1">
                <a:cs typeface="Calibri"/>
              </a:rPr>
              <a:t>annual</a:t>
            </a:r>
            <a:r>
              <a:rPr lang="es-ES" sz="1600">
                <a:cs typeface="Calibri"/>
              </a:rPr>
              <a:t> </a:t>
            </a:r>
            <a:r>
              <a:rPr lang="es-ES" sz="1600" err="1">
                <a:cs typeface="Calibri"/>
              </a:rPr>
              <a:t>goal</a:t>
            </a:r>
            <a:r>
              <a:rPr lang="es-ES" sz="1600">
                <a:cs typeface="Calibri"/>
              </a:rPr>
              <a:t> </a:t>
            </a:r>
            <a:r>
              <a:rPr lang="es-ES" sz="1600" err="1">
                <a:cs typeface="Calibri"/>
              </a:rPr>
              <a:t>projects</a:t>
            </a:r>
            <a:r>
              <a:rPr lang="es-ES" sz="1600">
                <a:cs typeface="Calibri"/>
              </a:rPr>
              <a:t>. </a:t>
            </a:r>
          </a:p>
        </p:txBody>
      </p:sp>
      <p:sp>
        <p:nvSpPr>
          <p:cNvPr id="6" name="CuadroTexto 5">
            <a:extLst>
              <a:ext uri="{FF2B5EF4-FFF2-40B4-BE49-F238E27FC236}">
                <a16:creationId xmlns:a16="http://schemas.microsoft.com/office/drawing/2014/main" id="{E18A16F6-AA12-2879-4BA4-B29F649F6914}"/>
              </a:ext>
            </a:extLst>
          </p:cNvPr>
          <p:cNvSpPr txBox="1"/>
          <p:nvPr/>
        </p:nvSpPr>
        <p:spPr>
          <a:xfrm>
            <a:off x="591125" y="722493"/>
            <a:ext cx="7444805" cy="424732"/>
          </a:xfrm>
          <a:prstGeom prst="rect">
            <a:avLst/>
          </a:prstGeom>
          <a:noFill/>
        </p:spPr>
        <p:txBody>
          <a:bodyPr vert="horz" wrap="square" lIns="91440" tIns="45720" rIns="91440" bIns="45720" rtlCol="0" anchor="ctr">
            <a:spAutoFit/>
          </a:bodyPr>
          <a:lstStyle>
            <a:defPPr>
              <a:defRPr lang="es-PE"/>
            </a:defPPr>
            <a:lvl1pPr algn="just" defTabSz="914358">
              <a:lnSpc>
                <a:spcPct val="90000"/>
              </a:lnSpc>
              <a:spcBef>
                <a:spcPct val="0"/>
              </a:spcBef>
              <a:buNone/>
              <a:defRPr sz="2800" b="1">
                <a:solidFill>
                  <a:srgbClr val="E3051B"/>
                </a:solidFill>
                <a:latin typeface="Arial Bold"/>
                <a:ea typeface="+mj-ea"/>
                <a:cs typeface="Arial" panose="020B0604020202020204" pitchFamily="34" charset="0"/>
              </a:defRPr>
            </a:lvl1pPr>
            <a:lvl2pPr eaLnBrk="0" fontAlgn="base" hangingPunct="0">
              <a:lnSpc>
                <a:spcPct val="90000"/>
              </a:lnSpc>
              <a:spcBef>
                <a:spcPct val="0"/>
              </a:spcBef>
              <a:spcAft>
                <a:spcPct val="0"/>
              </a:spcAft>
              <a:defRPr sz="4400">
                <a:latin typeface="Calibri Light" pitchFamily="34" charset="0"/>
                <a:ea typeface="ＭＳ Ｐゴシック" pitchFamily="-112" charset="-128"/>
                <a:cs typeface="ＭＳ Ｐゴシック" pitchFamily="-112" charset="-128"/>
              </a:defRPr>
            </a:lvl2pPr>
            <a:lvl3pPr eaLnBrk="0" fontAlgn="base" hangingPunct="0">
              <a:lnSpc>
                <a:spcPct val="90000"/>
              </a:lnSpc>
              <a:spcBef>
                <a:spcPct val="0"/>
              </a:spcBef>
              <a:spcAft>
                <a:spcPct val="0"/>
              </a:spcAft>
              <a:defRPr sz="4400">
                <a:latin typeface="Calibri Light" pitchFamily="34" charset="0"/>
                <a:ea typeface="ＭＳ Ｐゴシック" pitchFamily="-112" charset="-128"/>
                <a:cs typeface="ＭＳ Ｐゴシック" pitchFamily="-112" charset="-128"/>
              </a:defRPr>
            </a:lvl3pPr>
            <a:lvl4pPr eaLnBrk="0" fontAlgn="base" hangingPunct="0">
              <a:lnSpc>
                <a:spcPct val="90000"/>
              </a:lnSpc>
              <a:spcBef>
                <a:spcPct val="0"/>
              </a:spcBef>
              <a:spcAft>
                <a:spcPct val="0"/>
              </a:spcAft>
              <a:defRPr sz="4400">
                <a:latin typeface="Calibri Light" pitchFamily="34" charset="0"/>
                <a:ea typeface="ＭＳ Ｐゴシック" pitchFamily="-112" charset="-128"/>
                <a:cs typeface="ＭＳ Ｐゴシック" pitchFamily="-112" charset="-128"/>
              </a:defRPr>
            </a:lvl4pPr>
            <a:lvl5pPr eaLnBrk="0" fontAlgn="base" hangingPunct="0">
              <a:lnSpc>
                <a:spcPct val="90000"/>
              </a:lnSpc>
              <a:spcBef>
                <a:spcPct val="0"/>
              </a:spcBef>
              <a:spcAft>
                <a:spcPct val="0"/>
              </a:spcAft>
              <a:defRPr sz="4400">
                <a:latin typeface="Calibri Light" pitchFamily="34" charset="0"/>
                <a:ea typeface="ＭＳ Ｐゴシック" pitchFamily="-112" charset="-128"/>
                <a:cs typeface="ＭＳ Ｐゴシック" pitchFamily="-112" charset="-128"/>
              </a:defRPr>
            </a:lvl5pPr>
            <a:lvl6pPr marL="457179" fontAlgn="base">
              <a:lnSpc>
                <a:spcPct val="90000"/>
              </a:lnSpc>
              <a:spcBef>
                <a:spcPct val="0"/>
              </a:spcBef>
              <a:spcAft>
                <a:spcPct val="0"/>
              </a:spcAft>
              <a:defRPr sz="4400">
                <a:latin typeface="Calibri Light" pitchFamily="34" charset="0"/>
              </a:defRPr>
            </a:lvl6pPr>
            <a:lvl7pPr marL="914358" fontAlgn="base">
              <a:lnSpc>
                <a:spcPct val="90000"/>
              </a:lnSpc>
              <a:spcBef>
                <a:spcPct val="0"/>
              </a:spcBef>
              <a:spcAft>
                <a:spcPct val="0"/>
              </a:spcAft>
              <a:defRPr sz="4400">
                <a:latin typeface="Calibri Light" pitchFamily="34" charset="0"/>
              </a:defRPr>
            </a:lvl7pPr>
            <a:lvl8pPr marL="1371536" fontAlgn="base">
              <a:lnSpc>
                <a:spcPct val="90000"/>
              </a:lnSpc>
              <a:spcBef>
                <a:spcPct val="0"/>
              </a:spcBef>
              <a:spcAft>
                <a:spcPct val="0"/>
              </a:spcAft>
              <a:defRPr sz="4400">
                <a:latin typeface="Calibri Light" pitchFamily="34" charset="0"/>
              </a:defRPr>
            </a:lvl8pPr>
            <a:lvl9pPr marL="1828715" fontAlgn="base">
              <a:lnSpc>
                <a:spcPct val="90000"/>
              </a:lnSpc>
              <a:spcBef>
                <a:spcPct val="0"/>
              </a:spcBef>
              <a:spcAft>
                <a:spcPct val="0"/>
              </a:spcAft>
              <a:defRPr sz="4400">
                <a:latin typeface="Calibri Light" pitchFamily="34" charset="0"/>
              </a:defRPr>
            </a:lvl9pPr>
          </a:lstStyle>
          <a:p>
            <a:pPr marL="0" marR="0" lvl="0" indent="0" algn="l" defTabSz="914358" rtl="0" eaLnBrk="1" fontAlgn="auto" latinLnBrk="0" hangingPunct="1">
              <a:lnSpc>
                <a:spcPct val="90000"/>
              </a:lnSpc>
              <a:spcBef>
                <a:spcPct val="0"/>
              </a:spcBef>
              <a:spcAft>
                <a:spcPts val="0"/>
              </a:spcAft>
              <a:buClrTx/>
              <a:buSzTx/>
              <a:buFontTx/>
              <a:buNone/>
              <a:tabLst/>
              <a:defRPr/>
            </a:pPr>
            <a:endParaRPr lang="es-ES" sz="2400" b="1" i="0" u="none" strike="noStrike" kern="1200" cap="none" spc="0" normalizeH="0" baseline="0" noProof="0">
              <a:ln>
                <a:noFill/>
              </a:ln>
              <a:solidFill>
                <a:srgbClr val="FFFFFF"/>
              </a:solidFill>
              <a:effectLst/>
              <a:uLnTx/>
              <a:uFillTx/>
              <a:latin typeface="+mn-lt"/>
              <a:cs typeface="Arial"/>
            </a:endParaRPr>
          </a:p>
        </p:txBody>
      </p:sp>
      <p:graphicFrame>
        <p:nvGraphicFramePr>
          <p:cNvPr id="8" name="Tabla 7">
            <a:extLst>
              <a:ext uri="{FF2B5EF4-FFF2-40B4-BE49-F238E27FC236}">
                <a16:creationId xmlns:a16="http://schemas.microsoft.com/office/drawing/2014/main" id="{981E214C-DC8B-C81E-F0A9-E0A47DD1DA5E}"/>
              </a:ext>
            </a:extLst>
          </p:cNvPr>
          <p:cNvGraphicFramePr>
            <a:graphicFrameLocks noGrp="1"/>
          </p:cNvGraphicFramePr>
          <p:nvPr>
            <p:extLst>
              <p:ext uri="{D42A27DB-BD31-4B8C-83A1-F6EECF244321}">
                <p14:modId xmlns:p14="http://schemas.microsoft.com/office/powerpoint/2010/main" val="2307877140"/>
              </p:ext>
            </p:extLst>
          </p:nvPr>
        </p:nvGraphicFramePr>
        <p:xfrm>
          <a:off x="1698813" y="1375216"/>
          <a:ext cx="6638852" cy="4510456"/>
        </p:xfrm>
        <a:graphic>
          <a:graphicData uri="http://schemas.openxmlformats.org/drawingml/2006/table">
            <a:tbl>
              <a:tblPr firstRow="1" bandRow="1">
                <a:tableStyleId>{5FD0F851-EC5A-4D38-B0AD-8093EC10F338}</a:tableStyleId>
              </a:tblPr>
              <a:tblGrid>
                <a:gridCol w="526497">
                  <a:extLst>
                    <a:ext uri="{9D8B030D-6E8A-4147-A177-3AD203B41FA5}">
                      <a16:colId xmlns:a16="http://schemas.microsoft.com/office/drawing/2014/main" val="532182828"/>
                    </a:ext>
                  </a:extLst>
                </a:gridCol>
                <a:gridCol w="1406373">
                  <a:extLst>
                    <a:ext uri="{9D8B030D-6E8A-4147-A177-3AD203B41FA5}">
                      <a16:colId xmlns:a16="http://schemas.microsoft.com/office/drawing/2014/main" val="1779445034"/>
                    </a:ext>
                  </a:extLst>
                </a:gridCol>
                <a:gridCol w="838867">
                  <a:extLst>
                    <a:ext uri="{9D8B030D-6E8A-4147-A177-3AD203B41FA5}">
                      <a16:colId xmlns:a16="http://schemas.microsoft.com/office/drawing/2014/main" val="2944619341"/>
                    </a:ext>
                  </a:extLst>
                </a:gridCol>
                <a:gridCol w="665710">
                  <a:extLst>
                    <a:ext uri="{9D8B030D-6E8A-4147-A177-3AD203B41FA5}">
                      <a16:colId xmlns:a16="http://schemas.microsoft.com/office/drawing/2014/main" val="3343055848"/>
                    </a:ext>
                  </a:extLst>
                </a:gridCol>
                <a:gridCol w="1505624">
                  <a:extLst>
                    <a:ext uri="{9D8B030D-6E8A-4147-A177-3AD203B41FA5}">
                      <a16:colId xmlns:a16="http://schemas.microsoft.com/office/drawing/2014/main" val="3710791903"/>
                    </a:ext>
                  </a:extLst>
                </a:gridCol>
                <a:gridCol w="771478">
                  <a:extLst>
                    <a:ext uri="{9D8B030D-6E8A-4147-A177-3AD203B41FA5}">
                      <a16:colId xmlns:a16="http://schemas.microsoft.com/office/drawing/2014/main" val="3087339891"/>
                    </a:ext>
                  </a:extLst>
                </a:gridCol>
                <a:gridCol w="924303">
                  <a:extLst>
                    <a:ext uri="{9D8B030D-6E8A-4147-A177-3AD203B41FA5}">
                      <a16:colId xmlns:a16="http://schemas.microsoft.com/office/drawing/2014/main" val="344371484"/>
                    </a:ext>
                  </a:extLst>
                </a:gridCol>
              </a:tblGrid>
              <a:tr h="668852">
                <a:tc>
                  <a:txBody>
                    <a:bodyPr/>
                    <a:lstStyle/>
                    <a:p>
                      <a:pPr marL="0" algn="ctr" rtl="0" fontAlgn="ctr" latinLnBrk="0">
                        <a:spcBef>
                          <a:spcPts val="0"/>
                        </a:spcBef>
                        <a:spcAft>
                          <a:spcPts val="0"/>
                        </a:spcAft>
                      </a:pPr>
                      <a:r>
                        <a:rPr lang="es-ES" sz="1000" kern="1200" spc="-10" baseline="0">
                          <a:solidFill>
                            <a:schemeClr val="bg1"/>
                          </a:solidFill>
                          <a:effectLst/>
                        </a:rPr>
                        <a:t>No</a:t>
                      </a:r>
                      <a:endParaRPr lang="es-ES" sz="1000" kern="1200" baseline="0">
                        <a:solidFill>
                          <a:schemeClr val="bg1"/>
                        </a:solidFill>
                        <a:effectLst/>
                      </a:endParaRPr>
                    </a:p>
                  </a:txBody>
                  <a:tcPr marL="36000" marR="36000" marT="36000" marB="36000" anchor="ctr">
                    <a:solidFill>
                      <a:srgbClr val="002060"/>
                    </a:solidFill>
                  </a:tcPr>
                </a:tc>
                <a:tc>
                  <a:txBody>
                    <a:bodyPr/>
                    <a:lstStyle/>
                    <a:p>
                      <a:pPr marL="0" algn="ctr" rtl="0" fontAlgn="ctr" latinLnBrk="0">
                        <a:spcBef>
                          <a:spcPts val="0"/>
                        </a:spcBef>
                        <a:spcAft>
                          <a:spcPts val="0"/>
                        </a:spcAft>
                      </a:pPr>
                      <a:r>
                        <a:rPr lang="es-ES" sz="1000" kern="1200" spc="-10" baseline="0">
                          <a:solidFill>
                            <a:schemeClr val="bg1"/>
                          </a:solidFill>
                          <a:effectLst/>
                        </a:rPr>
                        <a:t>PROJECT</a:t>
                      </a:r>
                      <a:endParaRPr lang="es-ES" sz="1000" kern="1200" baseline="0">
                        <a:solidFill>
                          <a:schemeClr val="bg1"/>
                        </a:solidFill>
                        <a:effectLst/>
                      </a:endParaRPr>
                    </a:p>
                  </a:txBody>
                  <a:tcPr marL="36000" marR="36000" marT="36000" marB="36000" anchor="ctr">
                    <a:solidFill>
                      <a:srgbClr val="002060"/>
                    </a:solidFill>
                  </a:tcPr>
                </a:tc>
                <a:tc>
                  <a:txBody>
                    <a:bodyPr/>
                    <a:lstStyle/>
                    <a:p>
                      <a:pPr marL="0" indent="0" algn="ctr" rtl="0" fontAlgn="ctr" latinLnBrk="0">
                        <a:spcBef>
                          <a:spcPts val="0"/>
                        </a:spcBef>
                        <a:spcAft>
                          <a:spcPts val="0"/>
                        </a:spcAft>
                      </a:pPr>
                      <a:r>
                        <a:rPr lang="es-ES" sz="1000" kern="1200" baseline="0">
                          <a:solidFill>
                            <a:schemeClr val="bg1"/>
                          </a:solidFill>
                          <a:effectLst/>
                        </a:rPr>
                        <a:t>Original </a:t>
                      </a:r>
                      <a:r>
                        <a:rPr lang="es-ES" sz="1000" kern="1200" baseline="0" err="1">
                          <a:solidFill>
                            <a:schemeClr val="bg1"/>
                          </a:solidFill>
                          <a:effectLst/>
                        </a:rPr>
                        <a:t>amount</a:t>
                      </a:r>
                      <a:endParaRPr lang="es-ES" sz="1000" kern="1200" baseline="0">
                        <a:solidFill>
                          <a:schemeClr val="bg1"/>
                        </a:solidFill>
                        <a:effectLst/>
                      </a:endParaRPr>
                    </a:p>
                    <a:p>
                      <a:pPr marL="0" indent="0" algn="ctr" rtl="0" fontAlgn="ctr" latinLnBrk="0">
                        <a:spcBef>
                          <a:spcPts val="0"/>
                        </a:spcBef>
                        <a:spcAft>
                          <a:spcPts val="0"/>
                        </a:spcAft>
                      </a:pPr>
                      <a:r>
                        <a:rPr lang="es-ES" sz="700" kern="1200" baseline="0">
                          <a:solidFill>
                            <a:schemeClr val="bg1"/>
                          </a:solidFill>
                          <a:effectLst/>
                        </a:rPr>
                        <a:t>(USD mil.)</a:t>
                      </a:r>
                      <a:endParaRPr lang="es-ES" sz="700" kern="1200" baseline="0">
                        <a:solidFill>
                          <a:schemeClr val="bg1"/>
                        </a:solidFill>
                        <a:effectLst/>
                        <a:latin typeface="+mn-lt"/>
                      </a:endParaRPr>
                    </a:p>
                  </a:txBody>
                  <a:tcPr marL="36000" marR="36000" marT="36000" marB="36000" anchor="ctr">
                    <a:solidFill>
                      <a:srgbClr val="002060"/>
                    </a:solidFill>
                  </a:tcPr>
                </a:tc>
                <a:tc>
                  <a:txBody>
                    <a:bodyPr/>
                    <a:lstStyle/>
                    <a:p>
                      <a:pPr marL="0" indent="0" algn="ctr" rtl="0" fontAlgn="ctr" latinLnBrk="0">
                        <a:spcBef>
                          <a:spcPts val="0"/>
                        </a:spcBef>
                        <a:spcAft>
                          <a:spcPts val="0"/>
                        </a:spcAft>
                      </a:pPr>
                      <a:r>
                        <a:rPr lang="es-ES" sz="1000" kern="1200" spc="-10" baseline="0" err="1">
                          <a:solidFill>
                            <a:schemeClr val="bg1"/>
                          </a:solidFill>
                          <a:effectLst/>
                        </a:rPr>
                        <a:t>Awarded</a:t>
                      </a:r>
                      <a:r>
                        <a:rPr lang="es-ES" sz="1000" kern="1200" spc="-10" baseline="0">
                          <a:solidFill>
                            <a:schemeClr val="bg1"/>
                          </a:solidFill>
                          <a:effectLst/>
                        </a:rPr>
                        <a:t> </a:t>
                      </a:r>
                      <a:r>
                        <a:rPr lang="es-ES" sz="1000" kern="1200" spc="-10" baseline="0" err="1">
                          <a:solidFill>
                            <a:schemeClr val="bg1"/>
                          </a:solidFill>
                          <a:effectLst/>
                        </a:rPr>
                        <a:t>amount</a:t>
                      </a:r>
                      <a:endParaRPr lang="es-ES" sz="1000" kern="1200" baseline="0">
                        <a:solidFill>
                          <a:schemeClr val="bg1"/>
                        </a:solidFill>
                        <a:effectLst/>
                      </a:endParaRPr>
                    </a:p>
                    <a:p>
                      <a:pPr marL="0" indent="0" algn="ctr" rtl="0" fontAlgn="ctr" latinLnBrk="0">
                        <a:spcBef>
                          <a:spcPts val="0"/>
                        </a:spcBef>
                        <a:spcAft>
                          <a:spcPts val="0"/>
                        </a:spcAft>
                      </a:pPr>
                      <a:r>
                        <a:rPr lang="es-ES" sz="700" kern="1200" spc="-10" baseline="0">
                          <a:solidFill>
                            <a:schemeClr val="bg1"/>
                          </a:solidFill>
                          <a:effectLst/>
                        </a:rPr>
                        <a:t>(USD mil.)</a:t>
                      </a:r>
                      <a:endParaRPr lang="es-ES" sz="700" kern="1200" baseline="0">
                        <a:solidFill>
                          <a:schemeClr val="bg1"/>
                        </a:solidFill>
                        <a:effectLst/>
                        <a:latin typeface="+mn-lt"/>
                      </a:endParaRPr>
                    </a:p>
                  </a:txBody>
                  <a:tcPr marL="36000" marR="36000" marT="36000" marB="36000" anchor="ctr">
                    <a:solidFill>
                      <a:srgbClr val="002060"/>
                    </a:solidFill>
                  </a:tcPr>
                </a:tc>
                <a:tc>
                  <a:txBody>
                    <a:bodyPr/>
                    <a:lstStyle/>
                    <a:p>
                      <a:pPr marL="0" indent="0" algn="ctr" rtl="0" fontAlgn="ctr" latinLnBrk="0">
                        <a:spcBef>
                          <a:spcPts val="0"/>
                        </a:spcBef>
                        <a:spcAft>
                          <a:spcPts val="0"/>
                        </a:spcAft>
                      </a:pPr>
                      <a:r>
                        <a:rPr lang="es-ES" sz="1000" kern="1200" spc="-10" baseline="0" err="1">
                          <a:solidFill>
                            <a:schemeClr val="bg1"/>
                          </a:solidFill>
                          <a:effectLst/>
                        </a:rPr>
                        <a:t>Competition</a:t>
                      </a:r>
                      <a:r>
                        <a:rPr lang="es-ES" sz="1000" kern="1200" spc="-10" baseline="0">
                          <a:solidFill>
                            <a:schemeClr val="bg1"/>
                          </a:solidFill>
                          <a:effectLst/>
                        </a:rPr>
                        <a:t> factor</a:t>
                      </a:r>
                      <a:endParaRPr lang="es-ES" sz="1000" kern="1200" baseline="0">
                        <a:solidFill>
                          <a:schemeClr val="bg1"/>
                        </a:solidFill>
                        <a:effectLst/>
                      </a:endParaRPr>
                    </a:p>
                  </a:txBody>
                  <a:tcPr marL="36000" marR="36000" marT="36000" marB="36000" anchor="ctr">
                    <a:solidFill>
                      <a:srgbClr val="002060"/>
                    </a:solidFill>
                  </a:tcPr>
                </a:tc>
                <a:tc>
                  <a:txBody>
                    <a:bodyPr/>
                    <a:lstStyle/>
                    <a:p>
                      <a:pPr marL="0" indent="0" algn="ctr" rtl="0" fontAlgn="ctr" latinLnBrk="0">
                        <a:spcBef>
                          <a:spcPts val="0"/>
                        </a:spcBef>
                        <a:spcAft>
                          <a:spcPts val="0"/>
                        </a:spcAft>
                      </a:pPr>
                      <a:r>
                        <a:rPr lang="es-ES" sz="1000" kern="1200" spc="-10" baseline="0" err="1">
                          <a:solidFill>
                            <a:schemeClr val="bg1"/>
                          </a:solidFill>
                          <a:effectLst/>
                        </a:rPr>
                        <a:t>Adjudication</a:t>
                      </a:r>
                      <a:endParaRPr lang="es-ES" sz="1000" kern="1200" baseline="0">
                        <a:solidFill>
                          <a:schemeClr val="bg1"/>
                        </a:solidFill>
                        <a:effectLst/>
                      </a:endParaRPr>
                    </a:p>
                  </a:txBody>
                  <a:tcPr marL="36000" marR="36000" marT="36000" marB="36000" anchor="ctr">
                    <a:solidFill>
                      <a:srgbClr val="002060"/>
                    </a:solidFill>
                  </a:tcPr>
                </a:tc>
                <a:tc>
                  <a:txBody>
                    <a:bodyPr/>
                    <a:lstStyle/>
                    <a:p>
                      <a:pPr marL="0" indent="0" algn="ctr" rtl="0" fontAlgn="ctr" latinLnBrk="0">
                        <a:spcBef>
                          <a:spcPts val="0"/>
                        </a:spcBef>
                        <a:spcAft>
                          <a:spcPts val="0"/>
                        </a:spcAft>
                      </a:pPr>
                      <a:r>
                        <a:rPr lang="es-ES" sz="1000" kern="1200" baseline="0" err="1">
                          <a:solidFill>
                            <a:schemeClr val="bg1"/>
                          </a:solidFill>
                          <a:effectLst/>
                        </a:rPr>
                        <a:t>Successful</a:t>
                      </a:r>
                      <a:r>
                        <a:rPr lang="es-ES" sz="1000" kern="1200" baseline="0">
                          <a:solidFill>
                            <a:schemeClr val="bg1"/>
                          </a:solidFill>
                          <a:effectLst/>
                        </a:rPr>
                        <a:t> </a:t>
                      </a:r>
                      <a:r>
                        <a:rPr lang="es-ES" sz="1000" kern="1200" baseline="0" err="1">
                          <a:solidFill>
                            <a:schemeClr val="bg1"/>
                          </a:solidFill>
                          <a:effectLst/>
                        </a:rPr>
                        <a:t>bidder</a:t>
                      </a:r>
                      <a:endParaRPr lang="es-ES" sz="1000" kern="1200" baseline="0">
                        <a:solidFill>
                          <a:schemeClr val="bg1"/>
                        </a:solidFill>
                        <a:effectLst/>
                      </a:endParaRPr>
                    </a:p>
                  </a:txBody>
                  <a:tcPr marL="36000" marR="36000" marT="36000" marB="36000" anchor="ctr">
                    <a:solidFill>
                      <a:srgbClr val="002060"/>
                    </a:solidFill>
                  </a:tcPr>
                </a:tc>
                <a:extLst>
                  <a:ext uri="{0D108BD9-81ED-4DB2-BD59-A6C34878D82A}">
                    <a16:rowId xmlns:a16="http://schemas.microsoft.com/office/drawing/2014/main" val="281665827"/>
                  </a:ext>
                </a:extLst>
              </a:tr>
              <a:tr h="685471">
                <a:tc>
                  <a:txBody>
                    <a:bodyPr/>
                    <a:lstStyle/>
                    <a:p>
                      <a:pPr marL="0" algn="ctr" rtl="0" fontAlgn="ctr" latinLnBrk="0">
                        <a:spcBef>
                          <a:spcPts val="0"/>
                        </a:spcBef>
                        <a:spcAft>
                          <a:spcPts val="0"/>
                        </a:spcAft>
                      </a:pPr>
                      <a:r>
                        <a:rPr lang="es-ES" sz="1050" b="1" spc="-10">
                          <a:solidFill>
                            <a:srgbClr val="002060"/>
                          </a:solidFill>
                          <a:effectLst/>
                        </a:rPr>
                        <a:t>1-</a:t>
                      </a:r>
                      <a:r>
                        <a:rPr lang="es-ES" sz="1050" b="1" spc="-50">
                          <a:solidFill>
                            <a:srgbClr val="002060"/>
                          </a:solidFill>
                          <a:effectLst/>
                        </a:rPr>
                        <a:t>2</a:t>
                      </a:r>
                      <a:endParaRPr lang="es-ES" sz="1050" b="1">
                        <a:solidFill>
                          <a:srgbClr val="002060"/>
                        </a:solidFill>
                        <a:effectLst/>
                        <a:latin typeface="Arial" panose="020B0604020202020204" pitchFamily="34" charset="0"/>
                        <a:cs typeface="Arial" panose="020B0604020202020204" pitchFamily="34" charset="0"/>
                      </a:endParaRPr>
                    </a:p>
                  </a:txBody>
                  <a:tcPr marL="36000" marR="36000" marT="18000" marB="18000" anchor="ctr"/>
                </a:tc>
                <a:tc>
                  <a:txBody>
                    <a:bodyPr/>
                    <a:lstStyle/>
                    <a:p>
                      <a:pPr marL="0" algn="l" rtl="0" fontAlgn="ctr" latinLnBrk="0">
                        <a:spcBef>
                          <a:spcPts val="0"/>
                        </a:spcBef>
                        <a:spcAft>
                          <a:spcPts val="0"/>
                        </a:spcAft>
                      </a:pPr>
                      <a:r>
                        <a:rPr lang="en-US" sz="900">
                          <a:effectLst/>
                        </a:rPr>
                        <a:t>Group 3 – Ica-Poroma Link and Cáclic-Jaén Link ITC</a:t>
                      </a:r>
                      <a:endParaRPr lang="en-US" sz="900" dirty="0">
                        <a:effectLst/>
                      </a:endParaRPr>
                    </a:p>
                  </a:txBody>
                  <a:tcPr marL="36000" marR="36000" marT="18000" marB="18000" anchor="ctr"/>
                </a:tc>
                <a:tc>
                  <a:txBody>
                    <a:bodyPr/>
                    <a:lstStyle/>
                    <a:p>
                      <a:pPr marL="0" indent="0" algn="ctr" rtl="0" fontAlgn="ctr" latinLnBrk="0">
                        <a:spcBef>
                          <a:spcPts val="835"/>
                        </a:spcBef>
                        <a:spcAft>
                          <a:spcPts val="0"/>
                        </a:spcAft>
                      </a:pPr>
                      <a:r>
                        <a:rPr lang="es-ES" sz="1100" spc="-10">
                          <a:effectLst/>
                        </a:rPr>
                        <a:t>132</a:t>
                      </a:r>
                      <a:endParaRPr lang="es-ES" sz="1100">
                        <a:effectLst/>
                        <a:latin typeface="Arial" panose="020B0604020202020204" pitchFamily="34" charset="0"/>
                        <a:cs typeface="Arial" panose="020B0604020202020204" pitchFamily="34" charset="0"/>
                      </a:endParaRPr>
                    </a:p>
                  </a:txBody>
                  <a:tcPr marL="36000" marR="36000" marT="18000" marB="18000" anchor="ctr"/>
                </a:tc>
                <a:tc>
                  <a:txBody>
                    <a:bodyPr/>
                    <a:lstStyle/>
                    <a:p>
                      <a:pPr marL="0" indent="0" algn="ctr" rtl="0" fontAlgn="ctr" latinLnBrk="0">
                        <a:spcBef>
                          <a:spcPts val="835"/>
                        </a:spcBef>
                        <a:spcAft>
                          <a:spcPts val="0"/>
                        </a:spcAft>
                      </a:pPr>
                      <a:r>
                        <a:rPr lang="es-ES" sz="1100" b="1">
                          <a:effectLst/>
                        </a:rPr>
                        <a:t>73*</a:t>
                      </a:r>
                      <a:endParaRPr lang="es-ES" sz="1100" b="1">
                        <a:effectLst/>
                        <a:latin typeface="Arial" panose="020B0604020202020204" pitchFamily="34" charset="0"/>
                        <a:cs typeface="Arial" panose="020B0604020202020204" pitchFamily="34" charset="0"/>
                      </a:endParaRPr>
                    </a:p>
                  </a:txBody>
                  <a:tcPr marL="36000" marR="36000" marT="18000" marB="18000" anchor="ctr"/>
                </a:tc>
                <a:tc>
                  <a:txBody>
                    <a:bodyPr/>
                    <a:lstStyle/>
                    <a:p>
                      <a:pPr marL="0" indent="0" algn="ctr" rtl="0" fontAlgn="ctr" latinLnBrk="0">
                        <a:spcBef>
                          <a:spcPts val="0"/>
                        </a:spcBef>
                        <a:spcAft>
                          <a:spcPts val="0"/>
                        </a:spcAft>
                      </a:pPr>
                      <a:r>
                        <a:rPr lang="es-ES" sz="1000" b="1">
                          <a:effectLst/>
                        </a:rPr>
                        <a:t>Lower total service cost     (-45%)</a:t>
                      </a:r>
                      <a:endParaRPr lang="es-ES" sz="1000" b="1" dirty="0">
                        <a:effectLst/>
                        <a:latin typeface="Arial" panose="020B0604020202020204" pitchFamily="34" charset="0"/>
                        <a:cs typeface="Arial" panose="020B0604020202020204" pitchFamily="34" charset="0"/>
                      </a:endParaRPr>
                    </a:p>
                  </a:txBody>
                  <a:tcPr marL="36000" marR="36000" marT="18000" marB="18000" anchor="ctr"/>
                </a:tc>
                <a:tc>
                  <a:txBody>
                    <a:bodyPr/>
                    <a:lstStyle/>
                    <a:p>
                      <a:pPr marL="0" indent="0" algn="ctr" rtl="0" fontAlgn="ctr" latinLnBrk="0">
                        <a:spcBef>
                          <a:spcPts val="835"/>
                        </a:spcBef>
                        <a:spcAft>
                          <a:spcPts val="0"/>
                        </a:spcAft>
                      </a:pPr>
                      <a:r>
                        <a:rPr lang="es-ES" sz="1100" spc="-10">
                          <a:effectLst/>
                        </a:rPr>
                        <a:t>Jan – 23</a:t>
                      </a:r>
                      <a:endParaRPr lang="es-ES" sz="1100" b="0">
                        <a:effectLst/>
                        <a:latin typeface="Arial" panose="020B0604020202020204" pitchFamily="34" charset="0"/>
                        <a:cs typeface="Arial" panose="020B0604020202020204" pitchFamily="34" charset="0"/>
                      </a:endParaRPr>
                    </a:p>
                  </a:txBody>
                  <a:tcPr marL="36000" marR="36000" marT="18000" marB="18000" anchor="ctr"/>
                </a:tc>
                <a:tc>
                  <a:txBody>
                    <a:bodyPr/>
                    <a:lstStyle/>
                    <a:p>
                      <a:pPr marL="0" indent="0" algn="ctr" rtl="0" fontAlgn="ctr" latinLnBrk="0">
                        <a:spcBef>
                          <a:spcPts val="835"/>
                        </a:spcBef>
                        <a:spcAft>
                          <a:spcPts val="0"/>
                        </a:spcAft>
                      </a:pPr>
                      <a:endParaRPr lang="es-ES" sz="1100">
                        <a:effectLst/>
                        <a:latin typeface="Arial" panose="020B0604020202020204" pitchFamily="34" charset="0"/>
                        <a:cs typeface="Arial" panose="020B0604020202020204" pitchFamily="34" charset="0"/>
                      </a:endParaRPr>
                    </a:p>
                  </a:txBody>
                  <a:tcPr marL="36000" marR="36000" marT="18000" marB="18000" anchor="ctr"/>
                </a:tc>
                <a:extLst>
                  <a:ext uri="{0D108BD9-81ED-4DB2-BD59-A6C34878D82A}">
                    <a16:rowId xmlns:a16="http://schemas.microsoft.com/office/drawing/2014/main" val="3278624743"/>
                  </a:ext>
                </a:extLst>
              </a:tr>
              <a:tr h="478331">
                <a:tc>
                  <a:txBody>
                    <a:bodyPr/>
                    <a:lstStyle/>
                    <a:p>
                      <a:pPr marL="0" algn="ctr" rtl="0" fontAlgn="ctr" latinLnBrk="0">
                        <a:spcBef>
                          <a:spcPts val="0"/>
                        </a:spcBef>
                        <a:spcAft>
                          <a:spcPts val="0"/>
                        </a:spcAft>
                      </a:pPr>
                      <a:r>
                        <a:rPr lang="es-ES" sz="1050" b="1" spc="-10">
                          <a:solidFill>
                            <a:srgbClr val="002060"/>
                          </a:solidFill>
                          <a:effectLst/>
                        </a:rPr>
                        <a:t>3-</a:t>
                      </a:r>
                      <a:r>
                        <a:rPr lang="es-ES" sz="1050" b="1" spc="-50">
                          <a:solidFill>
                            <a:srgbClr val="002060"/>
                          </a:solidFill>
                          <a:effectLst/>
                        </a:rPr>
                        <a:t>4</a:t>
                      </a:r>
                      <a:endParaRPr lang="es-ES" sz="1050" b="1">
                        <a:solidFill>
                          <a:srgbClr val="002060"/>
                        </a:solidFill>
                        <a:effectLst/>
                        <a:latin typeface="Arial" panose="020B0604020202020204" pitchFamily="34" charset="0"/>
                        <a:cs typeface="Arial" panose="020B0604020202020204" pitchFamily="34" charset="0"/>
                      </a:endParaRPr>
                    </a:p>
                  </a:txBody>
                  <a:tcPr marL="36000" marR="36000" marT="18000" marB="18000" anchor="ctr"/>
                </a:tc>
                <a:tc>
                  <a:txBody>
                    <a:bodyPr/>
                    <a:lstStyle/>
                    <a:p>
                      <a:pPr marL="0" algn="l" rtl="0" fontAlgn="ctr" latinLnBrk="0">
                        <a:spcBef>
                          <a:spcPts val="0"/>
                        </a:spcBef>
                        <a:spcAft>
                          <a:spcPts val="0"/>
                        </a:spcAft>
                      </a:pPr>
                      <a:r>
                        <a:rPr lang="en-US" sz="900">
                          <a:effectLst/>
                        </a:rPr>
                        <a:t>AWS-3 and 2.3 GHz Bands</a:t>
                      </a:r>
                      <a:endParaRPr lang="es-ES" sz="900">
                        <a:effectLst/>
                        <a:latin typeface="Arial" panose="020B0604020202020204" pitchFamily="34" charset="0"/>
                        <a:cs typeface="Arial" panose="020B0604020202020204" pitchFamily="34" charset="0"/>
                      </a:endParaRPr>
                    </a:p>
                  </a:txBody>
                  <a:tcPr marL="36000" marR="36000" marT="18000" marB="18000" anchor="ctr"/>
                </a:tc>
                <a:tc>
                  <a:txBody>
                    <a:bodyPr/>
                    <a:lstStyle/>
                    <a:p>
                      <a:pPr marL="0" indent="0" algn="ctr" rtl="0" fontAlgn="ctr" latinLnBrk="0">
                        <a:spcBef>
                          <a:spcPts val="835"/>
                        </a:spcBef>
                        <a:spcAft>
                          <a:spcPts val="0"/>
                        </a:spcAft>
                      </a:pPr>
                      <a:r>
                        <a:rPr lang="es-US" sz="1100" spc="-10">
                          <a:effectLst/>
                        </a:rPr>
                        <a:t>268</a:t>
                      </a:r>
                      <a:endParaRPr lang="es-ES" sz="1100">
                        <a:effectLst/>
                        <a:latin typeface="Arial" panose="020B0604020202020204" pitchFamily="34" charset="0"/>
                        <a:cs typeface="Arial" panose="020B0604020202020204" pitchFamily="34" charset="0"/>
                      </a:endParaRPr>
                    </a:p>
                  </a:txBody>
                  <a:tcPr marL="36000" marR="36000" marT="18000" marB="18000" anchor="ctr"/>
                </a:tc>
                <a:tc>
                  <a:txBody>
                    <a:bodyPr/>
                    <a:lstStyle/>
                    <a:p>
                      <a:pPr marL="0" indent="0" algn="ctr" rtl="0" fontAlgn="ctr" latinLnBrk="0">
                        <a:spcBef>
                          <a:spcPts val="835"/>
                        </a:spcBef>
                        <a:spcAft>
                          <a:spcPts val="0"/>
                        </a:spcAft>
                      </a:pPr>
                      <a:r>
                        <a:rPr lang="es-US" sz="1100" b="1">
                          <a:effectLst/>
                        </a:rPr>
                        <a:t>640*</a:t>
                      </a:r>
                      <a:endParaRPr lang="es-ES" sz="1100" b="1">
                        <a:effectLst/>
                        <a:latin typeface="Arial" panose="020B0604020202020204" pitchFamily="34" charset="0"/>
                        <a:cs typeface="Arial" panose="020B0604020202020204" pitchFamily="34" charset="0"/>
                      </a:endParaRPr>
                    </a:p>
                  </a:txBody>
                  <a:tcPr marL="36000" marR="36000" marT="18000" marB="18000" anchor="ctr"/>
                </a:tc>
                <a:tc>
                  <a:txBody>
                    <a:bodyPr/>
                    <a:lstStyle/>
                    <a:p>
                      <a:pPr lvl="0" algn="ctr">
                        <a:lnSpc>
                          <a:spcPct val="100000"/>
                        </a:lnSpc>
                        <a:spcBef>
                          <a:spcPts val="0"/>
                        </a:spcBef>
                        <a:spcAft>
                          <a:spcPts val="0"/>
                        </a:spcAft>
                        <a:buNone/>
                      </a:pPr>
                      <a:r>
                        <a:rPr lang="en-US" sz="1000" b="1" u="none" strike="noStrike" noProof="0">
                          <a:effectLst/>
                        </a:rPr>
                        <a:t>Greater number of benefited communities</a:t>
                      </a:r>
                    </a:p>
                  </a:txBody>
                  <a:tcPr marL="36000" marR="36000" marT="18000" marB="18000" anchor="ctr"/>
                </a:tc>
                <a:tc>
                  <a:txBody>
                    <a:bodyPr/>
                    <a:lstStyle/>
                    <a:p>
                      <a:pPr marL="0" indent="0" algn="ctr" rtl="0" fontAlgn="ctr" latinLnBrk="0">
                        <a:spcBef>
                          <a:spcPts val="835"/>
                        </a:spcBef>
                        <a:spcAft>
                          <a:spcPts val="0"/>
                        </a:spcAft>
                      </a:pPr>
                      <a:r>
                        <a:rPr lang="es-ES" sz="1100" spc="-10">
                          <a:effectLst/>
                        </a:rPr>
                        <a:t>Jun – 23</a:t>
                      </a:r>
                      <a:endParaRPr lang="es-ES" sz="1100" b="0">
                        <a:effectLst/>
                        <a:latin typeface="Arial" panose="020B0604020202020204" pitchFamily="34" charset="0"/>
                        <a:cs typeface="Arial" panose="020B0604020202020204" pitchFamily="34" charset="0"/>
                      </a:endParaRPr>
                    </a:p>
                  </a:txBody>
                  <a:tcPr marL="36000" marR="36000" marT="18000" marB="18000" anchor="ctr"/>
                </a:tc>
                <a:tc>
                  <a:txBody>
                    <a:bodyPr/>
                    <a:lstStyle/>
                    <a:p>
                      <a:pPr marL="0" indent="0" algn="ctr" rtl="0" fontAlgn="ctr" latinLnBrk="0">
                        <a:spcBef>
                          <a:spcPts val="835"/>
                        </a:spcBef>
                        <a:spcAft>
                          <a:spcPts val="0"/>
                        </a:spcAft>
                      </a:pPr>
                      <a:endParaRPr lang="es-ES" sz="1100">
                        <a:effectLst/>
                        <a:latin typeface="Arial" panose="020B0604020202020204" pitchFamily="34" charset="0"/>
                        <a:cs typeface="Arial" panose="020B0604020202020204" pitchFamily="34" charset="0"/>
                      </a:endParaRPr>
                    </a:p>
                  </a:txBody>
                  <a:tcPr marL="36000" marR="36000" marT="18000" marB="18000" anchor="ctr"/>
                </a:tc>
                <a:extLst>
                  <a:ext uri="{0D108BD9-81ED-4DB2-BD59-A6C34878D82A}">
                    <a16:rowId xmlns:a16="http://schemas.microsoft.com/office/drawing/2014/main" val="1075063394"/>
                  </a:ext>
                </a:extLst>
              </a:tr>
              <a:tr h="618025">
                <a:tc>
                  <a:txBody>
                    <a:bodyPr/>
                    <a:lstStyle/>
                    <a:p>
                      <a:pPr marL="0" algn="ctr" rtl="0" fontAlgn="ctr" latinLnBrk="0">
                        <a:spcBef>
                          <a:spcPts val="0"/>
                        </a:spcBef>
                        <a:spcAft>
                          <a:spcPts val="0"/>
                        </a:spcAft>
                      </a:pPr>
                      <a:r>
                        <a:rPr lang="es-ES" sz="1050" b="1" spc="-10">
                          <a:solidFill>
                            <a:srgbClr val="002060"/>
                          </a:solidFill>
                          <a:effectLst/>
                        </a:rPr>
                        <a:t>5-6</a:t>
                      </a:r>
                      <a:endParaRPr lang="es-ES" sz="1050" b="1">
                        <a:solidFill>
                          <a:srgbClr val="002060"/>
                        </a:solidFill>
                        <a:effectLst/>
                        <a:latin typeface="Arial" panose="020B0604020202020204" pitchFamily="34" charset="0"/>
                        <a:cs typeface="Arial" panose="020B0604020202020204" pitchFamily="34" charset="0"/>
                      </a:endParaRPr>
                    </a:p>
                  </a:txBody>
                  <a:tcPr marL="36000" marR="36000" marT="18000" marB="1800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900" spc="-25" err="1">
                          <a:effectLst/>
                        </a:rPr>
                        <a:t>Essalud</a:t>
                      </a:r>
                      <a:r>
                        <a:rPr lang="en-US" sz="900" spc="-25">
                          <a:effectLst/>
                        </a:rPr>
                        <a:t> Hospitals of Piura and Chimbote</a:t>
                      </a:r>
                      <a:endParaRPr lang="es-ES" sz="1100">
                        <a:effectLst/>
                        <a:latin typeface="Arial" panose="020B0604020202020204" pitchFamily="34" charset="0"/>
                        <a:cs typeface="Arial" panose="020B0604020202020204" pitchFamily="34" charset="0"/>
                      </a:endParaRPr>
                    </a:p>
                  </a:txBody>
                  <a:tcPr marL="36000" marR="36000" marT="18000" marB="18000" anchor="ctr"/>
                </a:tc>
                <a:tc>
                  <a:txBody>
                    <a:bodyPr/>
                    <a:lstStyle/>
                    <a:p>
                      <a:pPr marL="0" indent="0" algn="ctr" rtl="0" fontAlgn="ctr" latinLnBrk="0">
                        <a:spcBef>
                          <a:spcPts val="835"/>
                        </a:spcBef>
                        <a:spcAft>
                          <a:spcPts val="0"/>
                        </a:spcAft>
                      </a:pPr>
                      <a:r>
                        <a:rPr lang="es-US" sz="1100" spc="-10">
                          <a:effectLst/>
                        </a:rPr>
                        <a:t>323</a:t>
                      </a:r>
                      <a:endParaRPr lang="es-ES" sz="1100">
                        <a:effectLst/>
                        <a:latin typeface="Arial" panose="020B0604020202020204" pitchFamily="34" charset="0"/>
                        <a:cs typeface="Arial" panose="020B0604020202020204" pitchFamily="34" charset="0"/>
                      </a:endParaRPr>
                    </a:p>
                  </a:txBody>
                  <a:tcPr marL="36000" marR="36000" marT="18000" marB="18000" anchor="ctr"/>
                </a:tc>
                <a:tc>
                  <a:txBody>
                    <a:bodyPr/>
                    <a:lstStyle/>
                    <a:p>
                      <a:pPr marL="0" indent="0" algn="ctr" rtl="0" fontAlgn="ctr" latinLnBrk="0">
                        <a:spcBef>
                          <a:spcPts val="835"/>
                        </a:spcBef>
                        <a:spcAft>
                          <a:spcPts val="0"/>
                        </a:spcAft>
                      </a:pPr>
                      <a:r>
                        <a:rPr lang="es-US" sz="1100" b="1" spc="-10">
                          <a:effectLst/>
                        </a:rPr>
                        <a:t>323*</a:t>
                      </a:r>
                      <a:endParaRPr lang="es-ES" sz="1100" b="1">
                        <a:effectLst/>
                        <a:latin typeface="Arial" panose="020B0604020202020204" pitchFamily="34" charset="0"/>
                        <a:cs typeface="Arial" panose="020B0604020202020204" pitchFamily="34" charset="0"/>
                      </a:endParaRPr>
                    </a:p>
                  </a:txBody>
                  <a:tcPr marL="36000" marR="36000" marT="18000" marB="18000" anchor="ctr"/>
                </a:tc>
                <a:tc>
                  <a:txBody>
                    <a:bodyPr/>
                    <a:lstStyle/>
                    <a:p>
                      <a:pPr marL="0" marR="0" indent="0" algn="ctr" rtl="0" fontAlgn="ctr" latinLnBrk="0">
                        <a:spcBef>
                          <a:spcPts val="0"/>
                        </a:spcBef>
                        <a:spcAft>
                          <a:spcPts val="0"/>
                        </a:spcAft>
                      </a:pPr>
                      <a:r>
                        <a:rPr lang="es-US" sz="1000" b="1" err="1">
                          <a:effectLst/>
                        </a:rPr>
                        <a:t>Lower</a:t>
                      </a:r>
                      <a:r>
                        <a:rPr lang="es-US" sz="1000" b="1">
                          <a:effectLst/>
                        </a:rPr>
                        <a:t> </a:t>
                      </a:r>
                      <a:r>
                        <a:rPr lang="es-US" sz="1000" b="1" err="1">
                          <a:effectLst/>
                        </a:rPr>
                        <a:t>co-financing</a:t>
                      </a:r>
                      <a:endParaRPr lang="es-US" sz="1000" b="1">
                        <a:effectLst/>
                      </a:endParaRPr>
                    </a:p>
                    <a:p>
                      <a:pPr marL="0" marR="0" indent="0" algn="ctr" rtl="0" fontAlgn="ctr" latinLnBrk="0">
                        <a:spcBef>
                          <a:spcPts val="0"/>
                        </a:spcBef>
                        <a:spcAft>
                          <a:spcPts val="0"/>
                        </a:spcAft>
                      </a:pPr>
                      <a:r>
                        <a:rPr lang="es-US" sz="1000" b="1">
                          <a:effectLst/>
                        </a:rPr>
                        <a:t>100% </a:t>
                      </a:r>
                    </a:p>
                  </a:txBody>
                  <a:tcPr marL="36000" marR="36000" marT="18000" marB="18000" anchor="ctr"/>
                </a:tc>
                <a:tc>
                  <a:txBody>
                    <a:bodyPr/>
                    <a:lstStyle/>
                    <a:p>
                      <a:pPr marL="0" marR="0" indent="0" algn="ctr" rtl="0" fontAlgn="ctr" latinLnBrk="0">
                        <a:spcBef>
                          <a:spcPts val="835"/>
                        </a:spcBef>
                        <a:spcAft>
                          <a:spcPts val="0"/>
                        </a:spcAft>
                      </a:pPr>
                      <a:r>
                        <a:rPr lang="es-ES" sz="1100" spc="-10">
                          <a:effectLst/>
                        </a:rPr>
                        <a:t>Jun – 23</a:t>
                      </a:r>
                      <a:endParaRPr lang="es-ES" sz="1100" b="0">
                        <a:effectLst/>
                        <a:latin typeface="Arial" panose="020B0604020202020204" pitchFamily="34" charset="0"/>
                        <a:cs typeface="Arial" panose="020B0604020202020204" pitchFamily="34" charset="0"/>
                      </a:endParaRPr>
                    </a:p>
                  </a:txBody>
                  <a:tcPr marL="36000" marR="36000" marT="18000" marB="18000" anchor="ctr"/>
                </a:tc>
                <a:tc>
                  <a:txBody>
                    <a:bodyPr/>
                    <a:lstStyle/>
                    <a:p>
                      <a:pPr marL="0" marR="0" indent="0" algn="ctr" rtl="0" fontAlgn="ctr" latinLnBrk="0">
                        <a:spcBef>
                          <a:spcPts val="835"/>
                        </a:spcBef>
                        <a:spcAft>
                          <a:spcPts val="0"/>
                        </a:spcAft>
                      </a:pPr>
                      <a:endParaRPr lang="es-ES" sz="1100">
                        <a:effectLst/>
                        <a:latin typeface="Arial" panose="020B0604020202020204" pitchFamily="34" charset="0"/>
                        <a:cs typeface="Arial" panose="020B0604020202020204" pitchFamily="34" charset="0"/>
                      </a:endParaRPr>
                    </a:p>
                  </a:txBody>
                  <a:tcPr marL="36000" marR="36000" marT="18000" marB="18000" anchor="ctr"/>
                </a:tc>
                <a:extLst>
                  <a:ext uri="{0D108BD9-81ED-4DB2-BD59-A6C34878D82A}">
                    <a16:rowId xmlns:a16="http://schemas.microsoft.com/office/drawing/2014/main" val="675828375"/>
                  </a:ext>
                </a:extLst>
              </a:tr>
              <a:tr h="613419">
                <a:tc>
                  <a:txBody>
                    <a:bodyPr/>
                    <a:lstStyle/>
                    <a:p>
                      <a:pPr marL="0" algn="ctr" rtl="0" fontAlgn="ctr" latinLnBrk="0">
                        <a:spcBef>
                          <a:spcPts val="0"/>
                        </a:spcBef>
                        <a:spcAft>
                          <a:spcPts val="0"/>
                        </a:spcAft>
                      </a:pPr>
                      <a:r>
                        <a:rPr lang="es-ES" sz="1050" b="1">
                          <a:solidFill>
                            <a:srgbClr val="002060"/>
                          </a:solidFill>
                          <a:effectLst/>
                        </a:rPr>
                        <a:t>7</a:t>
                      </a:r>
                      <a:endParaRPr lang="es-ES" sz="1050" b="1">
                        <a:solidFill>
                          <a:srgbClr val="002060"/>
                        </a:solidFill>
                        <a:effectLst/>
                        <a:latin typeface="Arial" panose="020B0604020202020204" pitchFamily="34" charset="0"/>
                        <a:cs typeface="Arial" panose="020B0604020202020204" pitchFamily="34" charset="0"/>
                      </a:endParaRPr>
                    </a:p>
                  </a:txBody>
                  <a:tcPr marL="36000" marR="36000" marT="18000" marB="18000" anchor="ctr"/>
                </a:tc>
                <a:tc>
                  <a:txBody>
                    <a:bodyPr/>
                    <a:lstStyle/>
                    <a:p>
                      <a:pPr marL="0" marR="0" indent="0" algn="l" rtl="0" fontAlgn="ctr" latinLnBrk="0">
                        <a:spcBef>
                          <a:spcPts val="0"/>
                        </a:spcBef>
                        <a:spcAft>
                          <a:spcPts val="0"/>
                        </a:spcAft>
                      </a:pPr>
                      <a:r>
                        <a:rPr lang="es-ES" sz="900">
                          <a:effectLst/>
                        </a:rPr>
                        <a:t>500 kV Piura Nueva-Frontera </a:t>
                      </a:r>
                      <a:r>
                        <a:rPr lang="es-ES" sz="900" err="1">
                          <a:effectLst/>
                        </a:rPr>
                        <a:t>Substation</a:t>
                      </a:r>
                      <a:r>
                        <a:rPr lang="es-ES" sz="900">
                          <a:effectLst/>
                        </a:rPr>
                        <a:t> TL</a:t>
                      </a:r>
                      <a:endParaRPr lang="es-ES" sz="900">
                        <a:effectLst/>
                        <a:latin typeface="Arial" panose="020B0604020202020204" pitchFamily="34" charset="0"/>
                        <a:cs typeface="Arial" panose="020B0604020202020204" pitchFamily="34" charset="0"/>
                      </a:endParaRPr>
                    </a:p>
                  </a:txBody>
                  <a:tcPr marL="36000" marR="36000" marT="18000" marB="18000" anchor="ctr"/>
                </a:tc>
                <a:tc>
                  <a:txBody>
                    <a:bodyPr/>
                    <a:lstStyle/>
                    <a:p>
                      <a:pPr marL="0" indent="0" algn="ctr" rtl="0" fontAlgn="ctr" latinLnBrk="0">
                        <a:spcBef>
                          <a:spcPts val="835"/>
                        </a:spcBef>
                        <a:spcAft>
                          <a:spcPts val="0"/>
                        </a:spcAft>
                      </a:pPr>
                      <a:r>
                        <a:rPr lang="es-ES" sz="1100">
                          <a:effectLst/>
                        </a:rPr>
                        <a:t>233</a:t>
                      </a:r>
                      <a:endParaRPr lang="es-ES" sz="1100">
                        <a:effectLst/>
                        <a:latin typeface="Arial" panose="020B0604020202020204" pitchFamily="34" charset="0"/>
                        <a:cs typeface="Arial" panose="020B0604020202020204" pitchFamily="34" charset="0"/>
                      </a:endParaRPr>
                    </a:p>
                  </a:txBody>
                  <a:tcPr marL="36000" marR="36000" marT="18000" marB="18000" anchor="ctr"/>
                </a:tc>
                <a:tc>
                  <a:txBody>
                    <a:bodyPr/>
                    <a:lstStyle/>
                    <a:p>
                      <a:pPr marL="0" indent="0" algn="ctr" rtl="0" fontAlgn="ctr" latinLnBrk="0">
                        <a:spcBef>
                          <a:spcPts val="835"/>
                        </a:spcBef>
                        <a:spcAft>
                          <a:spcPts val="0"/>
                        </a:spcAft>
                      </a:pPr>
                      <a:r>
                        <a:rPr lang="es-ES" sz="1100" b="1">
                          <a:effectLst/>
                        </a:rPr>
                        <a:t>10</a:t>
                      </a:r>
                      <a:r>
                        <a:rPr lang="es-US" sz="1100" b="1">
                          <a:effectLst/>
                        </a:rPr>
                        <a:t>8*</a:t>
                      </a:r>
                      <a:endParaRPr lang="es-ES" sz="1100" b="1">
                        <a:effectLst/>
                        <a:latin typeface="Arial" panose="020B0604020202020204" pitchFamily="34" charset="0"/>
                        <a:cs typeface="Arial" panose="020B0604020202020204" pitchFamily="34" charset="0"/>
                      </a:endParaRPr>
                    </a:p>
                  </a:txBody>
                  <a:tcPr marL="36000" marR="36000" marT="18000" marB="18000" anchor="ctr"/>
                </a:tc>
                <a:tc>
                  <a:txBody>
                    <a:bodyPr/>
                    <a:lstStyle/>
                    <a:p>
                      <a:pPr marL="0" marR="0" indent="0" algn="ctr" rtl="0" fontAlgn="ctr" latinLnBrk="0">
                        <a:spcBef>
                          <a:spcPts val="0"/>
                        </a:spcBef>
                        <a:spcAft>
                          <a:spcPts val="0"/>
                        </a:spcAft>
                      </a:pPr>
                      <a:r>
                        <a:rPr lang="en-US" sz="1000" b="1">
                          <a:effectLst/>
                        </a:rPr>
                        <a:t>Lower total service cost</a:t>
                      </a:r>
                    </a:p>
                    <a:p>
                      <a:pPr marL="0" marR="0" indent="0" algn="ctr" rtl="0" fontAlgn="ctr" latinLnBrk="0">
                        <a:spcBef>
                          <a:spcPts val="0"/>
                        </a:spcBef>
                        <a:spcAft>
                          <a:spcPts val="0"/>
                        </a:spcAft>
                      </a:pPr>
                      <a:r>
                        <a:rPr lang="en-US" sz="1000" b="1">
                          <a:effectLst/>
                        </a:rPr>
                        <a:t>(-54%)</a:t>
                      </a:r>
                      <a:endParaRPr lang="es-ES" sz="1000" b="1">
                        <a:effectLst/>
                        <a:latin typeface="Arial" panose="020B0604020202020204" pitchFamily="34" charset="0"/>
                        <a:cs typeface="Arial" panose="020B0604020202020204" pitchFamily="34" charset="0"/>
                      </a:endParaRPr>
                    </a:p>
                  </a:txBody>
                  <a:tcPr marL="36000" marR="36000" marT="18000" marB="18000" anchor="ctr"/>
                </a:tc>
                <a:tc>
                  <a:txBody>
                    <a:bodyPr/>
                    <a:lstStyle/>
                    <a:p>
                      <a:pPr marL="0" marR="0" indent="0" algn="ctr" rtl="0" fontAlgn="ctr" latinLnBrk="0">
                        <a:spcBef>
                          <a:spcPts val="835"/>
                        </a:spcBef>
                        <a:spcAft>
                          <a:spcPts val="0"/>
                        </a:spcAft>
                      </a:pPr>
                      <a:r>
                        <a:rPr lang="es-ES" sz="1100">
                          <a:effectLst/>
                        </a:rPr>
                        <a:t>Jul – 23</a:t>
                      </a:r>
                      <a:endParaRPr lang="es-ES" sz="1100" b="0">
                        <a:effectLst/>
                        <a:latin typeface="Arial" panose="020B0604020202020204" pitchFamily="34" charset="0"/>
                        <a:cs typeface="Arial" panose="020B0604020202020204" pitchFamily="34" charset="0"/>
                      </a:endParaRPr>
                    </a:p>
                  </a:txBody>
                  <a:tcPr marL="36000" marR="36000" marT="18000" marB="18000" anchor="ctr"/>
                </a:tc>
                <a:tc>
                  <a:txBody>
                    <a:bodyPr/>
                    <a:lstStyle/>
                    <a:p>
                      <a:pPr marL="0" marR="0" indent="0" algn="ctr" rtl="0" fontAlgn="ctr" latinLnBrk="0">
                        <a:spcBef>
                          <a:spcPts val="835"/>
                        </a:spcBef>
                        <a:spcAft>
                          <a:spcPts val="0"/>
                        </a:spcAft>
                      </a:pPr>
                      <a:endParaRPr lang="es-ES" sz="1100">
                        <a:effectLst/>
                        <a:latin typeface="Arial" panose="020B0604020202020204" pitchFamily="34" charset="0"/>
                        <a:cs typeface="Arial" panose="020B0604020202020204" pitchFamily="34" charset="0"/>
                      </a:endParaRPr>
                    </a:p>
                  </a:txBody>
                  <a:tcPr marL="36000" marR="36000" marT="18000" marB="18000" anchor="ctr"/>
                </a:tc>
                <a:extLst>
                  <a:ext uri="{0D108BD9-81ED-4DB2-BD59-A6C34878D82A}">
                    <a16:rowId xmlns:a16="http://schemas.microsoft.com/office/drawing/2014/main" val="2757661847"/>
                  </a:ext>
                </a:extLst>
              </a:tr>
              <a:tr h="869309">
                <a:tc>
                  <a:txBody>
                    <a:bodyPr/>
                    <a:lstStyle/>
                    <a:p>
                      <a:pPr marL="0" algn="ctr" rtl="0" fontAlgn="ctr" latinLnBrk="0">
                        <a:spcBef>
                          <a:spcPts val="0"/>
                        </a:spcBef>
                        <a:spcAft>
                          <a:spcPts val="0"/>
                        </a:spcAft>
                      </a:pPr>
                      <a:r>
                        <a:rPr lang="es-ES" sz="1050" b="1">
                          <a:solidFill>
                            <a:srgbClr val="002060"/>
                          </a:solidFill>
                          <a:effectLst/>
                        </a:rPr>
                        <a:t>8-10</a:t>
                      </a:r>
                      <a:endParaRPr lang="es-ES" sz="1050" b="1">
                        <a:solidFill>
                          <a:srgbClr val="002060"/>
                        </a:solidFill>
                        <a:effectLst/>
                        <a:latin typeface="Arial" panose="020B0604020202020204" pitchFamily="34" charset="0"/>
                        <a:cs typeface="Arial" panose="020B0604020202020204" pitchFamily="34" charset="0"/>
                      </a:endParaRPr>
                    </a:p>
                  </a:txBody>
                  <a:tcPr marL="36000" marR="36000" marT="18000" marB="18000" anchor="ctr"/>
                </a:tc>
                <a:tc>
                  <a:txBody>
                    <a:bodyPr/>
                    <a:lstStyle/>
                    <a:p>
                      <a:pPr marL="0" marR="0" indent="0" algn="l" rtl="0" fontAlgn="ctr" latinLnBrk="0">
                        <a:spcBef>
                          <a:spcPts val="0"/>
                        </a:spcBef>
                        <a:spcAft>
                          <a:spcPts val="0"/>
                        </a:spcAft>
                      </a:pPr>
                      <a:r>
                        <a:rPr lang="es-ES" sz="900">
                          <a:effectLst/>
                        </a:rPr>
                        <a:t>220 kV Belaunde Terry – Tarapoto North Link, 500 kV San José – </a:t>
                      </a:r>
                      <a:r>
                        <a:rPr lang="es-ES" sz="900" err="1">
                          <a:effectLst/>
                        </a:rPr>
                        <a:t>Yanabamba</a:t>
                      </a:r>
                      <a:r>
                        <a:rPr lang="es-ES" sz="900">
                          <a:effectLst/>
                        </a:rPr>
                        <a:t> link and 220 kV Piura Nueva – Colán link</a:t>
                      </a:r>
                    </a:p>
                  </a:txBody>
                  <a:tcPr marL="36000" marR="36000" marT="18000" marB="18000" anchor="ctr"/>
                </a:tc>
                <a:tc>
                  <a:txBody>
                    <a:bodyPr/>
                    <a:lstStyle/>
                    <a:p>
                      <a:pPr marL="0" indent="0" algn="ctr" rtl="0" fontAlgn="ctr" latinLnBrk="0">
                        <a:spcBef>
                          <a:spcPts val="835"/>
                        </a:spcBef>
                        <a:spcAft>
                          <a:spcPts val="0"/>
                        </a:spcAft>
                      </a:pPr>
                      <a:r>
                        <a:rPr lang="es-ES" sz="1100">
                          <a:effectLst/>
                        </a:rPr>
                        <a:t>141,56</a:t>
                      </a:r>
                      <a:endParaRPr lang="es-ES" sz="1100">
                        <a:effectLst/>
                        <a:latin typeface="Arial" panose="020B0604020202020204" pitchFamily="34" charset="0"/>
                        <a:cs typeface="Arial" panose="020B0604020202020204" pitchFamily="34" charset="0"/>
                      </a:endParaRPr>
                    </a:p>
                  </a:txBody>
                  <a:tcPr marL="36000" marR="36000" marT="18000" marB="18000" anchor="ctr"/>
                </a:tc>
                <a:tc>
                  <a:txBody>
                    <a:bodyPr/>
                    <a:lstStyle/>
                    <a:p>
                      <a:pPr marL="0" indent="0" algn="ctr" rtl="0" fontAlgn="ctr" latinLnBrk="0">
                        <a:spcBef>
                          <a:spcPts val="835"/>
                        </a:spcBef>
                        <a:spcAft>
                          <a:spcPts val="0"/>
                        </a:spcAft>
                      </a:pPr>
                      <a:r>
                        <a:rPr lang="es-ES" sz="1100" b="1">
                          <a:effectLst/>
                        </a:rPr>
                        <a:t>85,97</a:t>
                      </a:r>
                      <a:endParaRPr lang="es-ES" sz="1100" b="1">
                        <a:effectLst/>
                        <a:latin typeface="Arial" panose="020B0604020202020204" pitchFamily="34" charset="0"/>
                        <a:cs typeface="Arial" panose="020B0604020202020204" pitchFamily="34" charset="0"/>
                      </a:endParaRPr>
                    </a:p>
                  </a:txBody>
                  <a:tcPr marL="36000" marR="36000" marT="18000" marB="18000" anchor="ctr"/>
                </a:tc>
                <a:tc>
                  <a:txBody>
                    <a:bodyPr/>
                    <a:lstStyle/>
                    <a:p>
                      <a:pPr marL="0" marR="0" indent="0" algn="ctr" rtl="0" fontAlgn="ctr" latinLnBrk="0">
                        <a:spcBef>
                          <a:spcPts val="0"/>
                        </a:spcBef>
                        <a:spcAft>
                          <a:spcPts val="0"/>
                        </a:spcAft>
                      </a:pPr>
                      <a:r>
                        <a:rPr lang="en-US" sz="1000" b="1">
                          <a:effectLst/>
                        </a:rPr>
                        <a:t>Lower total service cost</a:t>
                      </a:r>
                    </a:p>
                    <a:p>
                      <a:pPr marL="0" marR="0" indent="0" algn="ctr" rtl="0" fontAlgn="ctr" latinLnBrk="0">
                        <a:spcBef>
                          <a:spcPts val="0"/>
                        </a:spcBef>
                        <a:spcAft>
                          <a:spcPts val="0"/>
                        </a:spcAft>
                      </a:pPr>
                      <a:r>
                        <a:rPr lang="en-US" sz="1000" b="1">
                          <a:effectLst/>
                        </a:rPr>
                        <a:t>(-39%)</a:t>
                      </a:r>
                    </a:p>
                  </a:txBody>
                  <a:tcPr marL="36000" marR="36000" marT="18000" marB="18000" anchor="ctr"/>
                </a:tc>
                <a:tc>
                  <a:txBody>
                    <a:bodyPr/>
                    <a:lstStyle/>
                    <a:p>
                      <a:pPr marL="0" marR="0" indent="0" algn="ctr" rtl="0" fontAlgn="ctr" latinLnBrk="0">
                        <a:spcBef>
                          <a:spcPts val="835"/>
                        </a:spcBef>
                        <a:spcAft>
                          <a:spcPts val="0"/>
                        </a:spcAft>
                      </a:pPr>
                      <a:r>
                        <a:rPr lang="es-ES" sz="1100" err="1">
                          <a:effectLst/>
                        </a:rPr>
                        <a:t>Aug</a:t>
                      </a:r>
                      <a:r>
                        <a:rPr lang="es-ES" sz="1100">
                          <a:effectLst/>
                        </a:rPr>
                        <a:t> – 23</a:t>
                      </a:r>
                      <a:endParaRPr lang="es-ES" sz="1100" b="0">
                        <a:effectLst/>
                        <a:latin typeface="Arial" panose="020B0604020202020204" pitchFamily="34" charset="0"/>
                        <a:cs typeface="Arial" panose="020B0604020202020204" pitchFamily="34" charset="0"/>
                      </a:endParaRPr>
                    </a:p>
                  </a:txBody>
                  <a:tcPr marL="36000" marR="36000" marT="18000" marB="18000" anchor="ctr"/>
                </a:tc>
                <a:tc>
                  <a:txBody>
                    <a:bodyPr/>
                    <a:lstStyle/>
                    <a:p>
                      <a:pPr marL="0" marR="0" indent="0" algn="ctr" rtl="0" fontAlgn="ctr" latinLnBrk="0">
                        <a:spcBef>
                          <a:spcPts val="835"/>
                        </a:spcBef>
                        <a:spcAft>
                          <a:spcPts val="0"/>
                        </a:spcAft>
                      </a:pPr>
                      <a:endParaRPr lang="es-ES" sz="1100">
                        <a:effectLst/>
                        <a:latin typeface="Arial" panose="020B0604020202020204" pitchFamily="34" charset="0"/>
                        <a:cs typeface="Arial" panose="020B0604020202020204" pitchFamily="34" charset="0"/>
                      </a:endParaRPr>
                    </a:p>
                  </a:txBody>
                  <a:tcPr marL="36000" marR="36000" marT="18000" marB="18000" anchor="ctr"/>
                </a:tc>
                <a:extLst>
                  <a:ext uri="{0D108BD9-81ED-4DB2-BD59-A6C34878D82A}">
                    <a16:rowId xmlns:a16="http://schemas.microsoft.com/office/drawing/2014/main" val="2861610584"/>
                  </a:ext>
                </a:extLst>
              </a:tr>
              <a:tr h="577049">
                <a:tc>
                  <a:txBody>
                    <a:bodyPr/>
                    <a:lstStyle/>
                    <a:p>
                      <a:pPr marL="0" algn="ctr" rtl="0" fontAlgn="ctr" latinLnBrk="0">
                        <a:spcBef>
                          <a:spcPts val="0"/>
                        </a:spcBef>
                        <a:spcAft>
                          <a:spcPts val="0"/>
                        </a:spcAft>
                      </a:pPr>
                      <a:r>
                        <a:rPr lang="es-ES" sz="1050" b="1">
                          <a:solidFill>
                            <a:srgbClr val="002060"/>
                          </a:solidFill>
                          <a:effectLst/>
                        </a:rPr>
                        <a:t>11-12</a:t>
                      </a:r>
                      <a:endParaRPr lang="es-ES" sz="1050" b="1">
                        <a:solidFill>
                          <a:srgbClr val="002060"/>
                        </a:solidFill>
                        <a:effectLst/>
                        <a:latin typeface="Arial" panose="020B0604020202020204" pitchFamily="34" charset="0"/>
                        <a:cs typeface="Arial" panose="020B0604020202020204" pitchFamily="34" charset="0"/>
                      </a:endParaRPr>
                    </a:p>
                  </a:txBody>
                  <a:tcPr marL="36000" marR="36000" marT="18000" marB="18000" anchor="ctr"/>
                </a:tc>
                <a:tc>
                  <a:txBody>
                    <a:bodyPr/>
                    <a:lstStyle/>
                    <a:p>
                      <a:pPr marL="0" marR="0" indent="0" algn="l" rtl="0" fontAlgn="ctr" latinLnBrk="0">
                        <a:spcBef>
                          <a:spcPts val="0"/>
                        </a:spcBef>
                        <a:spcAft>
                          <a:spcPts val="0"/>
                        </a:spcAft>
                      </a:pPr>
                      <a:r>
                        <a:rPr lang="en-US" sz="900">
                          <a:effectLst/>
                        </a:rPr>
                        <a:t>220 kV Lambayeque North ITC Substation with division and Piura East Substation</a:t>
                      </a:r>
                      <a:endParaRPr lang="en-US" sz="900" dirty="0">
                        <a:effectLst/>
                      </a:endParaRPr>
                    </a:p>
                  </a:txBody>
                  <a:tcPr marL="36000" marR="36000" marT="18000" marB="18000" anchor="ctr"/>
                </a:tc>
                <a:tc>
                  <a:txBody>
                    <a:bodyPr/>
                    <a:lstStyle/>
                    <a:p>
                      <a:pPr marL="0" indent="0" algn="ctr" rtl="0" fontAlgn="ctr" latinLnBrk="0">
                        <a:spcBef>
                          <a:spcPts val="835"/>
                        </a:spcBef>
                        <a:spcAft>
                          <a:spcPts val="0"/>
                        </a:spcAft>
                      </a:pPr>
                      <a:r>
                        <a:rPr lang="es-ES" sz="1100">
                          <a:effectLst/>
                        </a:rPr>
                        <a:t>38,9</a:t>
                      </a:r>
                      <a:endParaRPr lang="es-ES" sz="1100">
                        <a:effectLst/>
                        <a:latin typeface="Arial" panose="020B0604020202020204" pitchFamily="34" charset="0"/>
                        <a:cs typeface="Arial" panose="020B0604020202020204" pitchFamily="34" charset="0"/>
                      </a:endParaRPr>
                    </a:p>
                  </a:txBody>
                  <a:tcPr marL="36000" marR="36000" marT="18000" marB="18000" anchor="ctr"/>
                </a:tc>
                <a:tc>
                  <a:txBody>
                    <a:bodyPr/>
                    <a:lstStyle/>
                    <a:p>
                      <a:pPr marL="0" indent="0" algn="ctr" rtl="0" fontAlgn="ctr" latinLnBrk="0">
                        <a:spcBef>
                          <a:spcPts val="835"/>
                        </a:spcBef>
                        <a:spcAft>
                          <a:spcPts val="0"/>
                        </a:spcAft>
                      </a:pPr>
                      <a:r>
                        <a:rPr lang="es-ES" sz="1100" b="1">
                          <a:effectLst/>
                        </a:rPr>
                        <a:t>32,16</a:t>
                      </a:r>
                      <a:endParaRPr lang="es-ES" sz="1100" b="1">
                        <a:effectLst/>
                        <a:latin typeface="Arial" panose="020B0604020202020204" pitchFamily="34" charset="0"/>
                        <a:cs typeface="Arial" panose="020B0604020202020204" pitchFamily="34" charset="0"/>
                      </a:endParaRPr>
                    </a:p>
                  </a:txBody>
                  <a:tcPr marL="36000" marR="36000" marT="18000" marB="18000" anchor="ctr"/>
                </a:tc>
                <a:tc>
                  <a:txBody>
                    <a:bodyPr/>
                    <a:lstStyle/>
                    <a:p>
                      <a:pPr marL="0" marR="0" indent="0" algn="ctr" rtl="0" fontAlgn="ctr" latinLnBrk="0">
                        <a:spcBef>
                          <a:spcPts val="0"/>
                        </a:spcBef>
                        <a:spcAft>
                          <a:spcPts val="0"/>
                        </a:spcAft>
                      </a:pPr>
                      <a:r>
                        <a:rPr lang="en-US" sz="1000" b="1">
                          <a:effectLst/>
                        </a:rPr>
                        <a:t>Lower total service cost</a:t>
                      </a:r>
                    </a:p>
                    <a:p>
                      <a:pPr marL="0" marR="0" indent="0" algn="ctr" rtl="0" fontAlgn="ctr" latinLnBrk="0">
                        <a:spcBef>
                          <a:spcPts val="0"/>
                        </a:spcBef>
                        <a:spcAft>
                          <a:spcPts val="0"/>
                        </a:spcAft>
                      </a:pPr>
                      <a:r>
                        <a:rPr lang="en-US" sz="1000" b="1">
                          <a:effectLst/>
                        </a:rPr>
                        <a:t>(-17%)</a:t>
                      </a:r>
                    </a:p>
                  </a:txBody>
                  <a:tcPr marL="36000" marR="36000" marT="18000" marB="18000" anchor="ctr"/>
                </a:tc>
                <a:tc>
                  <a:txBody>
                    <a:bodyPr/>
                    <a:lstStyle/>
                    <a:p>
                      <a:pPr marL="0" marR="0" lvl="0" indent="0" algn="ctr" defTabSz="914400" rtl="0" eaLnBrk="1" fontAlgn="ctr" latinLnBrk="0" hangingPunct="1">
                        <a:lnSpc>
                          <a:spcPct val="100000"/>
                        </a:lnSpc>
                        <a:spcBef>
                          <a:spcPts val="835"/>
                        </a:spcBef>
                        <a:spcAft>
                          <a:spcPts val="0"/>
                        </a:spcAft>
                        <a:buClrTx/>
                        <a:buSzTx/>
                        <a:buFontTx/>
                        <a:buNone/>
                        <a:tabLst/>
                        <a:defRPr/>
                      </a:pPr>
                      <a:r>
                        <a:rPr lang="es-ES" sz="1100" err="1">
                          <a:effectLst/>
                        </a:rPr>
                        <a:t>Aug</a:t>
                      </a:r>
                      <a:r>
                        <a:rPr lang="es-ES" sz="1100">
                          <a:effectLst/>
                        </a:rPr>
                        <a:t> – 23</a:t>
                      </a:r>
                      <a:endParaRPr lang="es-ES" sz="1100" b="0">
                        <a:effectLst/>
                        <a:latin typeface="Arial" panose="020B0604020202020204" pitchFamily="34" charset="0"/>
                        <a:cs typeface="Arial" panose="020B0604020202020204" pitchFamily="34" charset="0"/>
                      </a:endParaRPr>
                    </a:p>
                  </a:txBody>
                  <a:tcPr marL="36000" marR="36000" marT="18000" marB="18000" anchor="ctr"/>
                </a:tc>
                <a:tc>
                  <a:txBody>
                    <a:bodyPr/>
                    <a:lstStyle/>
                    <a:p>
                      <a:pPr marL="0" marR="0" indent="0" algn="ctr" rtl="0" fontAlgn="ctr" latinLnBrk="0">
                        <a:spcBef>
                          <a:spcPts val="835"/>
                        </a:spcBef>
                        <a:spcAft>
                          <a:spcPts val="0"/>
                        </a:spcAft>
                      </a:pPr>
                      <a:endParaRPr lang="es-ES" sz="1100">
                        <a:effectLst/>
                        <a:latin typeface="Arial" panose="020B0604020202020204" pitchFamily="34" charset="0"/>
                        <a:cs typeface="Arial" panose="020B0604020202020204" pitchFamily="34" charset="0"/>
                      </a:endParaRPr>
                    </a:p>
                  </a:txBody>
                  <a:tcPr marL="36000" marR="36000" marT="18000" marB="18000" anchor="ctr"/>
                </a:tc>
                <a:extLst>
                  <a:ext uri="{0D108BD9-81ED-4DB2-BD59-A6C34878D82A}">
                    <a16:rowId xmlns:a16="http://schemas.microsoft.com/office/drawing/2014/main" val="2168443576"/>
                  </a:ext>
                </a:extLst>
              </a:tr>
            </a:tbl>
          </a:graphicData>
        </a:graphic>
      </p:graphicFrame>
      <p:grpSp>
        <p:nvGrpSpPr>
          <p:cNvPr id="27" name="Grupo 26">
            <a:extLst>
              <a:ext uri="{FF2B5EF4-FFF2-40B4-BE49-F238E27FC236}">
                <a16:creationId xmlns:a16="http://schemas.microsoft.com/office/drawing/2014/main" id="{DC2B1DE2-CA19-B150-AA5A-4474F1A56477}"/>
              </a:ext>
            </a:extLst>
          </p:cNvPr>
          <p:cNvGrpSpPr/>
          <p:nvPr/>
        </p:nvGrpSpPr>
        <p:grpSpPr>
          <a:xfrm>
            <a:off x="1192078" y="3391826"/>
            <a:ext cx="345440" cy="345440"/>
            <a:chOff x="597052" y="4164818"/>
            <a:chExt cx="345440" cy="345440"/>
          </a:xfrm>
        </p:grpSpPr>
        <p:sp>
          <p:nvSpPr>
            <p:cNvPr id="15" name="object 40">
              <a:extLst>
                <a:ext uri="{FF2B5EF4-FFF2-40B4-BE49-F238E27FC236}">
                  <a16:creationId xmlns:a16="http://schemas.microsoft.com/office/drawing/2014/main" id="{0905D028-CEC9-1F18-FC9F-42579DE660D4}"/>
                </a:ext>
              </a:extLst>
            </p:cNvPr>
            <p:cNvSpPr/>
            <p:nvPr/>
          </p:nvSpPr>
          <p:spPr>
            <a:xfrm>
              <a:off x="597052" y="4164818"/>
              <a:ext cx="345440" cy="345440"/>
            </a:xfrm>
            <a:custGeom>
              <a:avLst/>
              <a:gdLst/>
              <a:ahLst/>
              <a:cxnLst/>
              <a:rect l="l" t="t" r="r" b="b"/>
              <a:pathLst>
                <a:path w="345440" h="345439">
                  <a:moveTo>
                    <a:pt x="172542" y="0"/>
                  </a:moveTo>
                  <a:lnTo>
                    <a:pt x="126675" y="6163"/>
                  </a:lnTo>
                  <a:lnTo>
                    <a:pt x="85458" y="23558"/>
                  </a:lnTo>
                  <a:lnTo>
                    <a:pt x="50538" y="50538"/>
                  </a:lnTo>
                  <a:lnTo>
                    <a:pt x="23558" y="85458"/>
                  </a:lnTo>
                  <a:lnTo>
                    <a:pt x="6163" y="126675"/>
                  </a:lnTo>
                  <a:lnTo>
                    <a:pt x="0" y="172542"/>
                  </a:lnTo>
                  <a:lnTo>
                    <a:pt x="6163" y="218409"/>
                  </a:lnTo>
                  <a:lnTo>
                    <a:pt x="23558" y="259625"/>
                  </a:lnTo>
                  <a:lnTo>
                    <a:pt x="50538" y="294546"/>
                  </a:lnTo>
                  <a:lnTo>
                    <a:pt x="85458" y="321526"/>
                  </a:lnTo>
                  <a:lnTo>
                    <a:pt x="126675" y="338920"/>
                  </a:lnTo>
                  <a:lnTo>
                    <a:pt x="172542" y="345084"/>
                  </a:lnTo>
                  <a:lnTo>
                    <a:pt x="218409" y="338920"/>
                  </a:lnTo>
                  <a:lnTo>
                    <a:pt x="259625" y="321526"/>
                  </a:lnTo>
                  <a:lnTo>
                    <a:pt x="294546" y="294546"/>
                  </a:lnTo>
                  <a:lnTo>
                    <a:pt x="321526" y="259625"/>
                  </a:lnTo>
                  <a:lnTo>
                    <a:pt x="338920" y="218409"/>
                  </a:lnTo>
                  <a:lnTo>
                    <a:pt x="345084" y="172542"/>
                  </a:lnTo>
                  <a:lnTo>
                    <a:pt x="338920" y="126675"/>
                  </a:lnTo>
                  <a:lnTo>
                    <a:pt x="321526" y="85458"/>
                  </a:lnTo>
                  <a:lnTo>
                    <a:pt x="294546" y="50538"/>
                  </a:lnTo>
                  <a:lnTo>
                    <a:pt x="259625" y="23558"/>
                  </a:lnTo>
                  <a:lnTo>
                    <a:pt x="218409" y="6163"/>
                  </a:lnTo>
                  <a:lnTo>
                    <a:pt x="172542" y="0"/>
                  </a:lnTo>
                  <a:close/>
                </a:path>
              </a:pathLst>
            </a:custGeom>
            <a:solidFill>
              <a:srgbClr val="3A587C"/>
            </a:solidFill>
          </p:spPr>
          <p:txBody>
            <a:bodyPr wrap="square" lIns="0" tIns="0" rIns="0" bIns="0" rtlCol="0"/>
            <a:ls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ea typeface="+mn-ea"/>
                <a:cs typeface="+mn-cs"/>
              </a:endParaRPr>
            </a:p>
          </p:txBody>
        </p:sp>
        <p:pic>
          <p:nvPicPr>
            <p:cNvPr id="17" name="object 54" descr="Icono&#10;&#10;Descripción generada automáticamente">
              <a:extLst>
                <a:ext uri="{FF2B5EF4-FFF2-40B4-BE49-F238E27FC236}">
                  <a16:creationId xmlns:a16="http://schemas.microsoft.com/office/drawing/2014/main" id="{E0E67268-70C8-0DCE-C718-7BEB8EC11692}"/>
                </a:ext>
              </a:extLst>
            </p:cNvPr>
            <p:cNvPicPr/>
            <p:nvPr/>
          </p:nvPicPr>
          <p:blipFill>
            <a:blip r:embed="rId3" cstate="screen">
              <a:extLst>
                <a:ext uri="{28A0092B-C50C-407E-A947-70E740481C1C}">
                  <a14:useLocalDpi xmlns:a14="http://schemas.microsoft.com/office/drawing/2010/main"/>
                </a:ext>
              </a:extLst>
            </a:blip>
            <a:stretch>
              <a:fillRect/>
            </a:stretch>
          </p:blipFill>
          <p:spPr>
            <a:xfrm>
              <a:off x="637129" y="4226551"/>
              <a:ext cx="272294" cy="230206"/>
            </a:xfrm>
            <a:prstGeom prst="rect">
              <a:avLst/>
            </a:prstGeom>
          </p:spPr>
        </p:pic>
      </p:grpSp>
      <p:grpSp>
        <p:nvGrpSpPr>
          <p:cNvPr id="29" name="Grupo 28">
            <a:extLst>
              <a:ext uri="{FF2B5EF4-FFF2-40B4-BE49-F238E27FC236}">
                <a16:creationId xmlns:a16="http://schemas.microsoft.com/office/drawing/2014/main" id="{E0E199BF-777D-B32E-B956-BAC515CF3AD8}"/>
              </a:ext>
            </a:extLst>
          </p:cNvPr>
          <p:cNvGrpSpPr/>
          <p:nvPr/>
        </p:nvGrpSpPr>
        <p:grpSpPr>
          <a:xfrm>
            <a:off x="1189858" y="2794744"/>
            <a:ext cx="345440" cy="345440"/>
            <a:chOff x="589827" y="5049838"/>
            <a:chExt cx="345440" cy="345440"/>
          </a:xfrm>
        </p:grpSpPr>
        <p:sp>
          <p:nvSpPr>
            <p:cNvPr id="21" name="object 43">
              <a:extLst>
                <a:ext uri="{FF2B5EF4-FFF2-40B4-BE49-F238E27FC236}">
                  <a16:creationId xmlns:a16="http://schemas.microsoft.com/office/drawing/2014/main" id="{2388BABA-83AF-B6F3-6DB1-3D33888DC152}"/>
                </a:ext>
              </a:extLst>
            </p:cNvPr>
            <p:cNvSpPr/>
            <p:nvPr/>
          </p:nvSpPr>
          <p:spPr>
            <a:xfrm>
              <a:off x="589827" y="5049838"/>
              <a:ext cx="345440" cy="345440"/>
            </a:xfrm>
            <a:custGeom>
              <a:avLst/>
              <a:gdLst/>
              <a:ahLst/>
              <a:cxnLst/>
              <a:rect l="l" t="t" r="r" b="b"/>
              <a:pathLst>
                <a:path w="345440" h="345439">
                  <a:moveTo>
                    <a:pt x="172542" y="0"/>
                  </a:moveTo>
                  <a:lnTo>
                    <a:pt x="126675" y="6163"/>
                  </a:lnTo>
                  <a:lnTo>
                    <a:pt x="85458" y="23558"/>
                  </a:lnTo>
                  <a:lnTo>
                    <a:pt x="50538" y="50538"/>
                  </a:lnTo>
                  <a:lnTo>
                    <a:pt x="23558" y="85458"/>
                  </a:lnTo>
                  <a:lnTo>
                    <a:pt x="6163" y="126675"/>
                  </a:lnTo>
                  <a:lnTo>
                    <a:pt x="0" y="172542"/>
                  </a:lnTo>
                  <a:lnTo>
                    <a:pt x="6163" y="218409"/>
                  </a:lnTo>
                  <a:lnTo>
                    <a:pt x="23558" y="259625"/>
                  </a:lnTo>
                  <a:lnTo>
                    <a:pt x="50538" y="294546"/>
                  </a:lnTo>
                  <a:lnTo>
                    <a:pt x="85458" y="321526"/>
                  </a:lnTo>
                  <a:lnTo>
                    <a:pt x="126675" y="338920"/>
                  </a:lnTo>
                  <a:lnTo>
                    <a:pt x="172542" y="345084"/>
                  </a:lnTo>
                  <a:lnTo>
                    <a:pt x="218409" y="338920"/>
                  </a:lnTo>
                  <a:lnTo>
                    <a:pt x="259625" y="321526"/>
                  </a:lnTo>
                  <a:lnTo>
                    <a:pt x="294546" y="294546"/>
                  </a:lnTo>
                  <a:lnTo>
                    <a:pt x="321526" y="259625"/>
                  </a:lnTo>
                  <a:lnTo>
                    <a:pt x="338920" y="218409"/>
                  </a:lnTo>
                  <a:lnTo>
                    <a:pt x="345084" y="172542"/>
                  </a:lnTo>
                  <a:lnTo>
                    <a:pt x="338920" y="126675"/>
                  </a:lnTo>
                  <a:lnTo>
                    <a:pt x="321526" y="85458"/>
                  </a:lnTo>
                  <a:lnTo>
                    <a:pt x="294546" y="50538"/>
                  </a:lnTo>
                  <a:lnTo>
                    <a:pt x="259625" y="23558"/>
                  </a:lnTo>
                  <a:lnTo>
                    <a:pt x="218409" y="6163"/>
                  </a:lnTo>
                  <a:lnTo>
                    <a:pt x="172542" y="0"/>
                  </a:lnTo>
                  <a:close/>
                </a:path>
              </a:pathLst>
            </a:custGeom>
            <a:solidFill>
              <a:srgbClr val="3A587C"/>
            </a:solidFill>
          </p:spPr>
          <p:txBody>
            <a:bodyPr wrap="square" lIns="0" tIns="0" rIns="0" bIns="0" rtlCol="0"/>
            <a:ls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ea typeface="+mn-ea"/>
                <a:cs typeface="+mn-cs"/>
              </a:endParaRPr>
            </a:p>
          </p:txBody>
        </p:sp>
        <p:pic>
          <p:nvPicPr>
            <p:cNvPr id="23" name="object 58">
              <a:extLst>
                <a:ext uri="{FF2B5EF4-FFF2-40B4-BE49-F238E27FC236}">
                  <a16:creationId xmlns:a16="http://schemas.microsoft.com/office/drawing/2014/main" id="{CA6055F7-5C27-0BBC-2640-9A9A4E178BB3}"/>
                </a:ext>
              </a:extLst>
            </p:cNvPr>
            <p:cNvPicPr/>
            <p:nvPr/>
          </p:nvPicPr>
          <p:blipFill>
            <a:blip r:embed="rId4" cstate="screen">
              <a:extLst>
                <a:ext uri="{28A0092B-C50C-407E-A947-70E740481C1C}">
                  <a14:useLocalDpi xmlns:a14="http://schemas.microsoft.com/office/drawing/2010/main"/>
                </a:ext>
              </a:extLst>
            </a:blip>
            <a:stretch>
              <a:fillRect/>
            </a:stretch>
          </p:blipFill>
          <p:spPr>
            <a:xfrm>
              <a:off x="667879" y="5093554"/>
              <a:ext cx="206502" cy="234840"/>
            </a:xfrm>
            <a:prstGeom prst="rect">
              <a:avLst/>
            </a:prstGeom>
          </p:spPr>
        </p:pic>
      </p:grpSp>
      <p:pic>
        <p:nvPicPr>
          <p:cNvPr id="1026" name="Picture 2">
            <a:extLst>
              <a:ext uri="{FF2B5EF4-FFF2-40B4-BE49-F238E27FC236}">
                <a16:creationId xmlns:a16="http://schemas.microsoft.com/office/drawing/2014/main" id="{C355C185-2A25-9FEA-4E50-5935AF6E6F7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13514" y="2233332"/>
            <a:ext cx="754729" cy="3393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onsorcio IBT Health - BNamericas">
            <a:extLst>
              <a:ext uri="{FF2B5EF4-FFF2-40B4-BE49-F238E27FC236}">
                <a16:creationId xmlns:a16="http://schemas.microsoft.com/office/drawing/2014/main" id="{0C576931-02AE-8333-DE20-9E3CA82634A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6952" y="3380200"/>
            <a:ext cx="667852" cy="29305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99B08B7A-2090-14B7-40E9-58A2C14B8C9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692" t="6247" b="-3262"/>
          <a:stretch/>
        </p:blipFill>
        <p:spPr bwMode="auto">
          <a:xfrm>
            <a:off x="7426483" y="2762916"/>
            <a:ext cx="928790" cy="42826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D56F0050-FD79-B961-98E7-E748B4691E4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30343" y="3862278"/>
            <a:ext cx="521070" cy="521070"/>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02CC3B57-94BA-77A0-E8B7-62FC97044A89}"/>
              </a:ext>
            </a:extLst>
          </p:cNvPr>
          <p:cNvSpPr txBox="1"/>
          <p:nvPr/>
        </p:nvSpPr>
        <p:spPr>
          <a:xfrm>
            <a:off x="1578988" y="6470864"/>
            <a:ext cx="8373389" cy="253916"/>
          </a:xfrm>
          <a:prstGeom prst="rect">
            <a:avLst/>
          </a:prstGeom>
          <a:noFill/>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050" spc="-50">
                <a:solidFill>
                  <a:prstClr val="black">
                    <a:lumMod val="65000"/>
                    <a:lumOff val="35000"/>
                  </a:prstClr>
                </a:solidFill>
              </a:rPr>
              <a:t>*</a:t>
            </a:r>
            <a:r>
              <a:rPr lang="en-US" sz="1050" spc="-50">
                <a:solidFill>
                  <a:prstClr val="black">
                    <a:lumMod val="65000"/>
                    <a:lumOff val="35000"/>
                  </a:prstClr>
                </a:solidFill>
              </a:rPr>
              <a:t>Amounts are considered based on the estimated offered amounts and based on the estimated investment in localities (AWS-3 and 2.3 GHz bands)</a:t>
            </a:r>
            <a:r>
              <a:rPr lang="es-US" sz="1050" spc="-50">
                <a:solidFill>
                  <a:prstClr val="black">
                    <a:lumMod val="65000"/>
                    <a:lumOff val="35000"/>
                  </a:prstClr>
                </a:solidFill>
              </a:rPr>
              <a:t>.</a:t>
            </a:r>
            <a:endParaRPr kumimoji="0" lang="es-PE" sz="1050" b="0" i="0" u="none" strike="noStrike" kern="1200" cap="none" spc="-50" normalizeH="0" baseline="0" noProof="0">
              <a:ln>
                <a:noFill/>
              </a:ln>
              <a:solidFill>
                <a:prstClr val="black">
                  <a:lumMod val="65000"/>
                  <a:lumOff val="35000"/>
                </a:prstClr>
              </a:solidFill>
              <a:effectLst/>
              <a:uLnTx/>
              <a:uFillTx/>
            </a:endParaRPr>
          </a:p>
        </p:txBody>
      </p:sp>
      <p:pic>
        <p:nvPicPr>
          <p:cNvPr id="16" name="Imagen 15" descr="Icono&#10;&#10;Descripción generada automáticamente">
            <a:extLst>
              <a:ext uri="{FF2B5EF4-FFF2-40B4-BE49-F238E27FC236}">
                <a16:creationId xmlns:a16="http://schemas.microsoft.com/office/drawing/2014/main" id="{4AA67FE1-4BDB-C2B8-8230-CC1122C31FFC}"/>
              </a:ext>
            </a:extLst>
          </p:cNvPr>
          <p:cNvPicPr>
            <a:picLocks noChangeAspect="1"/>
          </p:cNvPicPr>
          <p:nvPr/>
        </p:nvPicPr>
        <p:blipFill rotWithShape="1">
          <a:blip r:embed="rId9">
            <a:extLst>
              <a:ext uri="{28A0092B-C50C-407E-A947-70E740481C1C}">
                <a14:useLocalDpi xmlns:a14="http://schemas.microsoft.com/office/drawing/2010/main" val="0"/>
              </a:ext>
            </a:extLst>
          </a:blip>
          <a:srcRect l="10146" t="22330" r="10146" b="21557"/>
          <a:stretch/>
        </p:blipFill>
        <p:spPr>
          <a:xfrm>
            <a:off x="7602030" y="4736567"/>
            <a:ext cx="577696" cy="188910"/>
          </a:xfrm>
          <a:prstGeom prst="rect">
            <a:avLst/>
          </a:prstGeom>
        </p:spPr>
      </p:pic>
      <p:pic>
        <p:nvPicPr>
          <p:cNvPr id="19" name="Imagen 18" descr="Logotipo&#10;&#10;Descripción generada automáticamente">
            <a:extLst>
              <a:ext uri="{FF2B5EF4-FFF2-40B4-BE49-F238E27FC236}">
                <a16:creationId xmlns:a16="http://schemas.microsoft.com/office/drawing/2014/main" id="{925AF31C-6995-3A7B-F8AF-1F187D6629C7}"/>
              </a:ext>
            </a:extLst>
          </p:cNvPr>
          <p:cNvPicPr>
            <a:picLocks noChangeAspect="1"/>
          </p:cNvPicPr>
          <p:nvPr/>
        </p:nvPicPr>
        <p:blipFill rotWithShape="1">
          <a:blip r:embed="rId10">
            <a:extLst>
              <a:ext uri="{28A0092B-C50C-407E-A947-70E740481C1C}">
                <a14:useLocalDpi xmlns:a14="http://schemas.microsoft.com/office/drawing/2010/main" val="0"/>
              </a:ext>
            </a:extLst>
          </a:blip>
          <a:srcRect l="5375" t="35040" r="4956" b="35706"/>
          <a:stretch/>
        </p:blipFill>
        <p:spPr>
          <a:xfrm>
            <a:off x="7569197" y="5510130"/>
            <a:ext cx="643363" cy="209895"/>
          </a:xfrm>
          <a:prstGeom prst="rect">
            <a:avLst/>
          </a:prstGeom>
        </p:spPr>
      </p:pic>
      <p:sp>
        <p:nvSpPr>
          <p:cNvPr id="18" name="CuadroTexto 17">
            <a:extLst>
              <a:ext uri="{FF2B5EF4-FFF2-40B4-BE49-F238E27FC236}">
                <a16:creationId xmlns:a16="http://schemas.microsoft.com/office/drawing/2014/main" id="{6A298BA2-0CE1-3EB1-61D7-38578622A30D}"/>
              </a:ext>
            </a:extLst>
          </p:cNvPr>
          <p:cNvSpPr txBox="1"/>
          <p:nvPr/>
        </p:nvSpPr>
        <p:spPr>
          <a:xfrm>
            <a:off x="1612057" y="498980"/>
            <a:ext cx="6725608" cy="674031"/>
          </a:xfrm>
          <a:prstGeom prst="rect">
            <a:avLst/>
          </a:prstGeom>
          <a:noFill/>
        </p:spPr>
        <p:txBody>
          <a:bodyPr vert="horz" wrap="square" lIns="91440" tIns="45720" rIns="91440" bIns="45720" rtlCol="0" anchor="ctr">
            <a:spAutoFit/>
          </a:bodyPr>
          <a:lstStyle>
            <a:defPPr>
              <a:defRPr lang="es-PE"/>
            </a:defPPr>
            <a:lvl1pPr algn="just" defTabSz="914358">
              <a:lnSpc>
                <a:spcPct val="90000"/>
              </a:lnSpc>
              <a:spcBef>
                <a:spcPct val="0"/>
              </a:spcBef>
              <a:buNone/>
              <a:defRPr sz="2800" b="1">
                <a:solidFill>
                  <a:srgbClr val="E3051B"/>
                </a:solidFill>
                <a:latin typeface="Arial Bold"/>
                <a:ea typeface="+mj-ea"/>
                <a:cs typeface="Arial" panose="020B0604020202020204" pitchFamily="34" charset="0"/>
              </a:defRPr>
            </a:lvl1pPr>
            <a:lvl2pPr eaLnBrk="0" fontAlgn="base" hangingPunct="0">
              <a:lnSpc>
                <a:spcPct val="90000"/>
              </a:lnSpc>
              <a:spcBef>
                <a:spcPct val="0"/>
              </a:spcBef>
              <a:spcAft>
                <a:spcPct val="0"/>
              </a:spcAft>
              <a:defRPr sz="4400">
                <a:latin typeface="Calibri Light" pitchFamily="34" charset="0"/>
                <a:ea typeface="ＭＳ Ｐゴシック" pitchFamily="-112" charset="-128"/>
                <a:cs typeface="ＭＳ Ｐゴシック" pitchFamily="-112" charset="-128"/>
              </a:defRPr>
            </a:lvl2pPr>
            <a:lvl3pPr eaLnBrk="0" fontAlgn="base" hangingPunct="0">
              <a:lnSpc>
                <a:spcPct val="90000"/>
              </a:lnSpc>
              <a:spcBef>
                <a:spcPct val="0"/>
              </a:spcBef>
              <a:spcAft>
                <a:spcPct val="0"/>
              </a:spcAft>
              <a:defRPr sz="4400">
                <a:latin typeface="Calibri Light" pitchFamily="34" charset="0"/>
                <a:ea typeface="ＭＳ Ｐゴシック" pitchFamily="-112" charset="-128"/>
                <a:cs typeface="ＭＳ Ｐゴシック" pitchFamily="-112" charset="-128"/>
              </a:defRPr>
            </a:lvl3pPr>
            <a:lvl4pPr eaLnBrk="0" fontAlgn="base" hangingPunct="0">
              <a:lnSpc>
                <a:spcPct val="90000"/>
              </a:lnSpc>
              <a:spcBef>
                <a:spcPct val="0"/>
              </a:spcBef>
              <a:spcAft>
                <a:spcPct val="0"/>
              </a:spcAft>
              <a:defRPr sz="4400">
                <a:latin typeface="Calibri Light" pitchFamily="34" charset="0"/>
                <a:ea typeface="ＭＳ Ｐゴシック" pitchFamily="-112" charset="-128"/>
                <a:cs typeface="ＭＳ Ｐゴシック" pitchFamily="-112" charset="-128"/>
              </a:defRPr>
            </a:lvl4pPr>
            <a:lvl5pPr eaLnBrk="0" fontAlgn="base" hangingPunct="0">
              <a:lnSpc>
                <a:spcPct val="90000"/>
              </a:lnSpc>
              <a:spcBef>
                <a:spcPct val="0"/>
              </a:spcBef>
              <a:spcAft>
                <a:spcPct val="0"/>
              </a:spcAft>
              <a:defRPr sz="4400">
                <a:latin typeface="Calibri Light" pitchFamily="34" charset="0"/>
                <a:ea typeface="ＭＳ Ｐゴシック" pitchFamily="-112" charset="-128"/>
                <a:cs typeface="ＭＳ Ｐゴシック" pitchFamily="-112" charset="-128"/>
              </a:defRPr>
            </a:lvl5pPr>
            <a:lvl6pPr marL="457179" fontAlgn="base">
              <a:lnSpc>
                <a:spcPct val="90000"/>
              </a:lnSpc>
              <a:spcBef>
                <a:spcPct val="0"/>
              </a:spcBef>
              <a:spcAft>
                <a:spcPct val="0"/>
              </a:spcAft>
              <a:defRPr sz="4400">
                <a:latin typeface="Calibri Light" pitchFamily="34" charset="0"/>
              </a:defRPr>
            </a:lvl6pPr>
            <a:lvl7pPr marL="914358" fontAlgn="base">
              <a:lnSpc>
                <a:spcPct val="90000"/>
              </a:lnSpc>
              <a:spcBef>
                <a:spcPct val="0"/>
              </a:spcBef>
              <a:spcAft>
                <a:spcPct val="0"/>
              </a:spcAft>
              <a:defRPr sz="4400">
                <a:latin typeface="Calibri Light" pitchFamily="34" charset="0"/>
              </a:defRPr>
            </a:lvl7pPr>
            <a:lvl8pPr marL="1371536" fontAlgn="base">
              <a:lnSpc>
                <a:spcPct val="90000"/>
              </a:lnSpc>
              <a:spcBef>
                <a:spcPct val="0"/>
              </a:spcBef>
              <a:spcAft>
                <a:spcPct val="0"/>
              </a:spcAft>
              <a:defRPr sz="4400">
                <a:latin typeface="Calibri Light" pitchFamily="34" charset="0"/>
              </a:defRPr>
            </a:lvl8pPr>
            <a:lvl9pPr marL="1828715" fontAlgn="base">
              <a:lnSpc>
                <a:spcPct val="90000"/>
              </a:lnSpc>
              <a:spcBef>
                <a:spcPct val="0"/>
              </a:spcBef>
              <a:spcAft>
                <a:spcPct val="0"/>
              </a:spcAft>
              <a:defRPr sz="4400">
                <a:latin typeface="Calibri Light" pitchFamily="34" charset="0"/>
              </a:defRPr>
            </a:lvl9pPr>
          </a:lstStyle>
          <a:p>
            <a:pPr marL="0" marR="0" lvl="0" indent="0" algn="l" defTabSz="914358"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a:ln>
                  <a:noFill/>
                </a:ln>
                <a:solidFill>
                  <a:srgbClr val="002060"/>
                </a:solidFill>
                <a:effectLst/>
                <a:uLnTx/>
                <a:uFillTx/>
                <a:latin typeface="Arial" panose="020B0604020202020204" pitchFamily="34" charset="0"/>
              </a:rPr>
              <a:t>Goals in the portfolio of PPPs and PAs 2023</a:t>
            </a:r>
            <a:r>
              <a:rPr kumimoji="0" lang="es-ES" sz="2400" b="1" i="0" u="none" strike="noStrike" kern="1200" cap="none" spc="0" normalizeH="0" baseline="0" noProof="0">
                <a:ln>
                  <a:noFill/>
                </a:ln>
                <a:solidFill>
                  <a:srgbClr val="002060"/>
                </a:solidFill>
                <a:effectLst/>
                <a:uLnTx/>
                <a:uFillTx/>
                <a:latin typeface="Arial" panose="020B0604020202020204" pitchFamily="34" charset="0"/>
              </a:rPr>
              <a:t> </a:t>
            </a:r>
            <a:r>
              <a:rPr lang="es-ES" sz="1800">
                <a:solidFill>
                  <a:srgbClr val="002060"/>
                </a:solidFill>
                <a:latin typeface="Arial" panose="020B0604020202020204" pitchFamily="34" charset="0"/>
              </a:rPr>
              <a:t>(Up </a:t>
            </a:r>
            <a:r>
              <a:rPr lang="es-ES" sz="1800" err="1">
                <a:solidFill>
                  <a:srgbClr val="002060"/>
                </a:solidFill>
                <a:latin typeface="Arial" panose="020B0604020202020204" pitchFamily="34" charset="0"/>
              </a:rPr>
              <a:t>to</a:t>
            </a:r>
            <a:r>
              <a:rPr lang="es-ES" sz="1800">
                <a:solidFill>
                  <a:srgbClr val="002060"/>
                </a:solidFill>
                <a:latin typeface="Arial" panose="020B0604020202020204" pitchFamily="34" charset="0"/>
              </a:rPr>
              <a:t> 18 </a:t>
            </a:r>
            <a:r>
              <a:rPr lang="es-ES" sz="1800" err="1">
                <a:solidFill>
                  <a:srgbClr val="002060"/>
                </a:solidFill>
                <a:latin typeface="Arial" panose="020B0604020202020204" pitchFamily="34" charset="0"/>
              </a:rPr>
              <a:t>projects</a:t>
            </a:r>
            <a:r>
              <a:rPr lang="es-ES" sz="1800">
                <a:solidFill>
                  <a:srgbClr val="002060"/>
                </a:solidFill>
                <a:latin typeface="Arial" panose="020B0604020202020204" pitchFamily="34" charset="0"/>
              </a:rPr>
              <a:t>)</a:t>
            </a:r>
          </a:p>
        </p:txBody>
      </p:sp>
      <p:sp>
        <p:nvSpPr>
          <p:cNvPr id="22" name="Rectángulo 21">
            <a:extLst>
              <a:ext uri="{FF2B5EF4-FFF2-40B4-BE49-F238E27FC236}">
                <a16:creationId xmlns:a16="http://schemas.microsoft.com/office/drawing/2014/main" id="{5822742E-7D7A-F09D-53FE-C0B1B181F57E}"/>
              </a:ext>
            </a:extLst>
          </p:cNvPr>
          <p:cNvSpPr/>
          <p:nvPr/>
        </p:nvSpPr>
        <p:spPr>
          <a:xfrm>
            <a:off x="8534515" y="3773978"/>
            <a:ext cx="3024911" cy="2111695"/>
          </a:xfrm>
          <a:prstGeom prst="rect">
            <a:avLst/>
          </a:prstGeom>
          <a:solidFill>
            <a:srgbClr val="00206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s-P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ES">
              <a:solidFill>
                <a:srgbClr val="FFFFFF"/>
              </a:solidFill>
              <a:ea typeface="+mj-ea"/>
              <a:cs typeface="Arial"/>
            </a:endParaRPr>
          </a:p>
          <a:p>
            <a:pPr algn="ctr"/>
            <a:endParaRPr lang="es-ES">
              <a:solidFill>
                <a:srgbClr val="FFFFFF"/>
              </a:solidFill>
              <a:ea typeface="+mj-ea"/>
              <a:cs typeface="Arial"/>
            </a:endParaRPr>
          </a:p>
          <a:p>
            <a:pPr algn="ctr"/>
            <a:r>
              <a:rPr lang="es-ES">
                <a:solidFill>
                  <a:srgbClr val="FFFFFF"/>
                </a:solidFill>
                <a:ea typeface="+mj-ea"/>
                <a:cs typeface="Arial"/>
              </a:rPr>
              <a:t>12 </a:t>
            </a:r>
            <a:r>
              <a:rPr lang="es-ES" err="1">
                <a:solidFill>
                  <a:srgbClr val="FFFFFF"/>
                </a:solidFill>
                <a:ea typeface="+mj-ea"/>
                <a:cs typeface="Arial"/>
              </a:rPr>
              <a:t>awarded</a:t>
            </a:r>
            <a:r>
              <a:rPr lang="es-ES">
                <a:solidFill>
                  <a:srgbClr val="FFFFFF"/>
                </a:solidFill>
                <a:ea typeface="+mj-ea"/>
                <a:cs typeface="Arial"/>
              </a:rPr>
              <a:t> </a:t>
            </a:r>
            <a:r>
              <a:rPr lang="es-ES" err="1">
                <a:solidFill>
                  <a:srgbClr val="FFFFFF"/>
                </a:solidFill>
                <a:ea typeface="+mj-ea"/>
                <a:cs typeface="Arial"/>
              </a:rPr>
              <a:t>projects</a:t>
            </a:r>
            <a:r>
              <a:rPr lang="es-ES">
                <a:solidFill>
                  <a:srgbClr val="FFFFFF"/>
                </a:solidFill>
                <a:ea typeface="+mj-ea"/>
                <a:cs typeface="Arial"/>
              </a:rPr>
              <a:t> </a:t>
            </a:r>
            <a:r>
              <a:rPr lang="es-ES" err="1">
                <a:solidFill>
                  <a:srgbClr val="FFFFFF"/>
                </a:solidFill>
                <a:ea typeface="+mj-ea"/>
                <a:cs typeface="Arial"/>
              </a:rPr>
              <a:t>for</a:t>
            </a:r>
            <a:r>
              <a:rPr lang="es-ES">
                <a:solidFill>
                  <a:srgbClr val="FFFFFF"/>
                </a:solidFill>
                <a:ea typeface="+mj-ea"/>
                <a:cs typeface="Arial"/>
              </a:rPr>
              <a:t> </a:t>
            </a:r>
          </a:p>
          <a:p>
            <a:pPr algn="ctr"/>
            <a:r>
              <a:rPr kumimoji="0" lang="es-ES" b="1" i="0" u="none" strike="noStrike" kern="1200" cap="none" spc="0" normalizeH="0" baseline="0" noProof="0">
                <a:ln>
                  <a:noFill/>
                </a:ln>
                <a:solidFill>
                  <a:srgbClr val="FFFFFF"/>
                </a:solidFill>
                <a:effectLst/>
                <a:uLnTx/>
                <a:uFillTx/>
                <a:ea typeface="+mj-ea"/>
                <a:cs typeface="Arial"/>
              </a:rPr>
              <a:t>US$ </a:t>
            </a:r>
            <a:r>
              <a:rPr lang="es-ES" b="1">
                <a:solidFill>
                  <a:srgbClr val="FFFFFF"/>
                </a:solidFill>
                <a:ea typeface="+mj-ea"/>
                <a:cs typeface="Arial"/>
              </a:rPr>
              <a:t>1,262</a:t>
            </a:r>
            <a:r>
              <a:rPr kumimoji="0" lang="es-ES" b="1" i="0" u="none" strike="noStrike" kern="1200" cap="none" spc="0" normalizeH="0" baseline="0" noProof="0">
                <a:ln>
                  <a:noFill/>
                </a:ln>
                <a:solidFill>
                  <a:srgbClr val="FFFFFF"/>
                </a:solidFill>
                <a:effectLst/>
                <a:uLnTx/>
                <a:uFillTx/>
                <a:ea typeface="+mj-ea"/>
                <a:cs typeface="Arial"/>
              </a:rPr>
              <a:t> MM</a:t>
            </a:r>
            <a:endParaRPr lang="es-PE" b="1">
              <a:cs typeface="Calibri" panose="020F0502020204030204"/>
            </a:endParaRPr>
          </a:p>
        </p:txBody>
      </p:sp>
      <p:grpSp>
        <p:nvGrpSpPr>
          <p:cNvPr id="34" name="Grupo 33">
            <a:extLst>
              <a:ext uri="{FF2B5EF4-FFF2-40B4-BE49-F238E27FC236}">
                <a16:creationId xmlns:a16="http://schemas.microsoft.com/office/drawing/2014/main" id="{2DCB1A6A-C8B3-824A-9294-DDC668574F64}"/>
              </a:ext>
            </a:extLst>
          </p:cNvPr>
          <p:cNvGrpSpPr/>
          <p:nvPr/>
        </p:nvGrpSpPr>
        <p:grpSpPr>
          <a:xfrm>
            <a:off x="1189858" y="2227225"/>
            <a:ext cx="345440" cy="345440"/>
            <a:chOff x="3928003" y="2025590"/>
            <a:chExt cx="345440" cy="345440"/>
          </a:xfrm>
        </p:grpSpPr>
        <p:sp>
          <p:nvSpPr>
            <p:cNvPr id="36" name="object 38">
              <a:extLst>
                <a:ext uri="{FF2B5EF4-FFF2-40B4-BE49-F238E27FC236}">
                  <a16:creationId xmlns:a16="http://schemas.microsoft.com/office/drawing/2014/main" id="{CB749E30-9D9D-5241-BC3B-0BC04D3457F5}"/>
                </a:ext>
              </a:extLst>
            </p:cNvPr>
            <p:cNvSpPr/>
            <p:nvPr/>
          </p:nvSpPr>
          <p:spPr>
            <a:xfrm>
              <a:off x="3928003" y="2025590"/>
              <a:ext cx="345440" cy="345440"/>
            </a:xfrm>
            <a:custGeom>
              <a:avLst/>
              <a:gdLst/>
              <a:ahLst/>
              <a:cxnLst/>
              <a:rect l="l" t="t" r="r" b="b"/>
              <a:pathLst>
                <a:path w="345440" h="345439">
                  <a:moveTo>
                    <a:pt x="172542" y="0"/>
                  </a:moveTo>
                  <a:lnTo>
                    <a:pt x="126675" y="6163"/>
                  </a:lnTo>
                  <a:lnTo>
                    <a:pt x="85458" y="23558"/>
                  </a:lnTo>
                  <a:lnTo>
                    <a:pt x="50538" y="50538"/>
                  </a:lnTo>
                  <a:lnTo>
                    <a:pt x="23558" y="85458"/>
                  </a:lnTo>
                  <a:lnTo>
                    <a:pt x="6163" y="126675"/>
                  </a:lnTo>
                  <a:lnTo>
                    <a:pt x="0" y="172542"/>
                  </a:lnTo>
                  <a:lnTo>
                    <a:pt x="6163" y="218409"/>
                  </a:lnTo>
                  <a:lnTo>
                    <a:pt x="23558" y="259625"/>
                  </a:lnTo>
                  <a:lnTo>
                    <a:pt x="50538" y="294546"/>
                  </a:lnTo>
                  <a:lnTo>
                    <a:pt x="85458" y="321526"/>
                  </a:lnTo>
                  <a:lnTo>
                    <a:pt x="126675" y="338920"/>
                  </a:lnTo>
                  <a:lnTo>
                    <a:pt x="172542" y="345084"/>
                  </a:lnTo>
                  <a:lnTo>
                    <a:pt x="218409" y="338920"/>
                  </a:lnTo>
                  <a:lnTo>
                    <a:pt x="259625" y="321526"/>
                  </a:lnTo>
                  <a:lnTo>
                    <a:pt x="294546" y="294546"/>
                  </a:lnTo>
                  <a:lnTo>
                    <a:pt x="321526" y="259625"/>
                  </a:lnTo>
                  <a:lnTo>
                    <a:pt x="338920" y="218409"/>
                  </a:lnTo>
                  <a:lnTo>
                    <a:pt x="345084" y="172542"/>
                  </a:lnTo>
                  <a:lnTo>
                    <a:pt x="338920" y="126675"/>
                  </a:lnTo>
                  <a:lnTo>
                    <a:pt x="321526" y="85458"/>
                  </a:lnTo>
                  <a:lnTo>
                    <a:pt x="294546" y="50538"/>
                  </a:lnTo>
                  <a:lnTo>
                    <a:pt x="259625" y="23558"/>
                  </a:lnTo>
                  <a:lnTo>
                    <a:pt x="218409" y="6163"/>
                  </a:lnTo>
                  <a:lnTo>
                    <a:pt x="172542" y="0"/>
                  </a:lnTo>
                  <a:close/>
                </a:path>
              </a:pathLst>
            </a:custGeom>
            <a:solidFill>
              <a:srgbClr val="3A587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ea typeface="+mn-ea"/>
                <a:cs typeface="+mn-cs"/>
              </a:endParaRPr>
            </a:p>
          </p:txBody>
        </p:sp>
        <p:pic>
          <p:nvPicPr>
            <p:cNvPr id="37" name="object 41">
              <a:extLst>
                <a:ext uri="{FF2B5EF4-FFF2-40B4-BE49-F238E27FC236}">
                  <a16:creationId xmlns:a16="http://schemas.microsoft.com/office/drawing/2014/main" id="{B56EDA72-224E-C443-8C91-2174456F6029}"/>
                </a:ext>
              </a:extLst>
            </p:cNvPr>
            <p:cNvPicPr/>
            <p:nvPr/>
          </p:nvPicPr>
          <p:blipFill>
            <a:blip r:embed="rId11" cstate="screen">
              <a:extLst>
                <a:ext uri="{28A0092B-C50C-407E-A947-70E740481C1C}">
                  <a14:useLocalDpi xmlns:a14="http://schemas.microsoft.com/office/drawing/2010/main"/>
                </a:ext>
              </a:extLst>
            </a:blip>
            <a:stretch>
              <a:fillRect/>
            </a:stretch>
          </p:blipFill>
          <p:spPr>
            <a:xfrm>
              <a:off x="4035034" y="2078343"/>
              <a:ext cx="148183" cy="252260"/>
            </a:xfrm>
            <a:prstGeom prst="rect">
              <a:avLst/>
            </a:prstGeom>
          </p:spPr>
        </p:pic>
      </p:grpSp>
      <p:grpSp>
        <p:nvGrpSpPr>
          <p:cNvPr id="38" name="Grupo 37">
            <a:extLst>
              <a:ext uri="{FF2B5EF4-FFF2-40B4-BE49-F238E27FC236}">
                <a16:creationId xmlns:a16="http://schemas.microsoft.com/office/drawing/2014/main" id="{2D40184B-CEB5-0746-88E4-66EE0F37E68B}"/>
              </a:ext>
            </a:extLst>
          </p:cNvPr>
          <p:cNvGrpSpPr/>
          <p:nvPr/>
        </p:nvGrpSpPr>
        <p:grpSpPr>
          <a:xfrm>
            <a:off x="1194662" y="3998043"/>
            <a:ext cx="345440" cy="345440"/>
            <a:chOff x="3928003" y="2025590"/>
            <a:chExt cx="345440" cy="345440"/>
          </a:xfrm>
        </p:grpSpPr>
        <p:sp>
          <p:nvSpPr>
            <p:cNvPr id="39" name="object 38">
              <a:extLst>
                <a:ext uri="{FF2B5EF4-FFF2-40B4-BE49-F238E27FC236}">
                  <a16:creationId xmlns:a16="http://schemas.microsoft.com/office/drawing/2014/main" id="{A323DB77-D928-CE47-A735-66F0A77C0AB0}"/>
                </a:ext>
              </a:extLst>
            </p:cNvPr>
            <p:cNvSpPr/>
            <p:nvPr/>
          </p:nvSpPr>
          <p:spPr>
            <a:xfrm>
              <a:off x="3928003" y="2025590"/>
              <a:ext cx="345440" cy="345440"/>
            </a:xfrm>
            <a:custGeom>
              <a:avLst/>
              <a:gdLst/>
              <a:ahLst/>
              <a:cxnLst/>
              <a:rect l="l" t="t" r="r" b="b"/>
              <a:pathLst>
                <a:path w="345440" h="345439">
                  <a:moveTo>
                    <a:pt x="172542" y="0"/>
                  </a:moveTo>
                  <a:lnTo>
                    <a:pt x="126675" y="6163"/>
                  </a:lnTo>
                  <a:lnTo>
                    <a:pt x="85458" y="23558"/>
                  </a:lnTo>
                  <a:lnTo>
                    <a:pt x="50538" y="50538"/>
                  </a:lnTo>
                  <a:lnTo>
                    <a:pt x="23558" y="85458"/>
                  </a:lnTo>
                  <a:lnTo>
                    <a:pt x="6163" y="126675"/>
                  </a:lnTo>
                  <a:lnTo>
                    <a:pt x="0" y="172542"/>
                  </a:lnTo>
                  <a:lnTo>
                    <a:pt x="6163" y="218409"/>
                  </a:lnTo>
                  <a:lnTo>
                    <a:pt x="23558" y="259625"/>
                  </a:lnTo>
                  <a:lnTo>
                    <a:pt x="50538" y="294546"/>
                  </a:lnTo>
                  <a:lnTo>
                    <a:pt x="85458" y="321526"/>
                  </a:lnTo>
                  <a:lnTo>
                    <a:pt x="126675" y="338920"/>
                  </a:lnTo>
                  <a:lnTo>
                    <a:pt x="172542" y="345084"/>
                  </a:lnTo>
                  <a:lnTo>
                    <a:pt x="218409" y="338920"/>
                  </a:lnTo>
                  <a:lnTo>
                    <a:pt x="259625" y="321526"/>
                  </a:lnTo>
                  <a:lnTo>
                    <a:pt x="294546" y="294546"/>
                  </a:lnTo>
                  <a:lnTo>
                    <a:pt x="321526" y="259625"/>
                  </a:lnTo>
                  <a:lnTo>
                    <a:pt x="338920" y="218409"/>
                  </a:lnTo>
                  <a:lnTo>
                    <a:pt x="345084" y="172542"/>
                  </a:lnTo>
                  <a:lnTo>
                    <a:pt x="338920" y="126675"/>
                  </a:lnTo>
                  <a:lnTo>
                    <a:pt x="321526" y="85458"/>
                  </a:lnTo>
                  <a:lnTo>
                    <a:pt x="294546" y="50538"/>
                  </a:lnTo>
                  <a:lnTo>
                    <a:pt x="259625" y="23558"/>
                  </a:lnTo>
                  <a:lnTo>
                    <a:pt x="218409" y="6163"/>
                  </a:lnTo>
                  <a:lnTo>
                    <a:pt x="172542" y="0"/>
                  </a:lnTo>
                  <a:close/>
                </a:path>
              </a:pathLst>
            </a:custGeom>
            <a:solidFill>
              <a:srgbClr val="3A587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ea typeface="+mn-ea"/>
                <a:cs typeface="+mn-cs"/>
              </a:endParaRPr>
            </a:p>
          </p:txBody>
        </p:sp>
        <p:pic>
          <p:nvPicPr>
            <p:cNvPr id="40" name="object 41">
              <a:extLst>
                <a:ext uri="{FF2B5EF4-FFF2-40B4-BE49-F238E27FC236}">
                  <a16:creationId xmlns:a16="http://schemas.microsoft.com/office/drawing/2014/main" id="{8059113C-AF50-7042-811C-FD88C21B8BAF}"/>
                </a:ext>
              </a:extLst>
            </p:cNvPr>
            <p:cNvPicPr/>
            <p:nvPr/>
          </p:nvPicPr>
          <p:blipFill>
            <a:blip r:embed="rId11" cstate="screen">
              <a:extLst>
                <a:ext uri="{28A0092B-C50C-407E-A947-70E740481C1C}">
                  <a14:useLocalDpi xmlns:a14="http://schemas.microsoft.com/office/drawing/2010/main"/>
                </a:ext>
              </a:extLst>
            </a:blip>
            <a:stretch>
              <a:fillRect/>
            </a:stretch>
          </p:blipFill>
          <p:spPr>
            <a:xfrm>
              <a:off x="4035034" y="2078343"/>
              <a:ext cx="148183" cy="252260"/>
            </a:xfrm>
            <a:prstGeom prst="rect">
              <a:avLst/>
            </a:prstGeom>
          </p:spPr>
        </p:pic>
      </p:grpSp>
      <p:grpSp>
        <p:nvGrpSpPr>
          <p:cNvPr id="41" name="Grupo 40">
            <a:extLst>
              <a:ext uri="{FF2B5EF4-FFF2-40B4-BE49-F238E27FC236}">
                <a16:creationId xmlns:a16="http://schemas.microsoft.com/office/drawing/2014/main" id="{3EEC1000-BA92-9248-BB82-4E79A25C76EE}"/>
              </a:ext>
            </a:extLst>
          </p:cNvPr>
          <p:cNvGrpSpPr/>
          <p:nvPr/>
        </p:nvGrpSpPr>
        <p:grpSpPr>
          <a:xfrm>
            <a:off x="1217364" y="4709457"/>
            <a:ext cx="345440" cy="345440"/>
            <a:chOff x="3928003" y="2025590"/>
            <a:chExt cx="345440" cy="345440"/>
          </a:xfrm>
        </p:grpSpPr>
        <p:sp>
          <p:nvSpPr>
            <p:cNvPr id="42" name="object 38">
              <a:extLst>
                <a:ext uri="{FF2B5EF4-FFF2-40B4-BE49-F238E27FC236}">
                  <a16:creationId xmlns:a16="http://schemas.microsoft.com/office/drawing/2014/main" id="{28545869-FE08-2A47-8CC6-EA3EC0B27F59}"/>
                </a:ext>
              </a:extLst>
            </p:cNvPr>
            <p:cNvSpPr/>
            <p:nvPr/>
          </p:nvSpPr>
          <p:spPr>
            <a:xfrm>
              <a:off x="3928003" y="2025590"/>
              <a:ext cx="345440" cy="345440"/>
            </a:xfrm>
            <a:custGeom>
              <a:avLst/>
              <a:gdLst/>
              <a:ahLst/>
              <a:cxnLst/>
              <a:rect l="l" t="t" r="r" b="b"/>
              <a:pathLst>
                <a:path w="345440" h="345439">
                  <a:moveTo>
                    <a:pt x="172542" y="0"/>
                  </a:moveTo>
                  <a:lnTo>
                    <a:pt x="126675" y="6163"/>
                  </a:lnTo>
                  <a:lnTo>
                    <a:pt x="85458" y="23558"/>
                  </a:lnTo>
                  <a:lnTo>
                    <a:pt x="50538" y="50538"/>
                  </a:lnTo>
                  <a:lnTo>
                    <a:pt x="23558" y="85458"/>
                  </a:lnTo>
                  <a:lnTo>
                    <a:pt x="6163" y="126675"/>
                  </a:lnTo>
                  <a:lnTo>
                    <a:pt x="0" y="172542"/>
                  </a:lnTo>
                  <a:lnTo>
                    <a:pt x="6163" y="218409"/>
                  </a:lnTo>
                  <a:lnTo>
                    <a:pt x="23558" y="259625"/>
                  </a:lnTo>
                  <a:lnTo>
                    <a:pt x="50538" y="294546"/>
                  </a:lnTo>
                  <a:lnTo>
                    <a:pt x="85458" y="321526"/>
                  </a:lnTo>
                  <a:lnTo>
                    <a:pt x="126675" y="338920"/>
                  </a:lnTo>
                  <a:lnTo>
                    <a:pt x="172542" y="345084"/>
                  </a:lnTo>
                  <a:lnTo>
                    <a:pt x="218409" y="338920"/>
                  </a:lnTo>
                  <a:lnTo>
                    <a:pt x="259625" y="321526"/>
                  </a:lnTo>
                  <a:lnTo>
                    <a:pt x="294546" y="294546"/>
                  </a:lnTo>
                  <a:lnTo>
                    <a:pt x="321526" y="259625"/>
                  </a:lnTo>
                  <a:lnTo>
                    <a:pt x="338920" y="218409"/>
                  </a:lnTo>
                  <a:lnTo>
                    <a:pt x="345084" y="172542"/>
                  </a:lnTo>
                  <a:lnTo>
                    <a:pt x="338920" y="126675"/>
                  </a:lnTo>
                  <a:lnTo>
                    <a:pt x="321526" y="85458"/>
                  </a:lnTo>
                  <a:lnTo>
                    <a:pt x="294546" y="50538"/>
                  </a:lnTo>
                  <a:lnTo>
                    <a:pt x="259625" y="23558"/>
                  </a:lnTo>
                  <a:lnTo>
                    <a:pt x="218409" y="6163"/>
                  </a:lnTo>
                  <a:lnTo>
                    <a:pt x="172542" y="0"/>
                  </a:lnTo>
                  <a:close/>
                </a:path>
              </a:pathLst>
            </a:custGeom>
            <a:solidFill>
              <a:srgbClr val="3A587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ea typeface="+mn-ea"/>
                <a:cs typeface="+mn-cs"/>
              </a:endParaRPr>
            </a:p>
          </p:txBody>
        </p:sp>
        <p:pic>
          <p:nvPicPr>
            <p:cNvPr id="43" name="object 41">
              <a:extLst>
                <a:ext uri="{FF2B5EF4-FFF2-40B4-BE49-F238E27FC236}">
                  <a16:creationId xmlns:a16="http://schemas.microsoft.com/office/drawing/2014/main" id="{559E0D6D-C0B1-BB4A-90CE-48A74A1DDA0F}"/>
                </a:ext>
              </a:extLst>
            </p:cNvPr>
            <p:cNvPicPr/>
            <p:nvPr/>
          </p:nvPicPr>
          <p:blipFill>
            <a:blip r:embed="rId11" cstate="screen">
              <a:extLst>
                <a:ext uri="{28A0092B-C50C-407E-A947-70E740481C1C}">
                  <a14:useLocalDpi xmlns:a14="http://schemas.microsoft.com/office/drawing/2010/main"/>
                </a:ext>
              </a:extLst>
            </a:blip>
            <a:stretch>
              <a:fillRect/>
            </a:stretch>
          </p:blipFill>
          <p:spPr>
            <a:xfrm>
              <a:off x="4035034" y="2078343"/>
              <a:ext cx="148183" cy="252260"/>
            </a:xfrm>
            <a:prstGeom prst="rect">
              <a:avLst/>
            </a:prstGeom>
          </p:spPr>
        </p:pic>
      </p:grpSp>
      <p:grpSp>
        <p:nvGrpSpPr>
          <p:cNvPr id="44" name="Grupo 43">
            <a:extLst>
              <a:ext uri="{FF2B5EF4-FFF2-40B4-BE49-F238E27FC236}">
                <a16:creationId xmlns:a16="http://schemas.microsoft.com/office/drawing/2014/main" id="{DA00190B-9DD3-9041-AB71-8705BF2808AD}"/>
              </a:ext>
            </a:extLst>
          </p:cNvPr>
          <p:cNvGrpSpPr/>
          <p:nvPr/>
        </p:nvGrpSpPr>
        <p:grpSpPr>
          <a:xfrm>
            <a:off x="1236973" y="5412267"/>
            <a:ext cx="345440" cy="345440"/>
            <a:chOff x="3928003" y="2025590"/>
            <a:chExt cx="345440" cy="345440"/>
          </a:xfrm>
        </p:grpSpPr>
        <p:sp>
          <p:nvSpPr>
            <p:cNvPr id="45" name="object 38">
              <a:extLst>
                <a:ext uri="{FF2B5EF4-FFF2-40B4-BE49-F238E27FC236}">
                  <a16:creationId xmlns:a16="http://schemas.microsoft.com/office/drawing/2014/main" id="{85934796-12EA-5344-A542-8F6885B0513C}"/>
                </a:ext>
              </a:extLst>
            </p:cNvPr>
            <p:cNvSpPr/>
            <p:nvPr/>
          </p:nvSpPr>
          <p:spPr>
            <a:xfrm>
              <a:off x="3928003" y="2025590"/>
              <a:ext cx="345440" cy="345440"/>
            </a:xfrm>
            <a:custGeom>
              <a:avLst/>
              <a:gdLst/>
              <a:ahLst/>
              <a:cxnLst/>
              <a:rect l="l" t="t" r="r" b="b"/>
              <a:pathLst>
                <a:path w="345440" h="345439">
                  <a:moveTo>
                    <a:pt x="172542" y="0"/>
                  </a:moveTo>
                  <a:lnTo>
                    <a:pt x="126675" y="6163"/>
                  </a:lnTo>
                  <a:lnTo>
                    <a:pt x="85458" y="23558"/>
                  </a:lnTo>
                  <a:lnTo>
                    <a:pt x="50538" y="50538"/>
                  </a:lnTo>
                  <a:lnTo>
                    <a:pt x="23558" y="85458"/>
                  </a:lnTo>
                  <a:lnTo>
                    <a:pt x="6163" y="126675"/>
                  </a:lnTo>
                  <a:lnTo>
                    <a:pt x="0" y="172542"/>
                  </a:lnTo>
                  <a:lnTo>
                    <a:pt x="6163" y="218409"/>
                  </a:lnTo>
                  <a:lnTo>
                    <a:pt x="23558" y="259625"/>
                  </a:lnTo>
                  <a:lnTo>
                    <a:pt x="50538" y="294546"/>
                  </a:lnTo>
                  <a:lnTo>
                    <a:pt x="85458" y="321526"/>
                  </a:lnTo>
                  <a:lnTo>
                    <a:pt x="126675" y="338920"/>
                  </a:lnTo>
                  <a:lnTo>
                    <a:pt x="172542" y="345084"/>
                  </a:lnTo>
                  <a:lnTo>
                    <a:pt x="218409" y="338920"/>
                  </a:lnTo>
                  <a:lnTo>
                    <a:pt x="259625" y="321526"/>
                  </a:lnTo>
                  <a:lnTo>
                    <a:pt x="294546" y="294546"/>
                  </a:lnTo>
                  <a:lnTo>
                    <a:pt x="321526" y="259625"/>
                  </a:lnTo>
                  <a:lnTo>
                    <a:pt x="338920" y="218409"/>
                  </a:lnTo>
                  <a:lnTo>
                    <a:pt x="345084" y="172542"/>
                  </a:lnTo>
                  <a:lnTo>
                    <a:pt x="338920" y="126675"/>
                  </a:lnTo>
                  <a:lnTo>
                    <a:pt x="321526" y="85458"/>
                  </a:lnTo>
                  <a:lnTo>
                    <a:pt x="294546" y="50538"/>
                  </a:lnTo>
                  <a:lnTo>
                    <a:pt x="259625" y="23558"/>
                  </a:lnTo>
                  <a:lnTo>
                    <a:pt x="218409" y="6163"/>
                  </a:lnTo>
                  <a:lnTo>
                    <a:pt x="172542" y="0"/>
                  </a:lnTo>
                  <a:close/>
                </a:path>
              </a:pathLst>
            </a:custGeom>
            <a:solidFill>
              <a:srgbClr val="3A587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ea typeface="+mn-ea"/>
                <a:cs typeface="+mn-cs"/>
              </a:endParaRPr>
            </a:p>
          </p:txBody>
        </p:sp>
        <p:pic>
          <p:nvPicPr>
            <p:cNvPr id="46" name="object 41">
              <a:extLst>
                <a:ext uri="{FF2B5EF4-FFF2-40B4-BE49-F238E27FC236}">
                  <a16:creationId xmlns:a16="http://schemas.microsoft.com/office/drawing/2014/main" id="{AF90D920-4115-C54C-B5E3-EEE797A7F785}"/>
                </a:ext>
              </a:extLst>
            </p:cNvPr>
            <p:cNvPicPr/>
            <p:nvPr/>
          </p:nvPicPr>
          <p:blipFill>
            <a:blip r:embed="rId11" cstate="screen">
              <a:extLst>
                <a:ext uri="{28A0092B-C50C-407E-A947-70E740481C1C}">
                  <a14:useLocalDpi xmlns:a14="http://schemas.microsoft.com/office/drawing/2010/main"/>
                </a:ext>
              </a:extLst>
            </a:blip>
            <a:stretch>
              <a:fillRect/>
            </a:stretch>
          </p:blipFill>
          <p:spPr>
            <a:xfrm>
              <a:off x="4035034" y="2078343"/>
              <a:ext cx="148183" cy="252260"/>
            </a:xfrm>
            <a:prstGeom prst="rect">
              <a:avLst/>
            </a:prstGeom>
          </p:spPr>
        </p:pic>
      </p:grpSp>
      <p:pic>
        <p:nvPicPr>
          <p:cNvPr id="4" name="Imagen 3">
            <a:extLst>
              <a:ext uri="{FF2B5EF4-FFF2-40B4-BE49-F238E27FC236}">
                <a16:creationId xmlns:a16="http://schemas.microsoft.com/office/drawing/2014/main" id="{6FC2FB17-C0B8-EF4B-AA38-593E0579D967}"/>
              </a:ext>
            </a:extLst>
          </p:cNvPr>
          <p:cNvPicPr>
            <a:picLocks noChangeAspect="1"/>
          </p:cNvPicPr>
          <p:nvPr/>
        </p:nvPicPr>
        <p:blipFill>
          <a:blip r:embed="rId12">
            <a:alphaModFix/>
            <a:biLevel thresh="50000"/>
          </a:blip>
          <a:stretch>
            <a:fillRect/>
          </a:stretch>
        </p:blipFill>
        <p:spPr>
          <a:xfrm>
            <a:off x="9698173" y="4064617"/>
            <a:ext cx="697593" cy="697593"/>
          </a:xfrm>
          <a:prstGeom prst="rect">
            <a:avLst/>
          </a:prstGeom>
        </p:spPr>
      </p:pic>
    </p:spTree>
    <p:extLst>
      <p:ext uri="{BB962C8B-B14F-4D97-AF65-F5344CB8AC3E}">
        <p14:creationId xmlns:p14="http://schemas.microsoft.com/office/powerpoint/2010/main" val="3836168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1" name="Tabla 11">
            <a:extLst>
              <a:ext uri="{FF2B5EF4-FFF2-40B4-BE49-F238E27FC236}">
                <a16:creationId xmlns:a16="http://schemas.microsoft.com/office/drawing/2014/main" id="{314D5F8D-DB3C-572B-DBA0-3344F929177F}"/>
              </a:ext>
            </a:extLst>
          </p:cNvPr>
          <p:cNvGraphicFramePr>
            <a:graphicFrameLocks noGrp="1"/>
          </p:cNvGraphicFramePr>
          <p:nvPr>
            <p:extLst>
              <p:ext uri="{D42A27DB-BD31-4B8C-83A1-F6EECF244321}">
                <p14:modId xmlns:p14="http://schemas.microsoft.com/office/powerpoint/2010/main" val="217188577"/>
              </p:ext>
            </p:extLst>
          </p:nvPr>
        </p:nvGraphicFramePr>
        <p:xfrm>
          <a:off x="2842283" y="2682754"/>
          <a:ext cx="8597524" cy="761042"/>
        </p:xfrm>
        <a:graphic>
          <a:graphicData uri="http://schemas.openxmlformats.org/drawingml/2006/table">
            <a:tbl>
              <a:tblPr firstRow="1" bandRow="1">
                <a:tableStyleId>{5FD0F851-EC5A-4D38-B0AD-8093EC10F338}</a:tableStyleId>
              </a:tblPr>
              <a:tblGrid>
                <a:gridCol w="859388">
                  <a:extLst>
                    <a:ext uri="{9D8B030D-6E8A-4147-A177-3AD203B41FA5}">
                      <a16:colId xmlns:a16="http://schemas.microsoft.com/office/drawing/2014/main" val="3488799045"/>
                    </a:ext>
                  </a:extLst>
                </a:gridCol>
                <a:gridCol w="4103688">
                  <a:extLst>
                    <a:ext uri="{9D8B030D-6E8A-4147-A177-3AD203B41FA5}">
                      <a16:colId xmlns:a16="http://schemas.microsoft.com/office/drawing/2014/main" val="515445519"/>
                    </a:ext>
                  </a:extLst>
                </a:gridCol>
                <a:gridCol w="1629969">
                  <a:extLst>
                    <a:ext uri="{9D8B030D-6E8A-4147-A177-3AD203B41FA5}">
                      <a16:colId xmlns:a16="http://schemas.microsoft.com/office/drawing/2014/main" val="383360902"/>
                    </a:ext>
                  </a:extLst>
                </a:gridCol>
                <a:gridCol w="2004479">
                  <a:extLst>
                    <a:ext uri="{9D8B030D-6E8A-4147-A177-3AD203B41FA5}">
                      <a16:colId xmlns:a16="http://schemas.microsoft.com/office/drawing/2014/main" val="3249437530"/>
                    </a:ext>
                  </a:extLst>
                </a:gridCol>
              </a:tblGrid>
              <a:tr h="227360">
                <a:tc>
                  <a:txBody>
                    <a:bodyPr/>
                    <a:lstStyle/>
                    <a:p>
                      <a:pPr algn="ctr">
                        <a:lnSpc>
                          <a:spcPts val="1300"/>
                        </a:lnSpc>
                        <a:spcBef>
                          <a:spcPts val="0"/>
                        </a:spcBef>
                      </a:pPr>
                      <a:r>
                        <a:rPr lang="es-PE" sz="900" kern="1200" spc="-10">
                          <a:solidFill>
                            <a:schemeClr val="bg1"/>
                          </a:solidFill>
                        </a:rPr>
                        <a:t>No</a:t>
                      </a:r>
                    </a:p>
                  </a:txBody>
                  <a:tcPr marT="0" marB="0" anchor="ctr">
                    <a:solidFill>
                      <a:srgbClr val="0070C0"/>
                    </a:solidFill>
                  </a:tcPr>
                </a:tc>
                <a:tc>
                  <a:txBody>
                    <a:bodyPr/>
                    <a:lstStyle/>
                    <a:p>
                      <a:pPr algn="ctr">
                        <a:lnSpc>
                          <a:spcPts val="1300"/>
                        </a:lnSpc>
                        <a:spcBef>
                          <a:spcPts val="0"/>
                        </a:spcBef>
                      </a:pPr>
                      <a:r>
                        <a:rPr lang="es-PE" sz="900" kern="1200" spc="-10">
                          <a:solidFill>
                            <a:schemeClr val="bg1"/>
                          </a:solidFill>
                        </a:rPr>
                        <a:t>PROJECT</a:t>
                      </a:r>
                      <a:endParaRPr lang="es-PE" sz="900" b="1" kern="1200" spc="-10">
                        <a:solidFill>
                          <a:schemeClr val="bg1"/>
                        </a:solidFill>
                        <a:latin typeface="Arial" panose="020B0604020202020204" pitchFamily="34" charset="0"/>
                        <a:ea typeface="+mn-ea"/>
                        <a:cs typeface="Arial" panose="020B0604020202020204" pitchFamily="34" charset="0"/>
                      </a:endParaRPr>
                    </a:p>
                  </a:txBody>
                  <a:tcPr marT="0" marB="0" anchor="ctr">
                    <a:solidFill>
                      <a:srgbClr val="0070C0"/>
                    </a:solidFill>
                  </a:tcPr>
                </a:tc>
                <a:tc>
                  <a:txBody>
                    <a:bodyPr/>
                    <a:lstStyle/>
                    <a:p>
                      <a:pPr marL="0" indent="0" algn="ctr">
                        <a:lnSpc>
                          <a:spcPts val="1300"/>
                        </a:lnSpc>
                        <a:spcBef>
                          <a:spcPts val="0"/>
                        </a:spcBef>
                      </a:pPr>
                      <a:r>
                        <a:rPr lang="es-PE" sz="900" kern="1200" spc="-10">
                          <a:solidFill>
                            <a:schemeClr val="bg1"/>
                          </a:solidFill>
                        </a:rPr>
                        <a:t>AMOUNT </a:t>
                      </a:r>
                    </a:p>
                    <a:p>
                      <a:pPr marL="0" indent="0" algn="ctr">
                        <a:lnSpc>
                          <a:spcPts val="1300"/>
                        </a:lnSpc>
                        <a:spcBef>
                          <a:spcPts val="0"/>
                        </a:spcBef>
                      </a:pPr>
                      <a:r>
                        <a:rPr lang="es-PE" sz="900" kern="1200" spc="-10">
                          <a:solidFill>
                            <a:schemeClr val="bg1"/>
                          </a:solidFill>
                        </a:rPr>
                        <a:t>(USD mil.)</a:t>
                      </a:r>
                      <a:endParaRPr sz="900" b="1" kern="1200" spc="-10">
                        <a:solidFill>
                          <a:schemeClr val="bg1"/>
                        </a:solidFill>
                        <a:latin typeface="Arial" panose="020B0604020202020204" pitchFamily="34" charset="0"/>
                        <a:ea typeface="+mn-ea"/>
                        <a:cs typeface="Arial" panose="020B0604020202020204" pitchFamily="34" charset="0"/>
                      </a:endParaRPr>
                    </a:p>
                  </a:txBody>
                  <a:tcPr marL="0" marR="0" marT="0" marB="0" anchor="ctr">
                    <a:solidFill>
                      <a:srgbClr val="0070C0"/>
                    </a:solidFill>
                  </a:tcPr>
                </a:tc>
                <a:tc>
                  <a:txBody>
                    <a:bodyPr/>
                    <a:lstStyle/>
                    <a:p>
                      <a:pPr marL="0" indent="0" algn="ctr" defTabSz="914400" rtl="0" eaLnBrk="1" latinLnBrk="0" hangingPunct="1">
                        <a:lnSpc>
                          <a:spcPts val="1300"/>
                        </a:lnSpc>
                        <a:spcBef>
                          <a:spcPts val="0"/>
                        </a:spcBef>
                      </a:pPr>
                      <a:r>
                        <a:rPr lang="es-PE" sz="900" kern="1200" spc="-10">
                          <a:solidFill>
                            <a:schemeClr val="bg1"/>
                          </a:solidFill>
                        </a:rPr>
                        <a:t>AWARD</a:t>
                      </a:r>
                      <a:endParaRPr sz="900" b="1" kern="1200" spc="-10">
                        <a:solidFill>
                          <a:schemeClr val="bg1"/>
                        </a:solidFill>
                        <a:latin typeface="Arial" panose="020B0604020202020204" pitchFamily="34" charset="0"/>
                        <a:ea typeface="+mn-ea"/>
                        <a:cs typeface="Arial" panose="020B0604020202020204" pitchFamily="34" charset="0"/>
                      </a:endParaRPr>
                    </a:p>
                  </a:txBody>
                  <a:tcPr marL="0" marR="0" marT="0" marB="0" anchor="ctr">
                    <a:solidFill>
                      <a:srgbClr val="0070C0"/>
                    </a:solidFill>
                  </a:tcPr>
                </a:tc>
                <a:extLst>
                  <a:ext uri="{0D108BD9-81ED-4DB2-BD59-A6C34878D82A}">
                    <a16:rowId xmlns:a16="http://schemas.microsoft.com/office/drawing/2014/main" val="1144066599"/>
                  </a:ext>
                </a:extLst>
              </a:tr>
              <a:tr h="442843">
                <a:tc>
                  <a:txBody>
                    <a:bodyPr/>
                    <a:lstStyle/>
                    <a:p>
                      <a:pPr algn="ctr"/>
                      <a:r>
                        <a:rPr lang="es-PE" sz="1200" spc="-10"/>
                        <a:t>1-2</a:t>
                      </a:r>
                      <a:endParaRPr lang="es-PE" sz="1200" b="0">
                        <a:latin typeface="Calibri (Cuerpo)"/>
                      </a:endParaRPr>
                    </a:p>
                  </a:txBody>
                  <a:tcPr marT="0" marB="0" anchor="ctr">
                    <a:solidFill>
                      <a:schemeClr val="bg1">
                        <a:alpha val="20000"/>
                      </a:schemeClr>
                    </a:solidFill>
                  </a:tcPr>
                </a:tc>
                <a:tc>
                  <a:txBody>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lang="es-MX" sz="1200" u="none" strike="noStrike" kern="1200" cap="none" spc="0" normalizeH="0" baseline="0" noProof="0" err="1">
                          <a:ln>
                            <a:noFill/>
                          </a:ln>
                          <a:effectLst/>
                          <a:uLnTx/>
                          <a:uFillTx/>
                        </a:rPr>
                        <a:t>Group</a:t>
                      </a:r>
                      <a:r>
                        <a:rPr kumimoji="0" lang="es-MX" sz="1200" u="none" strike="noStrike" kern="1200" cap="none" spc="0" normalizeH="0" baseline="0" noProof="0">
                          <a:ln>
                            <a:noFill/>
                          </a:ln>
                          <a:effectLst/>
                          <a:uLnTx/>
                          <a:uFillTx/>
                        </a:rPr>
                        <a:t> 1 - Huánuco -  Tocache - Celendín- Trujillo Link and Celendín - Piura Link</a:t>
                      </a:r>
                    </a:p>
                  </a:txBody>
                  <a:tcPr marT="0" marB="0" anchor="ctr">
                    <a:solidFill>
                      <a:schemeClr val="bg1">
                        <a:alpha val="20000"/>
                      </a:schemeClr>
                    </a:solidFill>
                  </a:tcPr>
                </a:tc>
                <a:tc>
                  <a:txBody>
                    <a:bodyPr/>
                    <a:lstStyle/>
                    <a:p>
                      <a:pPr marL="0" indent="0" algn="ctr" defTabSz="914400" rtl="0" eaLnBrk="1" latinLnBrk="0" hangingPunct="1">
                        <a:lnSpc>
                          <a:spcPct val="100000"/>
                        </a:lnSpc>
                        <a:spcBef>
                          <a:spcPts val="835"/>
                        </a:spcBef>
                      </a:pPr>
                      <a:r>
                        <a:rPr lang="es-ES" sz="1200" kern="1200" spc="-10"/>
                        <a:t>833</a:t>
                      </a:r>
                      <a:endParaRPr sz="1200" b="0" kern="1200" spc="-10">
                        <a:solidFill>
                          <a:schemeClr val="tx1">
                            <a:lumMod val="65000"/>
                            <a:lumOff val="35000"/>
                          </a:schemeClr>
                        </a:solidFill>
                        <a:latin typeface="Calibri (Cuerpo)"/>
                        <a:ea typeface="+mn-ea"/>
                        <a:cs typeface="Calibri"/>
                      </a:endParaRPr>
                    </a:p>
                  </a:txBody>
                  <a:tcPr marL="0" marR="0" marT="0" marB="0" anchor="ctr">
                    <a:solidFill>
                      <a:schemeClr val="bg1">
                        <a:alpha val="20000"/>
                      </a:schemeClr>
                    </a:solidFill>
                  </a:tcPr>
                </a:tc>
                <a:tc>
                  <a:txBody>
                    <a:bodyPr/>
                    <a:lstStyle/>
                    <a:p>
                      <a:pPr marL="0" indent="0" algn="ctr" rtl="0" eaLnBrk="1" latinLnBrk="0" hangingPunct="1">
                        <a:lnSpc>
                          <a:spcPct val="100000"/>
                        </a:lnSpc>
                        <a:spcBef>
                          <a:spcPts val="835"/>
                        </a:spcBef>
                      </a:pPr>
                      <a:r>
                        <a:rPr lang="es-ES" sz="1200" kern="1200" spc="-10"/>
                        <a:t>Oct - 23 </a:t>
                      </a:r>
                      <a:endParaRPr lang="es-ES" sz="1200" b="0" kern="1200" spc="-10">
                        <a:solidFill>
                          <a:schemeClr val="tx1">
                            <a:lumMod val="65000"/>
                            <a:lumOff val="35000"/>
                          </a:schemeClr>
                        </a:solidFill>
                        <a:latin typeface="Calibri (Cuerpo)"/>
                        <a:ea typeface="+mn-ea"/>
                        <a:cs typeface="Calibri"/>
                      </a:endParaRPr>
                    </a:p>
                  </a:txBody>
                  <a:tcPr marL="0" marR="0" marT="0" marB="0" anchor="ctr">
                    <a:solidFill>
                      <a:schemeClr val="bg1">
                        <a:alpha val="20000"/>
                      </a:schemeClr>
                    </a:solidFill>
                  </a:tcPr>
                </a:tc>
                <a:extLst>
                  <a:ext uri="{0D108BD9-81ED-4DB2-BD59-A6C34878D82A}">
                    <a16:rowId xmlns:a16="http://schemas.microsoft.com/office/drawing/2014/main" val="4093142725"/>
                  </a:ext>
                </a:extLst>
              </a:tr>
            </a:tbl>
          </a:graphicData>
        </a:graphic>
      </p:graphicFrame>
      <p:grpSp>
        <p:nvGrpSpPr>
          <p:cNvPr id="9" name="Grupo 8">
            <a:extLst>
              <a:ext uri="{FF2B5EF4-FFF2-40B4-BE49-F238E27FC236}">
                <a16:creationId xmlns:a16="http://schemas.microsoft.com/office/drawing/2014/main" id="{990F57FD-36D9-E059-162F-455522B5CF4E}"/>
              </a:ext>
            </a:extLst>
          </p:cNvPr>
          <p:cNvGrpSpPr/>
          <p:nvPr/>
        </p:nvGrpSpPr>
        <p:grpSpPr>
          <a:xfrm>
            <a:off x="1945526" y="2687706"/>
            <a:ext cx="345440" cy="345440"/>
            <a:chOff x="3928003" y="2025590"/>
            <a:chExt cx="345440" cy="345440"/>
          </a:xfrm>
        </p:grpSpPr>
        <p:sp>
          <p:nvSpPr>
            <p:cNvPr id="93" name="object 38">
              <a:extLst>
                <a:ext uri="{FF2B5EF4-FFF2-40B4-BE49-F238E27FC236}">
                  <a16:creationId xmlns:a16="http://schemas.microsoft.com/office/drawing/2014/main" id="{916D70D7-F6DF-0234-F333-4265E6064F11}"/>
                </a:ext>
              </a:extLst>
            </p:cNvPr>
            <p:cNvSpPr/>
            <p:nvPr/>
          </p:nvSpPr>
          <p:spPr>
            <a:xfrm>
              <a:off x="3928003" y="2025590"/>
              <a:ext cx="345440" cy="345440"/>
            </a:xfrm>
            <a:custGeom>
              <a:avLst/>
              <a:gdLst/>
              <a:ahLst/>
              <a:cxnLst/>
              <a:rect l="l" t="t" r="r" b="b"/>
              <a:pathLst>
                <a:path w="345440" h="345439">
                  <a:moveTo>
                    <a:pt x="172542" y="0"/>
                  </a:moveTo>
                  <a:lnTo>
                    <a:pt x="126675" y="6163"/>
                  </a:lnTo>
                  <a:lnTo>
                    <a:pt x="85458" y="23558"/>
                  </a:lnTo>
                  <a:lnTo>
                    <a:pt x="50538" y="50538"/>
                  </a:lnTo>
                  <a:lnTo>
                    <a:pt x="23558" y="85458"/>
                  </a:lnTo>
                  <a:lnTo>
                    <a:pt x="6163" y="126675"/>
                  </a:lnTo>
                  <a:lnTo>
                    <a:pt x="0" y="172542"/>
                  </a:lnTo>
                  <a:lnTo>
                    <a:pt x="6163" y="218409"/>
                  </a:lnTo>
                  <a:lnTo>
                    <a:pt x="23558" y="259625"/>
                  </a:lnTo>
                  <a:lnTo>
                    <a:pt x="50538" y="294546"/>
                  </a:lnTo>
                  <a:lnTo>
                    <a:pt x="85458" y="321526"/>
                  </a:lnTo>
                  <a:lnTo>
                    <a:pt x="126675" y="338920"/>
                  </a:lnTo>
                  <a:lnTo>
                    <a:pt x="172542" y="345084"/>
                  </a:lnTo>
                  <a:lnTo>
                    <a:pt x="218409" y="338920"/>
                  </a:lnTo>
                  <a:lnTo>
                    <a:pt x="259625" y="321526"/>
                  </a:lnTo>
                  <a:lnTo>
                    <a:pt x="294546" y="294546"/>
                  </a:lnTo>
                  <a:lnTo>
                    <a:pt x="321526" y="259625"/>
                  </a:lnTo>
                  <a:lnTo>
                    <a:pt x="338920" y="218409"/>
                  </a:lnTo>
                  <a:lnTo>
                    <a:pt x="345084" y="172542"/>
                  </a:lnTo>
                  <a:lnTo>
                    <a:pt x="338920" y="126675"/>
                  </a:lnTo>
                  <a:lnTo>
                    <a:pt x="321526" y="85458"/>
                  </a:lnTo>
                  <a:lnTo>
                    <a:pt x="294546" y="50538"/>
                  </a:lnTo>
                  <a:lnTo>
                    <a:pt x="259625" y="23558"/>
                  </a:lnTo>
                  <a:lnTo>
                    <a:pt x="218409" y="6163"/>
                  </a:lnTo>
                  <a:lnTo>
                    <a:pt x="172542" y="0"/>
                  </a:lnTo>
                  <a:close/>
                </a:path>
              </a:pathLst>
            </a:custGeom>
            <a:solidFill>
              <a:srgbClr val="3A587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ea typeface="+mn-ea"/>
                <a:cs typeface="+mn-cs"/>
              </a:endParaRPr>
            </a:p>
          </p:txBody>
        </p:sp>
        <p:pic>
          <p:nvPicPr>
            <p:cNvPr id="94" name="object 41">
              <a:extLst>
                <a:ext uri="{FF2B5EF4-FFF2-40B4-BE49-F238E27FC236}">
                  <a16:creationId xmlns:a16="http://schemas.microsoft.com/office/drawing/2014/main" id="{C75D6E3D-79B9-DAD9-4AA5-F340485B5ED0}"/>
                </a:ext>
              </a:extLst>
            </p:cNvPr>
            <p:cNvPicPr/>
            <p:nvPr/>
          </p:nvPicPr>
          <p:blipFill>
            <a:blip r:embed="rId3" cstate="screen">
              <a:extLst>
                <a:ext uri="{28A0092B-C50C-407E-A947-70E740481C1C}">
                  <a14:useLocalDpi xmlns:a14="http://schemas.microsoft.com/office/drawing/2010/main"/>
                </a:ext>
              </a:extLst>
            </a:blip>
            <a:stretch>
              <a:fillRect/>
            </a:stretch>
          </p:blipFill>
          <p:spPr>
            <a:xfrm>
              <a:off x="4035034" y="2078343"/>
              <a:ext cx="148183" cy="252260"/>
            </a:xfrm>
            <a:prstGeom prst="rect">
              <a:avLst/>
            </a:prstGeom>
          </p:spPr>
        </p:pic>
      </p:grpSp>
      <p:sp>
        <p:nvSpPr>
          <p:cNvPr id="101" name="CuadroTexto 100">
            <a:extLst>
              <a:ext uri="{FF2B5EF4-FFF2-40B4-BE49-F238E27FC236}">
                <a16:creationId xmlns:a16="http://schemas.microsoft.com/office/drawing/2014/main" id="{0FB924BD-3007-0F57-DF8A-09B32F5F581D}"/>
              </a:ext>
            </a:extLst>
          </p:cNvPr>
          <p:cNvSpPr txBox="1"/>
          <p:nvPr/>
        </p:nvSpPr>
        <p:spPr>
          <a:xfrm>
            <a:off x="1535400" y="3106573"/>
            <a:ext cx="1282881" cy="286232"/>
          </a:xfrm>
          <a:prstGeom prst="rect">
            <a:avLst/>
          </a:prstGeom>
          <a:noFill/>
        </p:spPr>
        <p:txBody>
          <a:bodyPr vert="horz" wrap="square" lIns="91440" tIns="45720" rIns="91440" bIns="45720" rtlCol="0" anchor="ctr">
            <a:spAutoFit/>
          </a:bodyPr>
          <a:lstStyle>
            <a:defPPr>
              <a:defRPr lang="es-PE"/>
            </a:defPPr>
            <a:lvl1pPr algn="just" defTabSz="914358">
              <a:lnSpc>
                <a:spcPct val="90000"/>
              </a:lnSpc>
              <a:spcBef>
                <a:spcPct val="0"/>
              </a:spcBef>
              <a:buNone/>
              <a:defRPr sz="2800" b="1">
                <a:solidFill>
                  <a:srgbClr val="E3051B"/>
                </a:solidFill>
                <a:latin typeface="Arial Bold"/>
                <a:ea typeface="+mj-ea"/>
                <a:cs typeface="Arial" panose="020B0604020202020204" pitchFamily="34" charset="0"/>
              </a:defRPr>
            </a:lvl1pPr>
            <a:lvl2pPr eaLnBrk="0" fontAlgn="base" hangingPunct="0">
              <a:lnSpc>
                <a:spcPct val="90000"/>
              </a:lnSpc>
              <a:spcBef>
                <a:spcPct val="0"/>
              </a:spcBef>
              <a:spcAft>
                <a:spcPct val="0"/>
              </a:spcAft>
              <a:defRPr sz="4400">
                <a:latin typeface="Calibri Light" pitchFamily="34" charset="0"/>
                <a:ea typeface="ＭＳ Ｐゴシック" pitchFamily="-112" charset="-128"/>
                <a:cs typeface="ＭＳ Ｐゴシック" pitchFamily="-112" charset="-128"/>
              </a:defRPr>
            </a:lvl2pPr>
            <a:lvl3pPr eaLnBrk="0" fontAlgn="base" hangingPunct="0">
              <a:lnSpc>
                <a:spcPct val="90000"/>
              </a:lnSpc>
              <a:spcBef>
                <a:spcPct val="0"/>
              </a:spcBef>
              <a:spcAft>
                <a:spcPct val="0"/>
              </a:spcAft>
              <a:defRPr sz="4400">
                <a:latin typeface="Calibri Light" pitchFamily="34" charset="0"/>
                <a:ea typeface="ＭＳ Ｐゴシック" pitchFamily="-112" charset="-128"/>
                <a:cs typeface="ＭＳ Ｐゴシック" pitchFamily="-112" charset="-128"/>
              </a:defRPr>
            </a:lvl3pPr>
            <a:lvl4pPr eaLnBrk="0" fontAlgn="base" hangingPunct="0">
              <a:lnSpc>
                <a:spcPct val="90000"/>
              </a:lnSpc>
              <a:spcBef>
                <a:spcPct val="0"/>
              </a:spcBef>
              <a:spcAft>
                <a:spcPct val="0"/>
              </a:spcAft>
              <a:defRPr sz="4400">
                <a:latin typeface="Calibri Light" pitchFamily="34" charset="0"/>
                <a:ea typeface="ＭＳ Ｐゴシック" pitchFamily="-112" charset="-128"/>
                <a:cs typeface="ＭＳ Ｐゴシック" pitchFamily="-112" charset="-128"/>
              </a:defRPr>
            </a:lvl4pPr>
            <a:lvl5pPr eaLnBrk="0" fontAlgn="base" hangingPunct="0">
              <a:lnSpc>
                <a:spcPct val="90000"/>
              </a:lnSpc>
              <a:spcBef>
                <a:spcPct val="0"/>
              </a:spcBef>
              <a:spcAft>
                <a:spcPct val="0"/>
              </a:spcAft>
              <a:defRPr sz="4400">
                <a:latin typeface="Calibri Light" pitchFamily="34" charset="0"/>
                <a:ea typeface="ＭＳ Ｐゴシック" pitchFamily="-112" charset="-128"/>
                <a:cs typeface="ＭＳ Ｐゴシック" pitchFamily="-112" charset="-128"/>
              </a:defRPr>
            </a:lvl5pPr>
            <a:lvl6pPr marL="457179" fontAlgn="base">
              <a:lnSpc>
                <a:spcPct val="90000"/>
              </a:lnSpc>
              <a:spcBef>
                <a:spcPct val="0"/>
              </a:spcBef>
              <a:spcAft>
                <a:spcPct val="0"/>
              </a:spcAft>
              <a:defRPr sz="4400">
                <a:latin typeface="Calibri Light" pitchFamily="34" charset="0"/>
              </a:defRPr>
            </a:lvl6pPr>
            <a:lvl7pPr marL="914358" fontAlgn="base">
              <a:lnSpc>
                <a:spcPct val="90000"/>
              </a:lnSpc>
              <a:spcBef>
                <a:spcPct val="0"/>
              </a:spcBef>
              <a:spcAft>
                <a:spcPct val="0"/>
              </a:spcAft>
              <a:defRPr sz="4400">
                <a:latin typeface="Calibri Light" pitchFamily="34" charset="0"/>
              </a:defRPr>
            </a:lvl7pPr>
            <a:lvl8pPr marL="1371536" fontAlgn="base">
              <a:lnSpc>
                <a:spcPct val="90000"/>
              </a:lnSpc>
              <a:spcBef>
                <a:spcPct val="0"/>
              </a:spcBef>
              <a:spcAft>
                <a:spcPct val="0"/>
              </a:spcAft>
              <a:defRPr sz="4400">
                <a:latin typeface="Calibri Light" pitchFamily="34" charset="0"/>
              </a:defRPr>
            </a:lvl8pPr>
            <a:lvl9pPr marL="1828715" fontAlgn="base">
              <a:lnSpc>
                <a:spcPct val="90000"/>
              </a:lnSpc>
              <a:spcBef>
                <a:spcPct val="0"/>
              </a:spcBef>
              <a:spcAft>
                <a:spcPct val="0"/>
              </a:spcAft>
              <a:defRPr sz="4400">
                <a:latin typeface="Calibri Light" pitchFamily="34" charset="0"/>
              </a:defRPr>
            </a:lvl9pPr>
          </a:lstStyle>
          <a:p>
            <a:pPr marL="0" marR="0" lvl="0" indent="0" algn="l" defTabSz="914358" rtl="0" eaLnBrk="1" fontAlgn="auto" latinLnBrk="0" hangingPunct="1">
              <a:lnSpc>
                <a:spcPct val="90000"/>
              </a:lnSpc>
              <a:spcBef>
                <a:spcPct val="0"/>
              </a:spcBef>
              <a:spcAft>
                <a:spcPts val="0"/>
              </a:spcAft>
              <a:buClrTx/>
              <a:buSzTx/>
              <a:buFontTx/>
              <a:buNone/>
              <a:tabLst/>
              <a:defRPr/>
            </a:pPr>
            <a:r>
              <a:rPr kumimoji="0" lang="es-PE" sz="1400" b="1" i="0" u="none" strike="noStrike" kern="1200" cap="none" spc="0" normalizeH="0" baseline="0" noProof="0">
                <a:ln>
                  <a:noFill/>
                </a:ln>
                <a:solidFill>
                  <a:srgbClr val="002060"/>
                </a:solidFill>
                <a:effectLst/>
                <a:uLnTx/>
                <a:uFillTx/>
                <a:latin typeface="+mn-lt"/>
                <a:ea typeface="+mj-ea"/>
                <a:cs typeface="Arial"/>
              </a:rPr>
              <a:t>ELECTRICITY</a:t>
            </a:r>
            <a:endParaRPr kumimoji="0" lang="es-PE" sz="1000" b="1" i="0" u="none" strike="noStrike" kern="1200" cap="none" spc="0" normalizeH="0" baseline="0" noProof="0">
              <a:ln>
                <a:noFill/>
              </a:ln>
              <a:solidFill>
                <a:srgbClr val="002060"/>
              </a:solidFill>
              <a:effectLst/>
              <a:uLnTx/>
              <a:uFillTx/>
              <a:latin typeface="+mn-lt"/>
              <a:ea typeface="+mj-ea"/>
              <a:cs typeface="Arial"/>
            </a:endParaRPr>
          </a:p>
        </p:txBody>
      </p:sp>
      <p:graphicFrame>
        <p:nvGraphicFramePr>
          <p:cNvPr id="107" name="Tabla 11">
            <a:extLst>
              <a:ext uri="{FF2B5EF4-FFF2-40B4-BE49-F238E27FC236}">
                <a16:creationId xmlns:a16="http://schemas.microsoft.com/office/drawing/2014/main" id="{6AB0C95F-0784-01C7-A97D-E37975696AB8}"/>
              </a:ext>
            </a:extLst>
          </p:cNvPr>
          <p:cNvGraphicFramePr>
            <a:graphicFrameLocks noGrp="1"/>
          </p:cNvGraphicFramePr>
          <p:nvPr>
            <p:extLst>
              <p:ext uri="{D42A27DB-BD31-4B8C-83A1-F6EECF244321}">
                <p14:modId xmlns:p14="http://schemas.microsoft.com/office/powerpoint/2010/main" val="2356190579"/>
              </p:ext>
            </p:extLst>
          </p:nvPr>
        </p:nvGraphicFramePr>
        <p:xfrm>
          <a:off x="2860714" y="3539652"/>
          <a:ext cx="8579094" cy="937232"/>
        </p:xfrm>
        <a:graphic>
          <a:graphicData uri="http://schemas.openxmlformats.org/drawingml/2006/table">
            <a:tbl>
              <a:tblPr firstRow="1" bandRow="1">
                <a:tableStyleId>{5FD0F851-EC5A-4D38-B0AD-8093EC10F338}</a:tableStyleId>
              </a:tblPr>
              <a:tblGrid>
                <a:gridCol w="807857">
                  <a:extLst>
                    <a:ext uri="{9D8B030D-6E8A-4147-A177-3AD203B41FA5}">
                      <a16:colId xmlns:a16="http://schemas.microsoft.com/office/drawing/2014/main" val="3488799045"/>
                    </a:ext>
                  </a:extLst>
                </a:gridCol>
                <a:gridCol w="4214271">
                  <a:extLst>
                    <a:ext uri="{9D8B030D-6E8A-4147-A177-3AD203B41FA5}">
                      <a16:colId xmlns:a16="http://schemas.microsoft.com/office/drawing/2014/main" val="515445519"/>
                    </a:ext>
                  </a:extLst>
                </a:gridCol>
                <a:gridCol w="1525528">
                  <a:extLst>
                    <a:ext uri="{9D8B030D-6E8A-4147-A177-3AD203B41FA5}">
                      <a16:colId xmlns:a16="http://schemas.microsoft.com/office/drawing/2014/main" val="383360902"/>
                    </a:ext>
                  </a:extLst>
                </a:gridCol>
                <a:gridCol w="2031438">
                  <a:extLst>
                    <a:ext uri="{9D8B030D-6E8A-4147-A177-3AD203B41FA5}">
                      <a16:colId xmlns:a16="http://schemas.microsoft.com/office/drawing/2014/main" val="3249437530"/>
                    </a:ext>
                  </a:extLst>
                </a:gridCol>
              </a:tblGrid>
              <a:tr h="134574">
                <a:tc>
                  <a:txBody>
                    <a:bodyPr/>
                    <a:lstStyle/>
                    <a:p>
                      <a:pPr algn="ctr">
                        <a:lnSpc>
                          <a:spcPts val="1300"/>
                        </a:lnSpc>
                        <a:spcBef>
                          <a:spcPts val="0"/>
                        </a:spcBef>
                      </a:pPr>
                      <a:r>
                        <a:rPr lang="es-PE" sz="900" kern="1200" spc="-10">
                          <a:solidFill>
                            <a:schemeClr val="bg1"/>
                          </a:solidFill>
                        </a:rPr>
                        <a:t>No</a:t>
                      </a:r>
                      <a:endParaRPr lang="es-PE" sz="900" b="1" kern="1200" spc="-10">
                        <a:solidFill>
                          <a:schemeClr val="bg1"/>
                        </a:solidFill>
                        <a:latin typeface="Calibri (Cuerpo)"/>
                        <a:ea typeface="+mn-ea"/>
                        <a:cs typeface="Calibri"/>
                      </a:endParaRPr>
                    </a:p>
                  </a:txBody>
                  <a:tcPr marT="0" marB="0" anchor="ctr">
                    <a:solidFill>
                      <a:srgbClr val="0070C0"/>
                    </a:solidFill>
                  </a:tcPr>
                </a:tc>
                <a:tc>
                  <a:txBody>
                    <a:bodyPr/>
                    <a:lstStyle/>
                    <a:p>
                      <a:pPr algn="ctr">
                        <a:lnSpc>
                          <a:spcPts val="1300"/>
                        </a:lnSpc>
                        <a:spcBef>
                          <a:spcPts val="0"/>
                        </a:spcBef>
                      </a:pPr>
                      <a:r>
                        <a:rPr lang="es-PE" sz="900" kern="1200" spc="-10">
                          <a:solidFill>
                            <a:schemeClr val="bg1"/>
                          </a:solidFill>
                        </a:rPr>
                        <a:t>PROJECT</a:t>
                      </a:r>
                      <a:endParaRPr lang="es-PE" sz="900" b="1" kern="1200" spc="-10">
                        <a:solidFill>
                          <a:schemeClr val="bg1"/>
                        </a:solidFill>
                        <a:latin typeface="Calibri (Cuerpo)"/>
                        <a:ea typeface="+mn-ea"/>
                        <a:cs typeface="Calibri"/>
                      </a:endParaRPr>
                    </a:p>
                  </a:txBody>
                  <a:tcPr marT="0" marB="0" anchor="ctr">
                    <a:solidFill>
                      <a:srgbClr val="0070C0"/>
                    </a:solidFill>
                  </a:tcPr>
                </a:tc>
                <a:tc>
                  <a:txBody>
                    <a:bodyPr/>
                    <a:lstStyle/>
                    <a:p>
                      <a:pPr marL="0" indent="0" algn="ctr">
                        <a:lnSpc>
                          <a:spcPts val="1300"/>
                        </a:lnSpc>
                        <a:spcBef>
                          <a:spcPts val="0"/>
                        </a:spcBef>
                      </a:pPr>
                      <a:r>
                        <a:rPr lang="es-PE" sz="900" kern="1200" spc="-10">
                          <a:solidFill>
                            <a:schemeClr val="bg1"/>
                          </a:solidFill>
                        </a:rPr>
                        <a:t>AMOUNT</a:t>
                      </a:r>
                    </a:p>
                    <a:p>
                      <a:pPr marL="0" indent="0" algn="ctr">
                        <a:lnSpc>
                          <a:spcPts val="1300"/>
                        </a:lnSpc>
                        <a:spcBef>
                          <a:spcPts val="0"/>
                        </a:spcBef>
                      </a:pPr>
                      <a:r>
                        <a:rPr lang="es-PE" sz="900" kern="1200" spc="-10">
                          <a:solidFill>
                            <a:schemeClr val="bg1"/>
                          </a:solidFill>
                        </a:rPr>
                        <a:t>(USD mil.)</a:t>
                      </a:r>
                      <a:endParaRPr sz="900" b="1" kern="1200" spc="-10">
                        <a:solidFill>
                          <a:schemeClr val="bg1"/>
                        </a:solidFill>
                        <a:latin typeface="Calibri (Cuerpo)"/>
                        <a:ea typeface="+mn-ea"/>
                        <a:cs typeface="Calibri"/>
                      </a:endParaRPr>
                    </a:p>
                  </a:txBody>
                  <a:tcPr marL="0" marR="0" marT="0" marB="0" anchor="ctr">
                    <a:solidFill>
                      <a:srgbClr val="0070C0"/>
                    </a:solidFill>
                  </a:tcPr>
                </a:tc>
                <a:tc>
                  <a:txBody>
                    <a:bodyPr/>
                    <a:lstStyle/>
                    <a:p>
                      <a:pPr marL="0" indent="0" algn="ctr" defTabSz="914400" rtl="0" eaLnBrk="1" latinLnBrk="0" hangingPunct="1">
                        <a:lnSpc>
                          <a:spcPts val="1300"/>
                        </a:lnSpc>
                        <a:spcBef>
                          <a:spcPts val="0"/>
                        </a:spcBef>
                      </a:pPr>
                      <a:r>
                        <a:rPr lang="es-PE" sz="900" kern="1200" spc="-10">
                          <a:solidFill>
                            <a:schemeClr val="bg1"/>
                          </a:solidFill>
                        </a:rPr>
                        <a:t>AWARD</a:t>
                      </a:r>
                      <a:endParaRPr sz="900" b="1" kern="1200" spc="-10">
                        <a:solidFill>
                          <a:schemeClr val="bg1"/>
                        </a:solidFill>
                        <a:latin typeface="Calibri (Cuerpo)"/>
                        <a:ea typeface="+mn-ea"/>
                        <a:cs typeface="Calibri"/>
                      </a:endParaRPr>
                    </a:p>
                  </a:txBody>
                  <a:tcPr marL="0" marR="0" marT="0" marB="0" anchor="ctr">
                    <a:solidFill>
                      <a:srgbClr val="0070C0"/>
                    </a:solidFill>
                  </a:tcPr>
                </a:tc>
                <a:extLst>
                  <a:ext uri="{0D108BD9-81ED-4DB2-BD59-A6C34878D82A}">
                    <a16:rowId xmlns:a16="http://schemas.microsoft.com/office/drawing/2014/main" val="1144066599"/>
                  </a:ext>
                </a:extLst>
              </a:tr>
              <a:tr h="309072">
                <a:tc>
                  <a:txBody>
                    <a:bodyPr/>
                    <a:lstStyle/>
                    <a:p>
                      <a:pPr algn="ctr"/>
                      <a:r>
                        <a:rPr lang="es-ES" sz="1200" spc="-10"/>
                        <a:t>3</a:t>
                      </a:r>
                      <a:endParaRPr lang="es-PE" sz="1200">
                        <a:latin typeface="Calibri (Cuerpo)"/>
                      </a:endParaRPr>
                    </a:p>
                  </a:txBody>
                  <a:tcPr marT="0" marB="0" anchor="ctr">
                    <a:solidFill>
                      <a:schemeClr val="bg1"/>
                    </a:solidFill>
                  </a:tcPr>
                </a:tc>
                <a:tc>
                  <a:txBody>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lang="es-MX" sz="1200" u="none" strike="noStrike" kern="1200" cap="none" spc="-50" normalizeH="0" baseline="0" noProof="0">
                          <a:ln>
                            <a:noFill/>
                          </a:ln>
                          <a:effectLst/>
                          <a:uLnTx/>
                          <a:uFillTx/>
                        </a:rPr>
                        <a:t>San Juan de Marcona Port Terminal(1)</a:t>
                      </a:r>
                    </a:p>
                  </a:txBody>
                  <a:tcPr marT="0" marB="0" anchor="ctr">
                    <a:solidFill>
                      <a:schemeClr val="bg1"/>
                    </a:solidFill>
                  </a:tcPr>
                </a:tc>
                <a:tc>
                  <a:txBody>
                    <a:bodyPr/>
                    <a:lstStyle/>
                    <a:p>
                      <a:pPr marL="0" indent="0" algn="ctr" defTabSz="914400" rtl="0" eaLnBrk="1" latinLnBrk="0" hangingPunct="1">
                        <a:lnSpc>
                          <a:spcPct val="100000"/>
                        </a:lnSpc>
                        <a:spcBef>
                          <a:spcPts val="835"/>
                        </a:spcBef>
                      </a:pPr>
                      <a:r>
                        <a:rPr lang="es-PE" sz="1200" kern="1200" spc="-10"/>
                        <a:t>405</a:t>
                      </a:r>
                      <a:endParaRPr sz="1200" b="1" kern="1200" spc="-10">
                        <a:solidFill>
                          <a:schemeClr val="tx1">
                            <a:lumMod val="65000"/>
                            <a:lumOff val="35000"/>
                          </a:schemeClr>
                        </a:solidFill>
                        <a:latin typeface="Calibri (Cuerpo)"/>
                        <a:ea typeface="+mn-ea"/>
                        <a:cs typeface="Calibri"/>
                      </a:endParaRPr>
                    </a:p>
                  </a:txBody>
                  <a:tcPr marL="0" marR="0" marT="0" marB="0" anchor="ctr">
                    <a:solidFill>
                      <a:schemeClr val="bg1"/>
                    </a:solidFill>
                  </a:tcPr>
                </a:tc>
                <a:tc>
                  <a:txBody>
                    <a:bodyPr/>
                    <a:lstStyle/>
                    <a:p>
                      <a:pPr marL="0" indent="0" algn="ctr" defTabSz="914400" rtl="0" eaLnBrk="1" latinLnBrk="0" hangingPunct="1">
                        <a:lnSpc>
                          <a:spcPct val="100000"/>
                        </a:lnSpc>
                        <a:spcBef>
                          <a:spcPts val="835"/>
                        </a:spcBef>
                      </a:pPr>
                      <a:r>
                        <a:rPr lang="es-ES" sz="1200" kern="1200" spc="-10"/>
                        <a:t>IV Q</a:t>
                      </a:r>
                      <a:endParaRPr lang="es-ES" sz="1200" b="1" kern="1200" spc="-10">
                        <a:solidFill>
                          <a:schemeClr val="tx1">
                            <a:lumMod val="65000"/>
                            <a:lumOff val="35000"/>
                          </a:schemeClr>
                        </a:solidFill>
                        <a:latin typeface="Calibri (Cuerpo)"/>
                        <a:ea typeface="+mn-ea"/>
                        <a:cs typeface="Calibri"/>
                      </a:endParaRPr>
                    </a:p>
                  </a:txBody>
                  <a:tcPr marL="0" marR="0" marT="0" marB="0" anchor="ctr">
                    <a:solidFill>
                      <a:schemeClr val="bg1"/>
                    </a:solidFill>
                  </a:tcPr>
                </a:tc>
                <a:extLst>
                  <a:ext uri="{0D108BD9-81ED-4DB2-BD59-A6C34878D82A}">
                    <a16:rowId xmlns:a16="http://schemas.microsoft.com/office/drawing/2014/main" val="3045220168"/>
                  </a:ext>
                </a:extLst>
              </a:tr>
              <a:tr h="309072">
                <a:tc>
                  <a:txBody>
                    <a:bodyPr/>
                    <a:lstStyle/>
                    <a:p>
                      <a:pPr algn="ctr"/>
                      <a:r>
                        <a:rPr lang="es-ES" sz="1200" spc="-10"/>
                        <a:t>4</a:t>
                      </a:r>
                      <a:endParaRPr lang="es-ES" sz="1200" b="1" spc="-10">
                        <a:solidFill>
                          <a:schemeClr val="tx1">
                            <a:lumMod val="65000"/>
                            <a:lumOff val="35000"/>
                          </a:schemeClr>
                        </a:solidFill>
                      </a:endParaRPr>
                    </a:p>
                  </a:txBody>
                  <a:tcPr marT="0" marB="0" anchor="ctr">
                    <a:solidFill>
                      <a:schemeClr val="bg1"/>
                    </a:solidFill>
                  </a:tcPr>
                </a:tc>
                <a:tc>
                  <a:txBody>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lang="en-US" sz="1200" u="none" strike="noStrike" kern="1200" cap="none" spc="-50" normalizeH="0" baseline="0" noProof="0" err="1">
                          <a:ln>
                            <a:noFill/>
                          </a:ln>
                          <a:effectLst/>
                          <a:uLnTx/>
                          <a:uFillTx/>
                        </a:rPr>
                        <a:t>Huancayo</a:t>
                      </a:r>
                      <a:r>
                        <a:rPr kumimoji="0" lang="en-US" sz="1200" u="none" strike="noStrike" kern="1200" cap="none" spc="-50" normalizeH="0" baseline="0" noProof="0">
                          <a:ln>
                            <a:noFill/>
                          </a:ln>
                          <a:effectLst/>
                          <a:uLnTx/>
                          <a:uFillTx/>
                        </a:rPr>
                        <a:t> Huancavelica Railway</a:t>
                      </a:r>
                    </a:p>
                  </a:txBody>
                  <a:tcPr marT="0" marB="0" anchor="ctr">
                    <a:solidFill>
                      <a:schemeClr val="bg1"/>
                    </a:solidFill>
                  </a:tcPr>
                </a:tc>
                <a:tc>
                  <a:txBody>
                    <a:bodyPr/>
                    <a:lstStyle/>
                    <a:p>
                      <a:pPr marL="0" indent="0" algn="ctr" defTabSz="914400" rtl="0" eaLnBrk="1" latinLnBrk="0" hangingPunct="1">
                        <a:lnSpc>
                          <a:spcPct val="100000"/>
                        </a:lnSpc>
                        <a:spcBef>
                          <a:spcPts val="835"/>
                        </a:spcBef>
                      </a:pPr>
                      <a:r>
                        <a:rPr lang="es-PE" sz="1200" kern="1200" spc="-10"/>
                        <a:t>340</a:t>
                      </a:r>
                      <a:endParaRPr sz="1200" b="0" kern="1200" spc="-10">
                        <a:solidFill>
                          <a:schemeClr val="tx1"/>
                        </a:solidFill>
                        <a:latin typeface="Calibri (Cuerpo)"/>
                        <a:ea typeface="+mn-ea"/>
                        <a:cs typeface="Calibri"/>
                      </a:endParaRPr>
                    </a:p>
                  </a:txBody>
                  <a:tcPr marL="0" marR="0" marT="0" marB="0" anchor="ctr">
                    <a:solidFill>
                      <a:schemeClr val="bg1"/>
                    </a:solidFill>
                  </a:tcPr>
                </a:tc>
                <a:tc>
                  <a:txBody>
                    <a:bodyPr/>
                    <a:lstStyle/>
                    <a:p>
                      <a:pPr marL="0" indent="0" algn="ctr" defTabSz="914400" rtl="0" eaLnBrk="1" latinLnBrk="0" hangingPunct="1">
                        <a:lnSpc>
                          <a:spcPct val="100000"/>
                        </a:lnSpc>
                        <a:spcBef>
                          <a:spcPts val="835"/>
                        </a:spcBef>
                      </a:pPr>
                      <a:r>
                        <a:rPr lang="es-ES" sz="1200" kern="1200" spc="-10"/>
                        <a:t>IV Q</a:t>
                      </a:r>
                      <a:endParaRPr lang="es-ES" sz="1200" b="1" kern="1200" spc="-10">
                        <a:solidFill>
                          <a:schemeClr val="tx1">
                            <a:lumMod val="65000"/>
                            <a:lumOff val="35000"/>
                          </a:schemeClr>
                        </a:solidFill>
                        <a:latin typeface="Calibri (Cuerpo)"/>
                        <a:ea typeface="+mn-ea"/>
                        <a:cs typeface="Calibri"/>
                      </a:endParaRPr>
                    </a:p>
                  </a:txBody>
                  <a:tcPr marL="0" marR="0" marT="0" marB="0" anchor="ctr">
                    <a:solidFill>
                      <a:schemeClr val="bg1"/>
                    </a:solidFill>
                  </a:tcPr>
                </a:tc>
                <a:extLst>
                  <a:ext uri="{0D108BD9-81ED-4DB2-BD59-A6C34878D82A}">
                    <a16:rowId xmlns:a16="http://schemas.microsoft.com/office/drawing/2014/main" val="2955779024"/>
                  </a:ext>
                </a:extLst>
              </a:tr>
            </a:tbl>
          </a:graphicData>
        </a:graphic>
      </p:graphicFrame>
      <p:sp>
        <p:nvSpPr>
          <p:cNvPr id="111" name="CuadroTexto 110">
            <a:extLst>
              <a:ext uri="{FF2B5EF4-FFF2-40B4-BE49-F238E27FC236}">
                <a16:creationId xmlns:a16="http://schemas.microsoft.com/office/drawing/2014/main" id="{5DB4B1AD-4FA5-5D1A-25B3-733D392339F9}"/>
              </a:ext>
            </a:extLst>
          </p:cNvPr>
          <p:cNvSpPr txBox="1"/>
          <p:nvPr/>
        </p:nvSpPr>
        <p:spPr>
          <a:xfrm>
            <a:off x="1510989" y="4127226"/>
            <a:ext cx="1605901" cy="286232"/>
          </a:xfrm>
          <a:prstGeom prst="rect">
            <a:avLst/>
          </a:prstGeom>
          <a:noFill/>
        </p:spPr>
        <p:txBody>
          <a:bodyPr vert="horz" wrap="square" lIns="91440" tIns="45720" rIns="91440" bIns="45720" rtlCol="0" anchor="ctr">
            <a:spAutoFit/>
          </a:bodyPr>
          <a:lstStyle>
            <a:defPPr>
              <a:defRPr lang="es-PE"/>
            </a:defPPr>
            <a:lvl1pPr algn="just" defTabSz="914358">
              <a:lnSpc>
                <a:spcPct val="90000"/>
              </a:lnSpc>
              <a:spcBef>
                <a:spcPct val="0"/>
              </a:spcBef>
              <a:buNone/>
              <a:defRPr sz="2800" b="1">
                <a:solidFill>
                  <a:srgbClr val="E3051B"/>
                </a:solidFill>
                <a:latin typeface="Arial Bold"/>
                <a:ea typeface="+mj-ea"/>
                <a:cs typeface="Arial" panose="020B0604020202020204" pitchFamily="34" charset="0"/>
              </a:defRPr>
            </a:lvl1pPr>
            <a:lvl2pPr eaLnBrk="0" fontAlgn="base" hangingPunct="0">
              <a:lnSpc>
                <a:spcPct val="90000"/>
              </a:lnSpc>
              <a:spcBef>
                <a:spcPct val="0"/>
              </a:spcBef>
              <a:spcAft>
                <a:spcPct val="0"/>
              </a:spcAft>
              <a:defRPr sz="4400">
                <a:latin typeface="Calibri Light" pitchFamily="34" charset="0"/>
                <a:ea typeface="ＭＳ Ｐゴシック" pitchFamily="-112" charset="-128"/>
                <a:cs typeface="ＭＳ Ｐゴシック" pitchFamily="-112" charset="-128"/>
              </a:defRPr>
            </a:lvl2pPr>
            <a:lvl3pPr eaLnBrk="0" fontAlgn="base" hangingPunct="0">
              <a:lnSpc>
                <a:spcPct val="90000"/>
              </a:lnSpc>
              <a:spcBef>
                <a:spcPct val="0"/>
              </a:spcBef>
              <a:spcAft>
                <a:spcPct val="0"/>
              </a:spcAft>
              <a:defRPr sz="4400">
                <a:latin typeface="Calibri Light" pitchFamily="34" charset="0"/>
                <a:ea typeface="ＭＳ Ｐゴシック" pitchFamily="-112" charset="-128"/>
                <a:cs typeface="ＭＳ Ｐゴシック" pitchFamily="-112" charset="-128"/>
              </a:defRPr>
            </a:lvl3pPr>
            <a:lvl4pPr eaLnBrk="0" fontAlgn="base" hangingPunct="0">
              <a:lnSpc>
                <a:spcPct val="90000"/>
              </a:lnSpc>
              <a:spcBef>
                <a:spcPct val="0"/>
              </a:spcBef>
              <a:spcAft>
                <a:spcPct val="0"/>
              </a:spcAft>
              <a:defRPr sz="4400">
                <a:latin typeface="Calibri Light" pitchFamily="34" charset="0"/>
                <a:ea typeface="ＭＳ Ｐゴシック" pitchFamily="-112" charset="-128"/>
                <a:cs typeface="ＭＳ Ｐゴシック" pitchFamily="-112" charset="-128"/>
              </a:defRPr>
            </a:lvl4pPr>
            <a:lvl5pPr eaLnBrk="0" fontAlgn="base" hangingPunct="0">
              <a:lnSpc>
                <a:spcPct val="90000"/>
              </a:lnSpc>
              <a:spcBef>
                <a:spcPct val="0"/>
              </a:spcBef>
              <a:spcAft>
                <a:spcPct val="0"/>
              </a:spcAft>
              <a:defRPr sz="4400">
                <a:latin typeface="Calibri Light" pitchFamily="34" charset="0"/>
                <a:ea typeface="ＭＳ Ｐゴシック" pitchFamily="-112" charset="-128"/>
                <a:cs typeface="ＭＳ Ｐゴシック" pitchFamily="-112" charset="-128"/>
              </a:defRPr>
            </a:lvl5pPr>
            <a:lvl6pPr marL="457179" fontAlgn="base">
              <a:lnSpc>
                <a:spcPct val="90000"/>
              </a:lnSpc>
              <a:spcBef>
                <a:spcPct val="0"/>
              </a:spcBef>
              <a:spcAft>
                <a:spcPct val="0"/>
              </a:spcAft>
              <a:defRPr sz="4400">
                <a:latin typeface="Calibri Light" pitchFamily="34" charset="0"/>
              </a:defRPr>
            </a:lvl6pPr>
            <a:lvl7pPr marL="914358" fontAlgn="base">
              <a:lnSpc>
                <a:spcPct val="90000"/>
              </a:lnSpc>
              <a:spcBef>
                <a:spcPct val="0"/>
              </a:spcBef>
              <a:spcAft>
                <a:spcPct val="0"/>
              </a:spcAft>
              <a:defRPr sz="4400">
                <a:latin typeface="Calibri Light" pitchFamily="34" charset="0"/>
              </a:defRPr>
            </a:lvl7pPr>
            <a:lvl8pPr marL="1371536" fontAlgn="base">
              <a:lnSpc>
                <a:spcPct val="90000"/>
              </a:lnSpc>
              <a:spcBef>
                <a:spcPct val="0"/>
              </a:spcBef>
              <a:spcAft>
                <a:spcPct val="0"/>
              </a:spcAft>
              <a:defRPr sz="4400">
                <a:latin typeface="Calibri Light" pitchFamily="34" charset="0"/>
              </a:defRPr>
            </a:lvl8pPr>
            <a:lvl9pPr marL="1828715" fontAlgn="base">
              <a:lnSpc>
                <a:spcPct val="90000"/>
              </a:lnSpc>
              <a:spcBef>
                <a:spcPct val="0"/>
              </a:spcBef>
              <a:spcAft>
                <a:spcPct val="0"/>
              </a:spcAft>
              <a:defRPr sz="4400">
                <a:latin typeface="Calibri Light" pitchFamily="34" charset="0"/>
              </a:defRPr>
            </a:lvl9pPr>
          </a:lstStyle>
          <a:p>
            <a:pPr marL="0" marR="0" lvl="0" indent="0" algn="l" defTabSz="914358" rtl="0" eaLnBrk="1" fontAlgn="auto" latinLnBrk="0" hangingPunct="1">
              <a:lnSpc>
                <a:spcPct val="90000"/>
              </a:lnSpc>
              <a:spcBef>
                <a:spcPct val="0"/>
              </a:spcBef>
              <a:spcAft>
                <a:spcPts val="0"/>
              </a:spcAft>
              <a:buClrTx/>
              <a:buSzTx/>
              <a:buFontTx/>
              <a:buNone/>
              <a:tabLst/>
              <a:defRPr/>
            </a:pPr>
            <a:r>
              <a:rPr kumimoji="0" lang="es-PE" sz="1400" b="1" i="0" u="none" strike="noStrike" kern="1200" cap="none" spc="0" normalizeH="0" baseline="0" noProof="0">
                <a:ln>
                  <a:noFill/>
                </a:ln>
                <a:solidFill>
                  <a:srgbClr val="2C394B"/>
                </a:solidFill>
                <a:effectLst/>
                <a:uLnTx/>
                <a:uFillTx/>
                <a:latin typeface="+mn-lt"/>
                <a:ea typeface="+mj-ea"/>
                <a:cs typeface="Arial"/>
              </a:rPr>
              <a:t>TRANSPORTS</a:t>
            </a:r>
            <a:endParaRPr kumimoji="0" lang="es-PE" sz="1000" b="1" i="0" u="none" strike="noStrike" kern="1200" cap="none" spc="0" normalizeH="0" baseline="0" noProof="0">
              <a:ln>
                <a:noFill/>
              </a:ln>
              <a:solidFill>
                <a:srgbClr val="2C394B"/>
              </a:solidFill>
              <a:effectLst/>
              <a:uLnTx/>
              <a:uFillTx/>
              <a:latin typeface="+mn-lt"/>
              <a:ea typeface="+mj-ea"/>
              <a:cs typeface="Arial"/>
            </a:endParaRPr>
          </a:p>
        </p:txBody>
      </p:sp>
      <p:grpSp>
        <p:nvGrpSpPr>
          <p:cNvPr id="10" name="Grupo 9">
            <a:extLst>
              <a:ext uri="{FF2B5EF4-FFF2-40B4-BE49-F238E27FC236}">
                <a16:creationId xmlns:a16="http://schemas.microsoft.com/office/drawing/2014/main" id="{8290D7BE-6D92-C802-7254-9C6F93AAD358}"/>
              </a:ext>
            </a:extLst>
          </p:cNvPr>
          <p:cNvGrpSpPr/>
          <p:nvPr/>
        </p:nvGrpSpPr>
        <p:grpSpPr>
          <a:xfrm>
            <a:off x="1934566" y="3680481"/>
            <a:ext cx="391795" cy="391795"/>
            <a:chOff x="3951081" y="3182971"/>
            <a:chExt cx="391795" cy="391795"/>
          </a:xfrm>
        </p:grpSpPr>
        <p:sp>
          <p:nvSpPr>
            <p:cNvPr id="112" name="object 55">
              <a:extLst>
                <a:ext uri="{FF2B5EF4-FFF2-40B4-BE49-F238E27FC236}">
                  <a16:creationId xmlns:a16="http://schemas.microsoft.com/office/drawing/2014/main" id="{C87D5A1A-BA55-8CC6-6E1E-16C33EBBE6F7}"/>
                </a:ext>
              </a:extLst>
            </p:cNvPr>
            <p:cNvSpPr/>
            <p:nvPr/>
          </p:nvSpPr>
          <p:spPr>
            <a:xfrm>
              <a:off x="3951081" y="3182971"/>
              <a:ext cx="391795" cy="391795"/>
            </a:xfrm>
            <a:custGeom>
              <a:avLst/>
              <a:gdLst/>
              <a:ahLst/>
              <a:cxnLst/>
              <a:rect l="l" t="t" r="r" b="b"/>
              <a:pathLst>
                <a:path w="391794" h="391795">
                  <a:moveTo>
                    <a:pt x="195694" y="0"/>
                  </a:moveTo>
                  <a:lnTo>
                    <a:pt x="150824" y="5168"/>
                  </a:lnTo>
                  <a:lnTo>
                    <a:pt x="109633" y="19890"/>
                  </a:lnTo>
                  <a:lnTo>
                    <a:pt x="73298" y="42992"/>
                  </a:lnTo>
                  <a:lnTo>
                    <a:pt x="42992" y="73298"/>
                  </a:lnTo>
                  <a:lnTo>
                    <a:pt x="19890" y="109633"/>
                  </a:lnTo>
                  <a:lnTo>
                    <a:pt x="5168" y="150824"/>
                  </a:lnTo>
                  <a:lnTo>
                    <a:pt x="0" y="195694"/>
                  </a:lnTo>
                  <a:lnTo>
                    <a:pt x="5168" y="240564"/>
                  </a:lnTo>
                  <a:lnTo>
                    <a:pt x="19890" y="281754"/>
                  </a:lnTo>
                  <a:lnTo>
                    <a:pt x="42992" y="318090"/>
                  </a:lnTo>
                  <a:lnTo>
                    <a:pt x="73298" y="348396"/>
                  </a:lnTo>
                  <a:lnTo>
                    <a:pt x="109633" y="371497"/>
                  </a:lnTo>
                  <a:lnTo>
                    <a:pt x="150824" y="386220"/>
                  </a:lnTo>
                  <a:lnTo>
                    <a:pt x="195694" y="391388"/>
                  </a:lnTo>
                  <a:lnTo>
                    <a:pt x="240564" y="386220"/>
                  </a:lnTo>
                  <a:lnTo>
                    <a:pt x="281754" y="371497"/>
                  </a:lnTo>
                  <a:lnTo>
                    <a:pt x="318090" y="348396"/>
                  </a:lnTo>
                  <a:lnTo>
                    <a:pt x="348396" y="318090"/>
                  </a:lnTo>
                  <a:lnTo>
                    <a:pt x="371497" y="281754"/>
                  </a:lnTo>
                  <a:lnTo>
                    <a:pt x="386220" y="240564"/>
                  </a:lnTo>
                  <a:lnTo>
                    <a:pt x="391388" y="195694"/>
                  </a:lnTo>
                  <a:lnTo>
                    <a:pt x="386220" y="150824"/>
                  </a:lnTo>
                  <a:lnTo>
                    <a:pt x="371497" y="109633"/>
                  </a:lnTo>
                  <a:lnTo>
                    <a:pt x="348396" y="73298"/>
                  </a:lnTo>
                  <a:lnTo>
                    <a:pt x="318090" y="42992"/>
                  </a:lnTo>
                  <a:lnTo>
                    <a:pt x="281754" y="19890"/>
                  </a:lnTo>
                  <a:lnTo>
                    <a:pt x="240564" y="5168"/>
                  </a:lnTo>
                  <a:lnTo>
                    <a:pt x="195694"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ea typeface="+mn-ea"/>
                <a:cs typeface="+mn-cs"/>
              </a:endParaRPr>
            </a:p>
          </p:txBody>
        </p:sp>
        <p:sp>
          <p:nvSpPr>
            <p:cNvPr id="113" name="object 56">
              <a:extLst>
                <a:ext uri="{FF2B5EF4-FFF2-40B4-BE49-F238E27FC236}">
                  <a16:creationId xmlns:a16="http://schemas.microsoft.com/office/drawing/2014/main" id="{A1E675B9-E139-56A9-6FD6-416B9950BA95}"/>
                </a:ext>
              </a:extLst>
            </p:cNvPr>
            <p:cNvSpPr/>
            <p:nvPr/>
          </p:nvSpPr>
          <p:spPr>
            <a:xfrm>
              <a:off x="3951081" y="3206123"/>
              <a:ext cx="345440" cy="345440"/>
            </a:xfrm>
            <a:custGeom>
              <a:avLst/>
              <a:gdLst/>
              <a:ahLst/>
              <a:cxnLst/>
              <a:rect l="l" t="t" r="r" b="b"/>
              <a:pathLst>
                <a:path w="345440" h="345439">
                  <a:moveTo>
                    <a:pt x="172542" y="0"/>
                  </a:moveTo>
                  <a:lnTo>
                    <a:pt x="126675" y="6163"/>
                  </a:lnTo>
                  <a:lnTo>
                    <a:pt x="85458" y="23558"/>
                  </a:lnTo>
                  <a:lnTo>
                    <a:pt x="50538" y="50538"/>
                  </a:lnTo>
                  <a:lnTo>
                    <a:pt x="23558" y="85458"/>
                  </a:lnTo>
                  <a:lnTo>
                    <a:pt x="6163" y="126675"/>
                  </a:lnTo>
                  <a:lnTo>
                    <a:pt x="0" y="172542"/>
                  </a:lnTo>
                  <a:lnTo>
                    <a:pt x="6163" y="218409"/>
                  </a:lnTo>
                  <a:lnTo>
                    <a:pt x="23558" y="259625"/>
                  </a:lnTo>
                  <a:lnTo>
                    <a:pt x="50538" y="294546"/>
                  </a:lnTo>
                  <a:lnTo>
                    <a:pt x="85458" y="321526"/>
                  </a:lnTo>
                  <a:lnTo>
                    <a:pt x="126675" y="338920"/>
                  </a:lnTo>
                  <a:lnTo>
                    <a:pt x="172542" y="345084"/>
                  </a:lnTo>
                  <a:lnTo>
                    <a:pt x="218409" y="338920"/>
                  </a:lnTo>
                  <a:lnTo>
                    <a:pt x="259625" y="321526"/>
                  </a:lnTo>
                  <a:lnTo>
                    <a:pt x="294546" y="294546"/>
                  </a:lnTo>
                  <a:lnTo>
                    <a:pt x="321526" y="259625"/>
                  </a:lnTo>
                  <a:lnTo>
                    <a:pt x="338920" y="218409"/>
                  </a:lnTo>
                  <a:lnTo>
                    <a:pt x="345084" y="172542"/>
                  </a:lnTo>
                  <a:lnTo>
                    <a:pt x="338920" y="126675"/>
                  </a:lnTo>
                  <a:lnTo>
                    <a:pt x="321526" y="85458"/>
                  </a:lnTo>
                  <a:lnTo>
                    <a:pt x="294546" y="50538"/>
                  </a:lnTo>
                  <a:lnTo>
                    <a:pt x="259625" y="23558"/>
                  </a:lnTo>
                  <a:lnTo>
                    <a:pt x="218409" y="6163"/>
                  </a:lnTo>
                  <a:lnTo>
                    <a:pt x="172542" y="0"/>
                  </a:lnTo>
                  <a:close/>
                </a:path>
              </a:pathLst>
            </a:custGeom>
            <a:solidFill>
              <a:srgbClr val="3A587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ea typeface="+mn-ea"/>
                <a:cs typeface="+mn-cs"/>
              </a:endParaRPr>
            </a:p>
          </p:txBody>
        </p:sp>
        <p:pic>
          <p:nvPicPr>
            <p:cNvPr id="114" name="Gráfico 113" descr="Train contorno">
              <a:extLst>
                <a:ext uri="{FF2B5EF4-FFF2-40B4-BE49-F238E27FC236}">
                  <a16:creationId xmlns:a16="http://schemas.microsoft.com/office/drawing/2014/main" id="{588D21DA-381E-9942-1D31-B57D0D9CF753}"/>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985444" y="3236004"/>
              <a:ext cx="288000" cy="288000"/>
            </a:xfrm>
            <a:prstGeom prst="rect">
              <a:avLst/>
            </a:prstGeom>
          </p:spPr>
        </p:pic>
      </p:grpSp>
      <p:sp>
        <p:nvSpPr>
          <p:cNvPr id="115" name="CuadroTexto 114">
            <a:extLst>
              <a:ext uri="{FF2B5EF4-FFF2-40B4-BE49-F238E27FC236}">
                <a16:creationId xmlns:a16="http://schemas.microsoft.com/office/drawing/2014/main" id="{30A87F19-97F6-1554-F34B-A992BAC2F4CD}"/>
              </a:ext>
            </a:extLst>
          </p:cNvPr>
          <p:cNvSpPr txBox="1"/>
          <p:nvPr/>
        </p:nvSpPr>
        <p:spPr>
          <a:xfrm>
            <a:off x="2920185" y="4575920"/>
            <a:ext cx="7622313" cy="215444"/>
          </a:xfrm>
          <a:prstGeom prst="rect">
            <a:avLst/>
          </a:prstGeom>
          <a:noFill/>
        </p:spPr>
        <p:txBody>
          <a:bodyPr wrap="square" lIns="91440" tIns="45720" rIns="91440" bIns="45720" rtlCol="0" anchor="t">
            <a:spAutoFit/>
          </a:bodyPr>
          <a:lstStyle>
            <a:defPPr>
              <a:defRPr lang="es-PE"/>
            </a:defPPr>
            <a:lvl1pPr marR="0" lvl="0" indent="0" algn="just" fontAlgn="auto">
              <a:lnSpc>
                <a:spcPct val="100000"/>
              </a:lnSpc>
              <a:spcBef>
                <a:spcPts val="0"/>
              </a:spcBef>
              <a:spcAft>
                <a:spcPts val="0"/>
              </a:spcAft>
              <a:buClrTx/>
              <a:buSzTx/>
              <a:buFontTx/>
              <a:buNone/>
              <a:tabLst/>
              <a:defRPr kumimoji="0" sz="1050" b="0" i="0" u="none" strike="noStrike" cap="none" spc="0" normalizeH="0" baseline="30000">
                <a:ln>
                  <a:noFill/>
                </a:ln>
                <a:solidFill>
                  <a:prstClr val="black"/>
                </a:solidFill>
                <a:effectLst/>
                <a:uLnTx/>
                <a:uFillTx/>
                <a:latin typeface="Arial"/>
                <a:cs typeface="Arial"/>
              </a:defRPr>
            </a:lvl1pPr>
          </a:lstStyle>
          <a:p>
            <a:r>
              <a:rPr lang="en-US" sz="1200">
                <a:latin typeface="+mn-lt"/>
              </a:rPr>
              <a:t>1/ The amount of awards by 2023 would be US$ 3,286 million, if the unsolicited proposal of </a:t>
            </a:r>
            <a:r>
              <a:rPr lang="en-US" sz="1200" err="1">
                <a:latin typeface="+mn-lt"/>
              </a:rPr>
              <a:t>Marcona</a:t>
            </a:r>
            <a:r>
              <a:rPr lang="en-US" sz="1200">
                <a:latin typeface="+mn-lt"/>
              </a:rPr>
              <a:t> PT enters the tender stage.</a:t>
            </a:r>
          </a:p>
        </p:txBody>
      </p:sp>
      <p:graphicFrame>
        <p:nvGraphicFramePr>
          <p:cNvPr id="116" name="Tabla 11">
            <a:extLst>
              <a:ext uri="{FF2B5EF4-FFF2-40B4-BE49-F238E27FC236}">
                <a16:creationId xmlns:a16="http://schemas.microsoft.com/office/drawing/2014/main" id="{FAD77F86-AB4C-7395-1B74-C75C8BB15D64}"/>
              </a:ext>
            </a:extLst>
          </p:cNvPr>
          <p:cNvGraphicFramePr>
            <a:graphicFrameLocks noGrp="1"/>
          </p:cNvGraphicFramePr>
          <p:nvPr>
            <p:extLst>
              <p:ext uri="{D42A27DB-BD31-4B8C-83A1-F6EECF244321}">
                <p14:modId xmlns:p14="http://schemas.microsoft.com/office/powerpoint/2010/main" val="473230806"/>
              </p:ext>
            </p:extLst>
          </p:nvPr>
        </p:nvGraphicFramePr>
        <p:xfrm>
          <a:off x="2860713" y="4929414"/>
          <a:ext cx="8579093" cy="617038"/>
        </p:xfrm>
        <a:graphic>
          <a:graphicData uri="http://schemas.openxmlformats.org/drawingml/2006/table">
            <a:tbl>
              <a:tblPr firstRow="1" bandRow="1">
                <a:tableStyleId>{5FD0F851-EC5A-4D38-B0AD-8093EC10F338}</a:tableStyleId>
              </a:tblPr>
              <a:tblGrid>
                <a:gridCol w="838856">
                  <a:extLst>
                    <a:ext uri="{9D8B030D-6E8A-4147-A177-3AD203B41FA5}">
                      <a16:colId xmlns:a16="http://schemas.microsoft.com/office/drawing/2014/main" val="3488799045"/>
                    </a:ext>
                  </a:extLst>
                </a:gridCol>
                <a:gridCol w="4225423">
                  <a:extLst>
                    <a:ext uri="{9D8B030D-6E8A-4147-A177-3AD203B41FA5}">
                      <a16:colId xmlns:a16="http://schemas.microsoft.com/office/drawing/2014/main" val="515445519"/>
                    </a:ext>
                  </a:extLst>
                </a:gridCol>
                <a:gridCol w="1433625">
                  <a:extLst>
                    <a:ext uri="{9D8B030D-6E8A-4147-A177-3AD203B41FA5}">
                      <a16:colId xmlns:a16="http://schemas.microsoft.com/office/drawing/2014/main" val="383360902"/>
                    </a:ext>
                  </a:extLst>
                </a:gridCol>
                <a:gridCol w="2081189">
                  <a:extLst>
                    <a:ext uri="{9D8B030D-6E8A-4147-A177-3AD203B41FA5}">
                      <a16:colId xmlns:a16="http://schemas.microsoft.com/office/drawing/2014/main" val="3249437530"/>
                    </a:ext>
                  </a:extLst>
                </a:gridCol>
              </a:tblGrid>
              <a:tr h="334586">
                <a:tc>
                  <a:txBody>
                    <a:bodyPr/>
                    <a:lstStyle/>
                    <a:p>
                      <a:pPr algn="ctr">
                        <a:lnSpc>
                          <a:spcPts val="1300"/>
                        </a:lnSpc>
                        <a:spcBef>
                          <a:spcPts val="0"/>
                        </a:spcBef>
                      </a:pPr>
                      <a:r>
                        <a:rPr lang="es-PE" sz="900" kern="1200" spc="-10">
                          <a:solidFill>
                            <a:schemeClr val="bg1"/>
                          </a:solidFill>
                        </a:rPr>
                        <a:t>No</a:t>
                      </a:r>
                      <a:endParaRPr lang="es-PE" sz="900" b="1" kern="1200" spc="-10">
                        <a:solidFill>
                          <a:schemeClr val="bg1"/>
                        </a:solidFill>
                        <a:latin typeface="Calibri (Cuerpo)"/>
                        <a:ea typeface="+mn-ea"/>
                        <a:cs typeface="Calibri"/>
                      </a:endParaRPr>
                    </a:p>
                  </a:txBody>
                  <a:tcPr marT="0" marB="0" anchor="ctr">
                    <a:solidFill>
                      <a:srgbClr val="0070C0"/>
                    </a:solidFill>
                  </a:tcPr>
                </a:tc>
                <a:tc>
                  <a:txBody>
                    <a:bodyPr/>
                    <a:lstStyle/>
                    <a:p>
                      <a:pPr algn="ctr">
                        <a:lnSpc>
                          <a:spcPts val="1300"/>
                        </a:lnSpc>
                        <a:spcBef>
                          <a:spcPts val="0"/>
                        </a:spcBef>
                      </a:pPr>
                      <a:r>
                        <a:rPr lang="es-PE" sz="900" kern="1200" spc="-10">
                          <a:solidFill>
                            <a:schemeClr val="bg1"/>
                          </a:solidFill>
                        </a:rPr>
                        <a:t>PROJECT</a:t>
                      </a:r>
                      <a:endParaRPr lang="es-PE" sz="900" b="1" kern="1200" spc="-10">
                        <a:solidFill>
                          <a:schemeClr val="bg1"/>
                        </a:solidFill>
                        <a:latin typeface="Calibri (Cuerpo)"/>
                        <a:ea typeface="+mn-ea"/>
                        <a:cs typeface="Calibri"/>
                      </a:endParaRPr>
                    </a:p>
                  </a:txBody>
                  <a:tcPr marT="0" marB="0" anchor="ctr">
                    <a:solidFill>
                      <a:srgbClr val="0070C0"/>
                    </a:solidFill>
                  </a:tcPr>
                </a:tc>
                <a:tc>
                  <a:txBody>
                    <a:bodyPr/>
                    <a:lstStyle/>
                    <a:p>
                      <a:pPr marL="0" indent="0" algn="ctr">
                        <a:lnSpc>
                          <a:spcPts val="1300"/>
                        </a:lnSpc>
                        <a:spcBef>
                          <a:spcPts val="0"/>
                        </a:spcBef>
                      </a:pPr>
                      <a:r>
                        <a:rPr lang="es-PE" sz="900" kern="1200" spc="-10">
                          <a:solidFill>
                            <a:schemeClr val="bg1"/>
                          </a:solidFill>
                        </a:rPr>
                        <a:t>AMOUNT</a:t>
                      </a:r>
                    </a:p>
                    <a:p>
                      <a:pPr marL="0" indent="0" algn="ctr">
                        <a:lnSpc>
                          <a:spcPts val="1300"/>
                        </a:lnSpc>
                        <a:spcBef>
                          <a:spcPts val="0"/>
                        </a:spcBef>
                      </a:pPr>
                      <a:r>
                        <a:rPr lang="es-PE" sz="900" kern="1200" spc="-10">
                          <a:solidFill>
                            <a:schemeClr val="bg1"/>
                          </a:solidFill>
                        </a:rPr>
                        <a:t>(USD mil.)</a:t>
                      </a:r>
                      <a:endParaRPr sz="900" b="1" kern="1200" spc="-10">
                        <a:solidFill>
                          <a:schemeClr val="bg1"/>
                        </a:solidFill>
                        <a:latin typeface="Calibri (Cuerpo)"/>
                        <a:ea typeface="+mn-ea"/>
                        <a:cs typeface="Calibri"/>
                      </a:endParaRPr>
                    </a:p>
                  </a:txBody>
                  <a:tcPr marL="0" marR="0" marT="0" marB="0" anchor="ctr">
                    <a:solidFill>
                      <a:srgbClr val="0070C0"/>
                    </a:solidFill>
                  </a:tcPr>
                </a:tc>
                <a:tc>
                  <a:txBody>
                    <a:bodyPr/>
                    <a:lstStyle/>
                    <a:p>
                      <a:pPr marL="0" indent="0" algn="ctr" defTabSz="914400" rtl="0" eaLnBrk="1" latinLnBrk="0" hangingPunct="1">
                        <a:lnSpc>
                          <a:spcPts val="1300"/>
                        </a:lnSpc>
                        <a:spcBef>
                          <a:spcPts val="0"/>
                        </a:spcBef>
                      </a:pPr>
                      <a:r>
                        <a:rPr lang="es-PE" sz="900" kern="1200" spc="-10">
                          <a:solidFill>
                            <a:schemeClr val="bg1"/>
                          </a:solidFill>
                        </a:rPr>
                        <a:t>AWARD</a:t>
                      </a:r>
                      <a:endParaRPr sz="900" b="1" kern="1200" spc="-10">
                        <a:solidFill>
                          <a:schemeClr val="bg1"/>
                        </a:solidFill>
                        <a:latin typeface="Calibri (Cuerpo)"/>
                        <a:ea typeface="+mn-ea"/>
                        <a:cs typeface="Calibri"/>
                      </a:endParaRPr>
                    </a:p>
                  </a:txBody>
                  <a:tcPr marL="0" marR="0" marT="0" marB="0" anchor="ctr">
                    <a:solidFill>
                      <a:srgbClr val="0070C0"/>
                    </a:solidFill>
                  </a:tcPr>
                </a:tc>
                <a:extLst>
                  <a:ext uri="{0D108BD9-81ED-4DB2-BD59-A6C34878D82A}">
                    <a16:rowId xmlns:a16="http://schemas.microsoft.com/office/drawing/2014/main" val="1144066599"/>
                  </a:ext>
                </a:extLst>
              </a:tr>
              <a:tr h="282452">
                <a:tc>
                  <a:txBody>
                    <a:bodyPr/>
                    <a:lstStyle/>
                    <a:p>
                      <a:pPr algn="ctr"/>
                      <a:r>
                        <a:rPr lang="es-PE" sz="1200" spc="-10">
                          <a:latin typeface="Calibri" panose="020F0502020204030204" pitchFamily="34" charset="0"/>
                          <a:cs typeface="Calibri" panose="020F0502020204030204" pitchFamily="34" charset="0"/>
                        </a:rPr>
                        <a:t>6</a:t>
                      </a:r>
                      <a:endParaRPr lang="es-PE" sz="1200">
                        <a:latin typeface="Calibri" panose="020F0502020204030204" pitchFamily="34" charset="0"/>
                        <a:cs typeface="Calibri" panose="020F0502020204030204" pitchFamily="34" charset="0"/>
                      </a:endParaRPr>
                    </a:p>
                  </a:txBody>
                  <a:tcPr marT="0" marB="0" anchor="ctr">
                    <a:solidFill>
                      <a:schemeClr val="bg1">
                        <a:alpha val="20000"/>
                      </a:schemeClr>
                    </a:solidFill>
                  </a:tcPr>
                </a:tc>
                <a:tc>
                  <a:txBody>
                    <a:bodyPr/>
                    <a:lstStyle/>
                    <a:p>
                      <a:pPr marL="12700" marR="0" lvl="0" indent="0" algn="l" rtl="0" eaLnBrk="1" fontAlgn="auto" latinLnBrk="0" hangingPunct="1">
                        <a:lnSpc>
                          <a:spcPct val="100000"/>
                        </a:lnSpc>
                        <a:spcBef>
                          <a:spcPts val="95"/>
                        </a:spcBef>
                        <a:spcAft>
                          <a:spcPts val="0"/>
                        </a:spcAft>
                        <a:buClrTx/>
                        <a:buSzTx/>
                        <a:buFontTx/>
                        <a:buNone/>
                      </a:pPr>
                      <a:r>
                        <a:rPr kumimoji="0" lang="es-MX" sz="1200" u="none" strike="noStrike" kern="1200" cap="none" spc="-50" normalizeH="0" baseline="0" noProof="0">
                          <a:ln>
                            <a:noFill/>
                          </a:ln>
                          <a:effectLst/>
                          <a:uLnTx/>
                          <a:uFillTx/>
                          <a:latin typeface="Calibri" panose="020F0502020204030204" pitchFamily="34" charset="0"/>
                          <a:cs typeface="Calibri" panose="020F0502020204030204" pitchFamily="34" charset="0"/>
                        </a:rPr>
                        <a:t>Puerto Maldonado WWTP</a:t>
                      </a:r>
                    </a:p>
                  </a:txBody>
                  <a:tcPr marT="0" marB="0" anchor="ctr">
                    <a:solidFill>
                      <a:schemeClr val="bg1">
                        <a:alpha val="20000"/>
                      </a:schemeClr>
                    </a:solidFill>
                  </a:tcPr>
                </a:tc>
                <a:tc>
                  <a:txBody>
                    <a:bodyPr/>
                    <a:lstStyle/>
                    <a:p>
                      <a:pPr marL="0" indent="0" algn="ctr" defTabSz="914400" rtl="0" eaLnBrk="1" latinLnBrk="0" hangingPunct="1">
                        <a:lnSpc>
                          <a:spcPct val="100000"/>
                        </a:lnSpc>
                        <a:spcBef>
                          <a:spcPts val="835"/>
                        </a:spcBef>
                      </a:pPr>
                      <a:r>
                        <a:rPr lang="es-PE" sz="1200" kern="1200" spc="-10">
                          <a:latin typeface="Calibri" panose="020F0502020204030204" pitchFamily="34" charset="0"/>
                          <a:cs typeface="Calibri" panose="020F0502020204030204" pitchFamily="34" charset="0"/>
                        </a:rPr>
                        <a:t>89</a:t>
                      </a:r>
                      <a:endParaRPr sz="1200" b="1" kern="1200" spc="-10">
                        <a:solidFill>
                          <a:schemeClr val="tx1">
                            <a:lumMod val="65000"/>
                            <a:lumOff val="35000"/>
                          </a:schemeClr>
                        </a:solidFill>
                        <a:latin typeface="Calibri" panose="020F0502020204030204" pitchFamily="34" charset="0"/>
                        <a:ea typeface="+mn-ea"/>
                        <a:cs typeface="Calibri" panose="020F0502020204030204" pitchFamily="34" charset="0"/>
                      </a:endParaRPr>
                    </a:p>
                  </a:txBody>
                  <a:tcPr marL="0" marR="0" marT="0" marB="0" anchor="ctr">
                    <a:solidFill>
                      <a:schemeClr val="bg1">
                        <a:alpha val="20000"/>
                      </a:schemeClr>
                    </a:solidFill>
                  </a:tcPr>
                </a:tc>
                <a:tc>
                  <a:txBody>
                    <a:bodyPr/>
                    <a:lstStyle/>
                    <a:p>
                      <a:pPr marL="0" indent="0" algn="ctr" defTabSz="914400" rtl="0" eaLnBrk="1" latinLnBrk="0" hangingPunct="1">
                        <a:lnSpc>
                          <a:spcPct val="100000"/>
                        </a:lnSpc>
                        <a:spcBef>
                          <a:spcPts val="835"/>
                        </a:spcBef>
                      </a:pPr>
                      <a:r>
                        <a:rPr lang="es-ES" sz="1200" kern="1200" spc="-10">
                          <a:latin typeface="Calibri" panose="020F0502020204030204" pitchFamily="34" charset="0"/>
                          <a:cs typeface="Calibri" panose="020F0502020204030204" pitchFamily="34" charset="0"/>
                        </a:rPr>
                        <a:t>IV </a:t>
                      </a:r>
                      <a:r>
                        <a:rPr lang="es-ES" sz="1200" kern="1200" spc="-10"/>
                        <a:t>Q</a:t>
                      </a:r>
                      <a:endParaRPr lang="es-ES" sz="1200" b="1" kern="1200" spc="-10">
                        <a:solidFill>
                          <a:schemeClr val="tx1">
                            <a:lumMod val="65000"/>
                            <a:lumOff val="35000"/>
                          </a:schemeClr>
                        </a:solidFill>
                        <a:latin typeface="Calibri" panose="020F0502020204030204" pitchFamily="34" charset="0"/>
                        <a:ea typeface="+mn-ea"/>
                        <a:cs typeface="Calibri" panose="020F0502020204030204" pitchFamily="34" charset="0"/>
                      </a:endParaRPr>
                    </a:p>
                  </a:txBody>
                  <a:tcPr marL="0" marR="0" marT="0" marB="0" anchor="ctr">
                    <a:solidFill>
                      <a:schemeClr val="bg1">
                        <a:alpha val="20000"/>
                      </a:schemeClr>
                    </a:solidFill>
                  </a:tcPr>
                </a:tc>
                <a:extLst>
                  <a:ext uri="{0D108BD9-81ED-4DB2-BD59-A6C34878D82A}">
                    <a16:rowId xmlns:a16="http://schemas.microsoft.com/office/drawing/2014/main" val="3045220168"/>
                  </a:ext>
                </a:extLst>
              </a:tr>
            </a:tbl>
          </a:graphicData>
        </a:graphic>
      </p:graphicFrame>
      <p:sp>
        <p:nvSpPr>
          <p:cNvPr id="117" name="CuadroTexto 116">
            <a:extLst>
              <a:ext uri="{FF2B5EF4-FFF2-40B4-BE49-F238E27FC236}">
                <a16:creationId xmlns:a16="http://schemas.microsoft.com/office/drawing/2014/main" id="{75A298DB-421A-393E-C463-05237AED15C0}"/>
              </a:ext>
            </a:extLst>
          </p:cNvPr>
          <p:cNvSpPr txBox="1"/>
          <p:nvPr/>
        </p:nvSpPr>
        <p:spPr>
          <a:xfrm>
            <a:off x="1510964" y="5304930"/>
            <a:ext cx="1307317" cy="286232"/>
          </a:xfrm>
          <a:prstGeom prst="rect">
            <a:avLst/>
          </a:prstGeom>
          <a:noFill/>
        </p:spPr>
        <p:txBody>
          <a:bodyPr vert="horz" wrap="square" lIns="91440" tIns="45720" rIns="91440" bIns="45720" rtlCol="0" anchor="ctr">
            <a:spAutoFit/>
          </a:bodyPr>
          <a:lstStyle>
            <a:defPPr>
              <a:defRPr lang="es-PE"/>
            </a:defPPr>
            <a:lvl1pPr algn="just" defTabSz="914358">
              <a:lnSpc>
                <a:spcPct val="90000"/>
              </a:lnSpc>
              <a:spcBef>
                <a:spcPct val="0"/>
              </a:spcBef>
              <a:buNone/>
              <a:defRPr sz="2800" b="1">
                <a:solidFill>
                  <a:srgbClr val="E3051B"/>
                </a:solidFill>
                <a:latin typeface="Arial Bold"/>
                <a:ea typeface="+mj-ea"/>
                <a:cs typeface="Arial" panose="020B0604020202020204" pitchFamily="34" charset="0"/>
              </a:defRPr>
            </a:lvl1pPr>
            <a:lvl2pPr eaLnBrk="0" fontAlgn="base" hangingPunct="0">
              <a:lnSpc>
                <a:spcPct val="90000"/>
              </a:lnSpc>
              <a:spcBef>
                <a:spcPct val="0"/>
              </a:spcBef>
              <a:spcAft>
                <a:spcPct val="0"/>
              </a:spcAft>
              <a:defRPr sz="4400">
                <a:latin typeface="Calibri Light" pitchFamily="34" charset="0"/>
                <a:ea typeface="ＭＳ Ｐゴシック" pitchFamily="-112" charset="-128"/>
                <a:cs typeface="ＭＳ Ｐゴシック" pitchFamily="-112" charset="-128"/>
              </a:defRPr>
            </a:lvl2pPr>
            <a:lvl3pPr eaLnBrk="0" fontAlgn="base" hangingPunct="0">
              <a:lnSpc>
                <a:spcPct val="90000"/>
              </a:lnSpc>
              <a:spcBef>
                <a:spcPct val="0"/>
              </a:spcBef>
              <a:spcAft>
                <a:spcPct val="0"/>
              </a:spcAft>
              <a:defRPr sz="4400">
                <a:latin typeface="Calibri Light" pitchFamily="34" charset="0"/>
                <a:ea typeface="ＭＳ Ｐゴシック" pitchFamily="-112" charset="-128"/>
                <a:cs typeface="ＭＳ Ｐゴシック" pitchFamily="-112" charset="-128"/>
              </a:defRPr>
            </a:lvl3pPr>
            <a:lvl4pPr eaLnBrk="0" fontAlgn="base" hangingPunct="0">
              <a:lnSpc>
                <a:spcPct val="90000"/>
              </a:lnSpc>
              <a:spcBef>
                <a:spcPct val="0"/>
              </a:spcBef>
              <a:spcAft>
                <a:spcPct val="0"/>
              </a:spcAft>
              <a:defRPr sz="4400">
                <a:latin typeface="Calibri Light" pitchFamily="34" charset="0"/>
                <a:ea typeface="ＭＳ Ｐゴシック" pitchFamily="-112" charset="-128"/>
                <a:cs typeface="ＭＳ Ｐゴシック" pitchFamily="-112" charset="-128"/>
              </a:defRPr>
            </a:lvl4pPr>
            <a:lvl5pPr eaLnBrk="0" fontAlgn="base" hangingPunct="0">
              <a:lnSpc>
                <a:spcPct val="90000"/>
              </a:lnSpc>
              <a:spcBef>
                <a:spcPct val="0"/>
              </a:spcBef>
              <a:spcAft>
                <a:spcPct val="0"/>
              </a:spcAft>
              <a:defRPr sz="4400">
                <a:latin typeface="Calibri Light" pitchFamily="34" charset="0"/>
                <a:ea typeface="ＭＳ Ｐゴシック" pitchFamily="-112" charset="-128"/>
                <a:cs typeface="ＭＳ Ｐゴシック" pitchFamily="-112" charset="-128"/>
              </a:defRPr>
            </a:lvl5pPr>
            <a:lvl6pPr marL="457179" fontAlgn="base">
              <a:lnSpc>
                <a:spcPct val="90000"/>
              </a:lnSpc>
              <a:spcBef>
                <a:spcPct val="0"/>
              </a:spcBef>
              <a:spcAft>
                <a:spcPct val="0"/>
              </a:spcAft>
              <a:defRPr sz="4400">
                <a:latin typeface="Calibri Light" pitchFamily="34" charset="0"/>
              </a:defRPr>
            </a:lvl6pPr>
            <a:lvl7pPr marL="914358" fontAlgn="base">
              <a:lnSpc>
                <a:spcPct val="90000"/>
              </a:lnSpc>
              <a:spcBef>
                <a:spcPct val="0"/>
              </a:spcBef>
              <a:spcAft>
                <a:spcPct val="0"/>
              </a:spcAft>
              <a:defRPr sz="4400">
                <a:latin typeface="Calibri Light" pitchFamily="34" charset="0"/>
              </a:defRPr>
            </a:lvl7pPr>
            <a:lvl8pPr marL="1371536" fontAlgn="base">
              <a:lnSpc>
                <a:spcPct val="90000"/>
              </a:lnSpc>
              <a:spcBef>
                <a:spcPct val="0"/>
              </a:spcBef>
              <a:spcAft>
                <a:spcPct val="0"/>
              </a:spcAft>
              <a:defRPr sz="4400">
                <a:latin typeface="Calibri Light" pitchFamily="34" charset="0"/>
              </a:defRPr>
            </a:lvl8pPr>
            <a:lvl9pPr marL="1828715" fontAlgn="base">
              <a:lnSpc>
                <a:spcPct val="90000"/>
              </a:lnSpc>
              <a:spcBef>
                <a:spcPct val="0"/>
              </a:spcBef>
              <a:spcAft>
                <a:spcPct val="0"/>
              </a:spcAft>
              <a:defRPr sz="4400">
                <a:latin typeface="Calibri Light" pitchFamily="34" charset="0"/>
              </a:defRPr>
            </a:lvl9pPr>
          </a:lstStyle>
          <a:p>
            <a:pPr marL="0" marR="0" lvl="0" indent="0" algn="ctr" defTabSz="914358" rtl="0" eaLnBrk="1" fontAlgn="auto" latinLnBrk="0" hangingPunct="1">
              <a:lnSpc>
                <a:spcPct val="90000"/>
              </a:lnSpc>
              <a:spcBef>
                <a:spcPct val="0"/>
              </a:spcBef>
              <a:spcAft>
                <a:spcPts val="0"/>
              </a:spcAft>
              <a:buClrTx/>
              <a:buSzTx/>
              <a:buFontTx/>
              <a:buNone/>
              <a:tabLst/>
              <a:defRPr/>
            </a:pPr>
            <a:r>
              <a:rPr kumimoji="0" lang="es-PE" sz="1400" b="1" i="0" u="none" strike="noStrike" kern="1200" cap="none" spc="0" normalizeH="0" baseline="0" noProof="0">
                <a:ln>
                  <a:noFill/>
                </a:ln>
                <a:solidFill>
                  <a:srgbClr val="002060"/>
                </a:solidFill>
                <a:effectLst/>
                <a:uLnTx/>
                <a:uFillTx/>
                <a:latin typeface="+mn-lt"/>
                <a:ea typeface="+mj-ea"/>
                <a:cs typeface="Arial"/>
              </a:rPr>
              <a:t>SANITATION</a:t>
            </a:r>
            <a:endParaRPr kumimoji="0" lang="es-PE" sz="1000" b="1" i="0" u="none" strike="noStrike" kern="1200" cap="none" spc="0" normalizeH="0" baseline="0" noProof="0">
              <a:ln>
                <a:noFill/>
              </a:ln>
              <a:solidFill>
                <a:srgbClr val="002060"/>
              </a:solidFill>
              <a:effectLst/>
              <a:uLnTx/>
              <a:uFillTx/>
              <a:latin typeface="+mn-lt"/>
              <a:ea typeface="+mj-ea"/>
              <a:cs typeface="Arial"/>
            </a:endParaRPr>
          </a:p>
        </p:txBody>
      </p:sp>
      <p:pic>
        <p:nvPicPr>
          <p:cNvPr id="122" name="object 50">
            <a:extLst>
              <a:ext uri="{FF2B5EF4-FFF2-40B4-BE49-F238E27FC236}">
                <a16:creationId xmlns:a16="http://schemas.microsoft.com/office/drawing/2014/main" id="{09074072-E6A4-4B85-2042-4C2F9086DBEE}"/>
              </a:ext>
            </a:extLst>
          </p:cNvPr>
          <p:cNvPicPr/>
          <p:nvPr/>
        </p:nvPicPr>
        <p:blipFill>
          <a:blip r:embed="rId6" cstate="screen">
            <a:extLst>
              <a:ext uri="{28A0092B-C50C-407E-A947-70E740481C1C}">
                <a14:useLocalDpi xmlns:a14="http://schemas.microsoft.com/office/drawing/2010/main"/>
              </a:ext>
            </a:extLst>
          </a:blip>
          <a:stretch>
            <a:fillRect/>
          </a:stretch>
        </p:blipFill>
        <p:spPr>
          <a:xfrm>
            <a:off x="1968929" y="4846545"/>
            <a:ext cx="391388" cy="391388"/>
          </a:xfrm>
          <a:prstGeom prst="rect">
            <a:avLst/>
          </a:prstGeom>
        </p:spPr>
      </p:pic>
      <p:graphicFrame>
        <p:nvGraphicFramePr>
          <p:cNvPr id="128" name="Tabla 11">
            <a:extLst>
              <a:ext uri="{FF2B5EF4-FFF2-40B4-BE49-F238E27FC236}">
                <a16:creationId xmlns:a16="http://schemas.microsoft.com/office/drawing/2014/main" id="{5693D4B4-E9B2-7759-5B3C-4C8003793794}"/>
              </a:ext>
            </a:extLst>
          </p:cNvPr>
          <p:cNvGraphicFramePr>
            <a:graphicFrameLocks noGrp="1"/>
          </p:cNvGraphicFramePr>
          <p:nvPr>
            <p:extLst>
              <p:ext uri="{D42A27DB-BD31-4B8C-83A1-F6EECF244321}">
                <p14:modId xmlns:p14="http://schemas.microsoft.com/office/powerpoint/2010/main" val="1731922324"/>
              </p:ext>
            </p:extLst>
          </p:nvPr>
        </p:nvGraphicFramePr>
        <p:xfrm>
          <a:off x="2860713" y="5785887"/>
          <a:ext cx="8579093" cy="680841"/>
        </p:xfrm>
        <a:graphic>
          <a:graphicData uri="http://schemas.openxmlformats.org/drawingml/2006/table">
            <a:tbl>
              <a:tblPr firstRow="1" bandRow="1">
                <a:tableStyleId>{5FD0F851-EC5A-4D38-B0AD-8093EC10F338}</a:tableStyleId>
              </a:tblPr>
              <a:tblGrid>
                <a:gridCol w="829654">
                  <a:extLst>
                    <a:ext uri="{9D8B030D-6E8A-4147-A177-3AD203B41FA5}">
                      <a16:colId xmlns:a16="http://schemas.microsoft.com/office/drawing/2014/main" val="3488799045"/>
                    </a:ext>
                  </a:extLst>
                </a:gridCol>
                <a:gridCol w="4137836">
                  <a:extLst>
                    <a:ext uri="{9D8B030D-6E8A-4147-A177-3AD203B41FA5}">
                      <a16:colId xmlns:a16="http://schemas.microsoft.com/office/drawing/2014/main" val="515445519"/>
                    </a:ext>
                  </a:extLst>
                </a:gridCol>
                <a:gridCol w="1532531">
                  <a:extLst>
                    <a:ext uri="{9D8B030D-6E8A-4147-A177-3AD203B41FA5}">
                      <a16:colId xmlns:a16="http://schemas.microsoft.com/office/drawing/2014/main" val="383360902"/>
                    </a:ext>
                  </a:extLst>
                </a:gridCol>
                <a:gridCol w="2079072">
                  <a:extLst>
                    <a:ext uri="{9D8B030D-6E8A-4147-A177-3AD203B41FA5}">
                      <a16:colId xmlns:a16="http://schemas.microsoft.com/office/drawing/2014/main" val="3249437530"/>
                    </a:ext>
                  </a:extLst>
                </a:gridCol>
              </a:tblGrid>
              <a:tr h="255026">
                <a:tc>
                  <a:txBody>
                    <a:bodyPr/>
                    <a:lstStyle/>
                    <a:p>
                      <a:pPr algn="ctr">
                        <a:lnSpc>
                          <a:spcPts val="1300"/>
                        </a:lnSpc>
                        <a:spcBef>
                          <a:spcPts val="0"/>
                        </a:spcBef>
                      </a:pPr>
                      <a:r>
                        <a:rPr lang="es-PE" sz="900" kern="1200" spc="-10">
                          <a:solidFill>
                            <a:schemeClr val="bg1"/>
                          </a:solidFill>
                        </a:rPr>
                        <a:t>No</a:t>
                      </a:r>
                      <a:endParaRPr lang="es-PE" sz="900" b="1" kern="1200" spc="-10">
                        <a:solidFill>
                          <a:schemeClr val="bg1"/>
                        </a:solidFill>
                        <a:latin typeface="Calibri (Cuerpo)"/>
                        <a:ea typeface="+mn-ea"/>
                        <a:cs typeface="Calibri"/>
                      </a:endParaRPr>
                    </a:p>
                  </a:txBody>
                  <a:tcPr marT="0" marB="0" anchor="ctr">
                    <a:solidFill>
                      <a:srgbClr val="0070C0"/>
                    </a:solidFill>
                  </a:tcPr>
                </a:tc>
                <a:tc>
                  <a:txBody>
                    <a:bodyPr/>
                    <a:lstStyle/>
                    <a:p>
                      <a:pPr algn="ctr">
                        <a:lnSpc>
                          <a:spcPts val="1300"/>
                        </a:lnSpc>
                        <a:spcBef>
                          <a:spcPts val="0"/>
                        </a:spcBef>
                      </a:pPr>
                      <a:r>
                        <a:rPr lang="es-PE" sz="900" kern="1200" spc="-10">
                          <a:solidFill>
                            <a:schemeClr val="bg1"/>
                          </a:solidFill>
                        </a:rPr>
                        <a:t>PROJECT</a:t>
                      </a:r>
                      <a:endParaRPr lang="es-PE" sz="900" b="1" kern="1200" spc="-10">
                        <a:solidFill>
                          <a:schemeClr val="bg1"/>
                        </a:solidFill>
                        <a:latin typeface="Calibri (Cuerpo)"/>
                        <a:ea typeface="+mn-ea"/>
                        <a:cs typeface="Calibri"/>
                      </a:endParaRPr>
                    </a:p>
                  </a:txBody>
                  <a:tcPr marT="0" marB="0" anchor="ctr">
                    <a:solidFill>
                      <a:srgbClr val="0070C0"/>
                    </a:solidFill>
                  </a:tcPr>
                </a:tc>
                <a:tc>
                  <a:txBody>
                    <a:bodyPr/>
                    <a:lstStyle/>
                    <a:p>
                      <a:pPr marL="0" indent="0" algn="ctr">
                        <a:lnSpc>
                          <a:spcPts val="1300"/>
                        </a:lnSpc>
                        <a:spcBef>
                          <a:spcPts val="0"/>
                        </a:spcBef>
                      </a:pPr>
                      <a:r>
                        <a:rPr lang="es-PE" sz="900" kern="1200" spc="-10">
                          <a:solidFill>
                            <a:schemeClr val="bg1"/>
                          </a:solidFill>
                        </a:rPr>
                        <a:t>AMOUNT </a:t>
                      </a:r>
                    </a:p>
                    <a:p>
                      <a:pPr marL="0" indent="0" algn="ctr">
                        <a:lnSpc>
                          <a:spcPts val="1300"/>
                        </a:lnSpc>
                        <a:spcBef>
                          <a:spcPts val="0"/>
                        </a:spcBef>
                      </a:pPr>
                      <a:r>
                        <a:rPr lang="es-PE" sz="900" kern="1200" spc="-10">
                          <a:solidFill>
                            <a:schemeClr val="bg1"/>
                          </a:solidFill>
                        </a:rPr>
                        <a:t>(USD mil.)</a:t>
                      </a:r>
                      <a:endParaRPr sz="900" b="1" kern="1200" spc="-10">
                        <a:solidFill>
                          <a:schemeClr val="bg1"/>
                        </a:solidFill>
                        <a:latin typeface="Calibri (Cuerpo)"/>
                        <a:ea typeface="+mn-ea"/>
                        <a:cs typeface="Calibri"/>
                      </a:endParaRPr>
                    </a:p>
                  </a:txBody>
                  <a:tcPr marL="0" marR="0" marT="0" marB="0" anchor="ctr">
                    <a:solidFill>
                      <a:srgbClr val="0070C0"/>
                    </a:solidFill>
                  </a:tcPr>
                </a:tc>
                <a:tc>
                  <a:txBody>
                    <a:bodyPr/>
                    <a:lstStyle/>
                    <a:p>
                      <a:pPr marL="0" indent="0" algn="ctr" defTabSz="914400" rtl="0" eaLnBrk="1" latinLnBrk="0" hangingPunct="1">
                        <a:lnSpc>
                          <a:spcPts val="1300"/>
                        </a:lnSpc>
                        <a:spcBef>
                          <a:spcPts val="0"/>
                        </a:spcBef>
                      </a:pPr>
                      <a:r>
                        <a:rPr lang="es-PE" sz="900" kern="1200" spc="-10">
                          <a:solidFill>
                            <a:schemeClr val="bg1"/>
                          </a:solidFill>
                        </a:rPr>
                        <a:t>AWARD</a:t>
                      </a:r>
                      <a:endParaRPr sz="900" b="1" kern="1200" spc="-10">
                        <a:solidFill>
                          <a:schemeClr val="bg1"/>
                        </a:solidFill>
                        <a:latin typeface="Calibri (Cuerpo)"/>
                        <a:ea typeface="+mn-ea"/>
                        <a:cs typeface="Calibri"/>
                      </a:endParaRPr>
                    </a:p>
                  </a:txBody>
                  <a:tcPr marL="0" marR="0" marT="0" marB="0" anchor="ctr">
                    <a:solidFill>
                      <a:srgbClr val="0070C0"/>
                    </a:solidFill>
                  </a:tcPr>
                </a:tc>
                <a:extLst>
                  <a:ext uri="{0D108BD9-81ED-4DB2-BD59-A6C34878D82A}">
                    <a16:rowId xmlns:a16="http://schemas.microsoft.com/office/drawing/2014/main" val="1144066599"/>
                  </a:ext>
                </a:extLst>
              </a:tr>
              <a:tr h="361753">
                <a:tc>
                  <a:txBody>
                    <a:bodyPr/>
                    <a:lstStyle/>
                    <a:p>
                      <a:pPr algn="ctr"/>
                      <a:r>
                        <a:rPr lang="es-PE" sz="1200" spc="-10"/>
                        <a:t>5</a:t>
                      </a:r>
                      <a:endParaRPr lang="es-PE" sz="1200" b="0">
                        <a:latin typeface="Calibri (Cuerpo)"/>
                      </a:endParaRPr>
                    </a:p>
                  </a:txBody>
                  <a:tcPr marT="0" marB="0" anchor="ctr">
                    <a:solidFill>
                      <a:schemeClr val="bg1">
                        <a:alpha val="20000"/>
                      </a:schemeClr>
                    </a:solidFill>
                  </a:tcPr>
                </a:tc>
                <a:tc>
                  <a:txBody>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lang="es-PE" sz="1200" u="none" strike="noStrike" kern="1200" cap="none" spc="-10" normalizeH="0" baseline="0" noProof="0" err="1">
                          <a:ln>
                            <a:noFill/>
                          </a:ln>
                          <a:effectLst/>
                          <a:uLnTx/>
                          <a:uFillTx/>
                        </a:rPr>
                        <a:t>Ancon</a:t>
                      </a:r>
                      <a:r>
                        <a:rPr kumimoji="0" lang="es-PE" sz="1200" u="none" strike="noStrike" kern="1200" cap="none" spc="-10" normalizeH="0" baseline="0" noProof="0">
                          <a:ln>
                            <a:noFill/>
                          </a:ln>
                          <a:effectLst/>
                          <a:uLnTx/>
                          <a:uFillTx/>
                        </a:rPr>
                        <a:t> Industrial Park</a:t>
                      </a:r>
                    </a:p>
                  </a:txBody>
                  <a:tcPr marT="0" marB="0" anchor="ctr">
                    <a:solidFill>
                      <a:schemeClr val="bg1">
                        <a:alpha val="20000"/>
                      </a:schemeClr>
                    </a:solidFill>
                  </a:tcPr>
                </a:tc>
                <a:tc>
                  <a:txBody>
                    <a:bodyPr/>
                    <a:lstStyle/>
                    <a:p>
                      <a:pPr marL="0" indent="0" algn="ctr" defTabSz="914400" rtl="0" eaLnBrk="1" latinLnBrk="0" hangingPunct="1">
                        <a:lnSpc>
                          <a:spcPct val="100000"/>
                        </a:lnSpc>
                        <a:spcBef>
                          <a:spcPts val="835"/>
                        </a:spcBef>
                      </a:pPr>
                      <a:r>
                        <a:rPr lang="es-PE" sz="1200" kern="1200" spc="-10"/>
                        <a:t>762</a:t>
                      </a:r>
                      <a:endParaRPr sz="1200" b="0" kern="1200" spc="-10">
                        <a:solidFill>
                          <a:schemeClr val="tx1">
                            <a:lumMod val="65000"/>
                            <a:lumOff val="35000"/>
                          </a:schemeClr>
                        </a:solidFill>
                        <a:latin typeface="Calibri (Cuerpo)"/>
                        <a:ea typeface="+mn-ea"/>
                        <a:cs typeface="Calibri"/>
                      </a:endParaRPr>
                    </a:p>
                  </a:txBody>
                  <a:tcPr marL="0" marR="0" marT="0" marB="0" anchor="ctr">
                    <a:solidFill>
                      <a:schemeClr val="bg1">
                        <a:alpha val="20000"/>
                      </a:schemeClr>
                    </a:solidFill>
                  </a:tcPr>
                </a:tc>
                <a:tc>
                  <a:txBody>
                    <a:bodyPr/>
                    <a:lstStyle/>
                    <a:p>
                      <a:pPr marL="0" indent="0" algn="ctr" rtl="0" eaLnBrk="1" latinLnBrk="0" hangingPunct="1">
                        <a:lnSpc>
                          <a:spcPct val="100000"/>
                        </a:lnSpc>
                        <a:spcBef>
                          <a:spcPts val="835"/>
                        </a:spcBef>
                      </a:pPr>
                      <a:r>
                        <a:rPr lang="es-ES" sz="1200" kern="1200" spc="-10"/>
                        <a:t>IV Q</a:t>
                      </a:r>
                      <a:endParaRPr lang="es-ES" sz="1200" b="0" kern="1200" spc="-10">
                        <a:solidFill>
                          <a:schemeClr val="tx1">
                            <a:lumMod val="65000"/>
                            <a:lumOff val="35000"/>
                          </a:schemeClr>
                        </a:solidFill>
                        <a:latin typeface="Calibri (Cuerpo)"/>
                        <a:ea typeface="+mn-ea"/>
                        <a:cs typeface="Calibri"/>
                      </a:endParaRPr>
                    </a:p>
                  </a:txBody>
                  <a:tcPr marL="0" marR="0" marT="0" marB="0" anchor="ctr">
                    <a:solidFill>
                      <a:schemeClr val="bg1">
                        <a:alpha val="20000"/>
                      </a:schemeClr>
                    </a:solidFill>
                  </a:tcPr>
                </a:tc>
                <a:extLst>
                  <a:ext uri="{0D108BD9-81ED-4DB2-BD59-A6C34878D82A}">
                    <a16:rowId xmlns:a16="http://schemas.microsoft.com/office/drawing/2014/main" val="3045220168"/>
                  </a:ext>
                </a:extLst>
              </a:tr>
            </a:tbl>
          </a:graphicData>
        </a:graphic>
      </p:graphicFrame>
      <p:sp>
        <p:nvSpPr>
          <p:cNvPr id="129" name="CuadroTexto 128">
            <a:extLst>
              <a:ext uri="{FF2B5EF4-FFF2-40B4-BE49-F238E27FC236}">
                <a16:creationId xmlns:a16="http://schemas.microsoft.com/office/drawing/2014/main" id="{E1074A18-0F50-3C3E-885D-DB5CFC4DB098}"/>
              </a:ext>
            </a:extLst>
          </p:cNvPr>
          <p:cNvSpPr txBox="1"/>
          <p:nvPr/>
        </p:nvSpPr>
        <p:spPr>
          <a:xfrm>
            <a:off x="1556571" y="6209740"/>
            <a:ext cx="1253681" cy="286232"/>
          </a:xfrm>
          <a:prstGeom prst="rect">
            <a:avLst/>
          </a:prstGeom>
          <a:noFill/>
        </p:spPr>
        <p:txBody>
          <a:bodyPr vert="horz" wrap="square" lIns="91440" tIns="45720" rIns="91440" bIns="45720" rtlCol="0" anchor="ctr">
            <a:spAutoFit/>
          </a:bodyPr>
          <a:lstStyle>
            <a:defPPr>
              <a:defRPr lang="es-PE"/>
            </a:defPPr>
            <a:lvl1pPr algn="just" defTabSz="914358">
              <a:lnSpc>
                <a:spcPct val="90000"/>
              </a:lnSpc>
              <a:spcBef>
                <a:spcPct val="0"/>
              </a:spcBef>
              <a:buNone/>
              <a:defRPr sz="2800" b="1">
                <a:solidFill>
                  <a:srgbClr val="E3051B"/>
                </a:solidFill>
                <a:latin typeface="Arial Bold"/>
                <a:ea typeface="+mj-ea"/>
                <a:cs typeface="Arial" panose="020B0604020202020204" pitchFamily="34" charset="0"/>
              </a:defRPr>
            </a:lvl1pPr>
            <a:lvl2pPr eaLnBrk="0" fontAlgn="base" hangingPunct="0">
              <a:lnSpc>
                <a:spcPct val="90000"/>
              </a:lnSpc>
              <a:spcBef>
                <a:spcPct val="0"/>
              </a:spcBef>
              <a:spcAft>
                <a:spcPct val="0"/>
              </a:spcAft>
              <a:defRPr sz="4400">
                <a:latin typeface="Calibri Light" pitchFamily="34" charset="0"/>
                <a:ea typeface="ＭＳ Ｐゴシック" pitchFamily="-112" charset="-128"/>
                <a:cs typeface="ＭＳ Ｐゴシック" pitchFamily="-112" charset="-128"/>
              </a:defRPr>
            </a:lvl2pPr>
            <a:lvl3pPr eaLnBrk="0" fontAlgn="base" hangingPunct="0">
              <a:lnSpc>
                <a:spcPct val="90000"/>
              </a:lnSpc>
              <a:spcBef>
                <a:spcPct val="0"/>
              </a:spcBef>
              <a:spcAft>
                <a:spcPct val="0"/>
              </a:spcAft>
              <a:defRPr sz="4400">
                <a:latin typeface="Calibri Light" pitchFamily="34" charset="0"/>
                <a:ea typeface="ＭＳ Ｐゴシック" pitchFamily="-112" charset="-128"/>
                <a:cs typeface="ＭＳ Ｐゴシック" pitchFamily="-112" charset="-128"/>
              </a:defRPr>
            </a:lvl3pPr>
            <a:lvl4pPr eaLnBrk="0" fontAlgn="base" hangingPunct="0">
              <a:lnSpc>
                <a:spcPct val="90000"/>
              </a:lnSpc>
              <a:spcBef>
                <a:spcPct val="0"/>
              </a:spcBef>
              <a:spcAft>
                <a:spcPct val="0"/>
              </a:spcAft>
              <a:defRPr sz="4400">
                <a:latin typeface="Calibri Light" pitchFamily="34" charset="0"/>
                <a:ea typeface="ＭＳ Ｐゴシック" pitchFamily="-112" charset="-128"/>
                <a:cs typeface="ＭＳ Ｐゴシック" pitchFamily="-112" charset="-128"/>
              </a:defRPr>
            </a:lvl4pPr>
            <a:lvl5pPr eaLnBrk="0" fontAlgn="base" hangingPunct="0">
              <a:lnSpc>
                <a:spcPct val="90000"/>
              </a:lnSpc>
              <a:spcBef>
                <a:spcPct val="0"/>
              </a:spcBef>
              <a:spcAft>
                <a:spcPct val="0"/>
              </a:spcAft>
              <a:defRPr sz="4400">
                <a:latin typeface="Calibri Light" pitchFamily="34" charset="0"/>
                <a:ea typeface="ＭＳ Ｐゴシック" pitchFamily="-112" charset="-128"/>
                <a:cs typeface="ＭＳ Ｐゴシック" pitchFamily="-112" charset="-128"/>
              </a:defRPr>
            </a:lvl5pPr>
            <a:lvl6pPr marL="457179" fontAlgn="base">
              <a:lnSpc>
                <a:spcPct val="90000"/>
              </a:lnSpc>
              <a:spcBef>
                <a:spcPct val="0"/>
              </a:spcBef>
              <a:spcAft>
                <a:spcPct val="0"/>
              </a:spcAft>
              <a:defRPr sz="4400">
                <a:latin typeface="Calibri Light" pitchFamily="34" charset="0"/>
              </a:defRPr>
            </a:lvl6pPr>
            <a:lvl7pPr marL="914358" fontAlgn="base">
              <a:lnSpc>
                <a:spcPct val="90000"/>
              </a:lnSpc>
              <a:spcBef>
                <a:spcPct val="0"/>
              </a:spcBef>
              <a:spcAft>
                <a:spcPct val="0"/>
              </a:spcAft>
              <a:defRPr sz="4400">
                <a:latin typeface="Calibri Light" pitchFamily="34" charset="0"/>
              </a:defRPr>
            </a:lvl7pPr>
            <a:lvl8pPr marL="1371536" fontAlgn="base">
              <a:lnSpc>
                <a:spcPct val="90000"/>
              </a:lnSpc>
              <a:spcBef>
                <a:spcPct val="0"/>
              </a:spcBef>
              <a:spcAft>
                <a:spcPct val="0"/>
              </a:spcAft>
              <a:defRPr sz="4400">
                <a:latin typeface="Calibri Light" pitchFamily="34" charset="0"/>
              </a:defRPr>
            </a:lvl8pPr>
            <a:lvl9pPr marL="1828715" fontAlgn="base">
              <a:lnSpc>
                <a:spcPct val="90000"/>
              </a:lnSpc>
              <a:spcBef>
                <a:spcPct val="0"/>
              </a:spcBef>
              <a:spcAft>
                <a:spcPct val="0"/>
              </a:spcAft>
              <a:defRPr sz="4400">
                <a:latin typeface="Calibri Light" pitchFamily="34" charset="0"/>
              </a:defRPr>
            </a:lvl9pPr>
          </a:lstStyle>
          <a:p>
            <a:pPr marL="0" marR="0" lvl="0" indent="0" algn="ctr" defTabSz="914358" rtl="0" eaLnBrk="1" fontAlgn="auto" latinLnBrk="0" hangingPunct="1">
              <a:lnSpc>
                <a:spcPct val="90000"/>
              </a:lnSpc>
              <a:spcBef>
                <a:spcPct val="0"/>
              </a:spcBef>
              <a:spcAft>
                <a:spcPts val="0"/>
              </a:spcAft>
              <a:buClrTx/>
              <a:buSzTx/>
              <a:buFontTx/>
              <a:buNone/>
              <a:tabLst/>
              <a:defRPr/>
            </a:pPr>
            <a:r>
              <a:rPr kumimoji="0" lang="es-PE" sz="1400" b="1" i="0" u="none" strike="noStrike" kern="1200" cap="none" spc="0" normalizeH="0" baseline="0" noProof="0">
                <a:ln>
                  <a:noFill/>
                </a:ln>
                <a:solidFill>
                  <a:srgbClr val="002060"/>
                </a:solidFill>
                <a:effectLst/>
                <a:uLnTx/>
                <a:uFillTx/>
                <a:latin typeface="+mn-lt"/>
                <a:ea typeface="+mj-ea"/>
                <a:cs typeface="Arial"/>
              </a:rPr>
              <a:t>REAL ESTATE</a:t>
            </a:r>
            <a:endParaRPr kumimoji="0" lang="es-PE" sz="1000" b="1" i="0" u="none" strike="noStrike" kern="1200" cap="none" spc="0" normalizeH="0" baseline="0" noProof="0">
              <a:ln>
                <a:noFill/>
              </a:ln>
              <a:solidFill>
                <a:srgbClr val="002060"/>
              </a:solidFill>
              <a:effectLst/>
              <a:uLnTx/>
              <a:uFillTx/>
              <a:latin typeface="+mn-lt"/>
              <a:ea typeface="+mj-ea"/>
              <a:cs typeface="Arial"/>
            </a:endParaRPr>
          </a:p>
        </p:txBody>
      </p:sp>
      <p:sp>
        <p:nvSpPr>
          <p:cNvPr id="26" name="Elipse 25">
            <a:extLst>
              <a:ext uri="{FF2B5EF4-FFF2-40B4-BE49-F238E27FC236}">
                <a16:creationId xmlns:a16="http://schemas.microsoft.com/office/drawing/2014/main" id="{3623E7BB-3224-4F09-8408-02D648477A97}"/>
              </a:ext>
            </a:extLst>
          </p:cNvPr>
          <p:cNvSpPr/>
          <p:nvPr/>
        </p:nvSpPr>
        <p:spPr>
          <a:xfrm>
            <a:off x="10924885" y="3565355"/>
            <a:ext cx="850100" cy="86335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200" b="1"/>
              <a:t>USD</a:t>
            </a:r>
          </a:p>
          <a:p>
            <a:pPr algn="ctr"/>
            <a:r>
              <a:rPr lang="es-PE" sz="1200" b="1"/>
              <a:t>745 MM</a:t>
            </a:r>
          </a:p>
        </p:txBody>
      </p:sp>
      <p:sp>
        <p:nvSpPr>
          <p:cNvPr id="11" name="Rectángulo 10">
            <a:extLst>
              <a:ext uri="{FF2B5EF4-FFF2-40B4-BE49-F238E27FC236}">
                <a16:creationId xmlns:a16="http://schemas.microsoft.com/office/drawing/2014/main" id="{DB3E09D1-4FBD-DDB9-93E3-9CE4A93740DC}"/>
              </a:ext>
            </a:extLst>
          </p:cNvPr>
          <p:cNvSpPr/>
          <p:nvPr/>
        </p:nvSpPr>
        <p:spPr>
          <a:xfrm>
            <a:off x="7354651" y="1453458"/>
            <a:ext cx="2615690" cy="8377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s-P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b="1">
                <a:solidFill>
                  <a:srgbClr val="002060"/>
                </a:solidFill>
                <a:ea typeface="+mj-ea"/>
                <a:cs typeface="Arial"/>
              </a:rPr>
              <a:t>6 projects for more than US$ 2,400 MM</a:t>
            </a:r>
            <a:endParaRPr lang="es-PE" sz="2000" b="1">
              <a:solidFill>
                <a:srgbClr val="002060"/>
              </a:solidFill>
            </a:endParaRPr>
          </a:p>
        </p:txBody>
      </p:sp>
      <p:sp>
        <p:nvSpPr>
          <p:cNvPr id="13" name="Rectángulo 12">
            <a:extLst>
              <a:ext uri="{FF2B5EF4-FFF2-40B4-BE49-F238E27FC236}">
                <a16:creationId xmlns:a16="http://schemas.microsoft.com/office/drawing/2014/main" id="{F5D2B3AB-2937-CCF4-A190-AE335AEA4FFB}"/>
              </a:ext>
            </a:extLst>
          </p:cNvPr>
          <p:cNvSpPr/>
          <p:nvPr/>
        </p:nvSpPr>
        <p:spPr>
          <a:xfrm>
            <a:off x="3478558" y="1497222"/>
            <a:ext cx="3478636" cy="7329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s-PE" sz="1600" b="1">
                <a:solidFill>
                  <a:srgbClr val="002060"/>
                </a:solidFill>
                <a:latin typeface="Arial"/>
                <a:cs typeface="Arial"/>
              </a:rPr>
              <a:t>SEPTEMBER – DECEMBER 2023</a:t>
            </a:r>
            <a:endParaRPr lang="es-ES" sz="1600">
              <a:solidFill>
                <a:srgbClr val="002060"/>
              </a:solidFill>
              <a:latin typeface="Arial"/>
              <a:cs typeface="Arial"/>
            </a:endParaRPr>
          </a:p>
          <a:p>
            <a:r>
              <a:rPr lang="es-ES">
                <a:solidFill>
                  <a:srgbClr val="002060"/>
                </a:solidFill>
                <a:latin typeface="Arial" panose="020B0604020202020204" pitchFamily="34" charset="0"/>
                <a:cs typeface="Arial" panose="020B0604020202020204" pitchFamily="34" charset="0"/>
              </a:rPr>
              <a:t>	</a:t>
            </a:r>
            <a:r>
              <a:rPr lang="es-ES" err="1">
                <a:solidFill>
                  <a:srgbClr val="002060"/>
                </a:solidFill>
                <a:latin typeface="Arial" panose="020B0604020202020204" pitchFamily="34" charset="0"/>
                <a:cs typeface="Arial" panose="020B0604020202020204" pitchFamily="34" charset="0"/>
              </a:rPr>
              <a:t>Upcoming</a:t>
            </a:r>
            <a:r>
              <a:rPr lang="es-ES">
                <a:solidFill>
                  <a:srgbClr val="002060"/>
                </a:solidFill>
                <a:latin typeface="Arial" panose="020B0604020202020204" pitchFamily="34" charset="0"/>
                <a:cs typeface="Arial" panose="020B0604020202020204" pitchFamily="34" charset="0"/>
              </a:rPr>
              <a:t> </a:t>
            </a:r>
            <a:r>
              <a:rPr lang="es-ES" err="1">
                <a:solidFill>
                  <a:srgbClr val="002060"/>
                </a:solidFill>
                <a:latin typeface="Arial" panose="020B0604020202020204" pitchFamily="34" charset="0"/>
                <a:cs typeface="Arial" panose="020B0604020202020204" pitchFamily="34" charset="0"/>
              </a:rPr>
              <a:t>awards</a:t>
            </a:r>
            <a:endParaRPr lang="es-ES">
              <a:solidFill>
                <a:srgbClr val="002060"/>
              </a:solidFill>
              <a:latin typeface="Arial" panose="020B0604020202020204" pitchFamily="34" charset="0"/>
              <a:cs typeface="Arial" panose="020B0604020202020204" pitchFamily="34" charset="0"/>
            </a:endParaRPr>
          </a:p>
        </p:txBody>
      </p:sp>
      <p:sp>
        <p:nvSpPr>
          <p:cNvPr id="15" name="CuadroTexto 14">
            <a:extLst>
              <a:ext uri="{FF2B5EF4-FFF2-40B4-BE49-F238E27FC236}">
                <a16:creationId xmlns:a16="http://schemas.microsoft.com/office/drawing/2014/main" id="{4AC80A9E-D62A-0457-1A7E-6FFC3E78D102}"/>
              </a:ext>
            </a:extLst>
          </p:cNvPr>
          <p:cNvSpPr txBox="1"/>
          <p:nvPr/>
        </p:nvSpPr>
        <p:spPr>
          <a:xfrm>
            <a:off x="1630671" y="536867"/>
            <a:ext cx="6633829" cy="674031"/>
          </a:xfrm>
          <a:prstGeom prst="rect">
            <a:avLst/>
          </a:prstGeom>
          <a:noFill/>
        </p:spPr>
        <p:txBody>
          <a:bodyPr vert="horz" wrap="square" lIns="91440" tIns="45720" rIns="91440" bIns="45720" rtlCol="0" anchor="ctr">
            <a:spAutoFit/>
          </a:bodyPr>
          <a:lstStyle>
            <a:defPPr>
              <a:defRPr lang="es-PE"/>
            </a:defPPr>
            <a:lvl1pPr algn="just" defTabSz="914358">
              <a:lnSpc>
                <a:spcPct val="90000"/>
              </a:lnSpc>
              <a:spcBef>
                <a:spcPct val="0"/>
              </a:spcBef>
              <a:buNone/>
              <a:defRPr sz="2800" b="1">
                <a:solidFill>
                  <a:srgbClr val="E3051B"/>
                </a:solidFill>
                <a:latin typeface="Arial Bold"/>
                <a:ea typeface="+mj-ea"/>
                <a:cs typeface="Arial" panose="020B0604020202020204" pitchFamily="34" charset="0"/>
              </a:defRPr>
            </a:lvl1pPr>
            <a:lvl2pPr eaLnBrk="0" fontAlgn="base" hangingPunct="0">
              <a:lnSpc>
                <a:spcPct val="90000"/>
              </a:lnSpc>
              <a:spcBef>
                <a:spcPct val="0"/>
              </a:spcBef>
              <a:spcAft>
                <a:spcPct val="0"/>
              </a:spcAft>
              <a:defRPr sz="4400">
                <a:latin typeface="Calibri Light" pitchFamily="34" charset="0"/>
                <a:ea typeface="ＭＳ Ｐゴシック" pitchFamily="-112" charset="-128"/>
                <a:cs typeface="ＭＳ Ｐゴシック" pitchFamily="-112" charset="-128"/>
              </a:defRPr>
            </a:lvl2pPr>
            <a:lvl3pPr eaLnBrk="0" fontAlgn="base" hangingPunct="0">
              <a:lnSpc>
                <a:spcPct val="90000"/>
              </a:lnSpc>
              <a:spcBef>
                <a:spcPct val="0"/>
              </a:spcBef>
              <a:spcAft>
                <a:spcPct val="0"/>
              </a:spcAft>
              <a:defRPr sz="4400">
                <a:latin typeface="Calibri Light" pitchFamily="34" charset="0"/>
                <a:ea typeface="ＭＳ Ｐゴシック" pitchFamily="-112" charset="-128"/>
                <a:cs typeface="ＭＳ Ｐゴシック" pitchFamily="-112" charset="-128"/>
              </a:defRPr>
            </a:lvl3pPr>
            <a:lvl4pPr eaLnBrk="0" fontAlgn="base" hangingPunct="0">
              <a:lnSpc>
                <a:spcPct val="90000"/>
              </a:lnSpc>
              <a:spcBef>
                <a:spcPct val="0"/>
              </a:spcBef>
              <a:spcAft>
                <a:spcPct val="0"/>
              </a:spcAft>
              <a:defRPr sz="4400">
                <a:latin typeface="Calibri Light" pitchFamily="34" charset="0"/>
                <a:ea typeface="ＭＳ Ｐゴシック" pitchFamily="-112" charset="-128"/>
                <a:cs typeface="ＭＳ Ｐゴシック" pitchFamily="-112" charset="-128"/>
              </a:defRPr>
            </a:lvl4pPr>
            <a:lvl5pPr eaLnBrk="0" fontAlgn="base" hangingPunct="0">
              <a:lnSpc>
                <a:spcPct val="90000"/>
              </a:lnSpc>
              <a:spcBef>
                <a:spcPct val="0"/>
              </a:spcBef>
              <a:spcAft>
                <a:spcPct val="0"/>
              </a:spcAft>
              <a:defRPr sz="4400">
                <a:latin typeface="Calibri Light" pitchFamily="34" charset="0"/>
                <a:ea typeface="ＭＳ Ｐゴシック" pitchFamily="-112" charset="-128"/>
                <a:cs typeface="ＭＳ Ｐゴシック" pitchFamily="-112" charset="-128"/>
              </a:defRPr>
            </a:lvl5pPr>
            <a:lvl6pPr marL="457179" fontAlgn="base">
              <a:lnSpc>
                <a:spcPct val="90000"/>
              </a:lnSpc>
              <a:spcBef>
                <a:spcPct val="0"/>
              </a:spcBef>
              <a:spcAft>
                <a:spcPct val="0"/>
              </a:spcAft>
              <a:defRPr sz="4400">
                <a:latin typeface="Calibri Light" pitchFamily="34" charset="0"/>
              </a:defRPr>
            </a:lvl6pPr>
            <a:lvl7pPr marL="914358" fontAlgn="base">
              <a:lnSpc>
                <a:spcPct val="90000"/>
              </a:lnSpc>
              <a:spcBef>
                <a:spcPct val="0"/>
              </a:spcBef>
              <a:spcAft>
                <a:spcPct val="0"/>
              </a:spcAft>
              <a:defRPr sz="4400">
                <a:latin typeface="Calibri Light" pitchFamily="34" charset="0"/>
              </a:defRPr>
            </a:lvl7pPr>
            <a:lvl8pPr marL="1371536" fontAlgn="base">
              <a:lnSpc>
                <a:spcPct val="90000"/>
              </a:lnSpc>
              <a:spcBef>
                <a:spcPct val="0"/>
              </a:spcBef>
              <a:spcAft>
                <a:spcPct val="0"/>
              </a:spcAft>
              <a:defRPr sz="4400">
                <a:latin typeface="Calibri Light" pitchFamily="34" charset="0"/>
              </a:defRPr>
            </a:lvl8pPr>
            <a:lvl9pPr marL="1828715" fontAlgn="base">
              <a:lnSpc>
                <a:spcPct val="90000"/>
              </a:lnSpc>
              <a:spcBef>
                <a:spcPct val="0"/>
              </a:spcBef>
              <a:spcAft>
                <a:spcPct val="0"/>
              </a:spcAft>
              <a:defRPr sz="4400">
                <a:latin typeface="Calibri Light" pitchFamily="34" charset="0"/>
              </a:defRPr>
            </a:lvl9pPr>
          </a:lstStyle>
          <a:p>
            <a:pPr marL="0" marR="0" lvl="0" indent="0" algn="l" defTabSz="914358"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a:ln>
                  <a:noFill/>
                </a:ln>
                <a:solidFill>
                  <a:srgbClr val="002060"/>
                </a:solidFill>
                <a:effectLst/>
                <a:uLnTx/>
                <a:uFillTx/>
                <a:latin typeface="Arial" panose="020B0604020202020204" pitchFamily="34" charset="0"/>
              </a:rPr>
              <a:t>Goals in the portfolio of PPPs and PAs 2023</a:t>
            </a:r>
            <a:r>
              <a:rPr kumimoji="0" lang="es-ES" sz="2400" b="1" i="0" u="none" strike="noStrike" kern="1200" cap="none" spc="0" normalizeH="0" baseline="0" noProof="0">
                <a:ln>
                  <a:noFill/>
                </a:ln>
                <a:solidFill>
                  <a:srgbClr val="002060"/>
                </a:solidFill>
                <a:effectLst/>
                <a:uLnTx/>
                <a:uFillTx/>
                <a:latin typeface="Arial" panose="020B0604020202020204" pitchFamily="34" charset="0"/>
              </a:rPr>
              <a:t> </a:t>
            </a:r>
            <a:r>
              <a:rPr lang="es-ES" sz="1800">
                <a:solidFill>
                  <a:srgbClr val="002060"/>
                </a:solidFill>
                <a:latin typeface="Arial" panose="020B0604020202020204" pitchFamily="34" charset="0"/>
              </a:rPr>
              <a:t>(Up </a:t>
            </a:r>
            <a:r>
              <a:rPr lang="es-ES" sz="1800" err="1">
                <a:solidFill>
                  <a:srgbClr val="002060"/>
                </a:solidFill>
                <a:latin typeface="Arial" panose="020B0604020202020204" pitchFamily="34" charset="0"/>
              </a:rPr>
              <a:t>to</a:t>
            </a:r>
            <a:r>
              <a:rPr lang="es-ES" sz="1800">
                <a:solidFill>
                  <a:srgbClr val="002060"/>
                </a:solidFill>
                <a:latin typeface="Arial" panose="020B0604020202020204" pitchFamily="34" charset="0"/>
              </a:rPr>
              <a:t> 18 </a:t>
            </a:r>
            <a:r>
              <a:rPr lang="es-ES" sz="1800" err="1">
                <a:solidFill>
                  <a:srgbClr val="002060"/>
                </a:solidFill>
                <a:latin typeface="Arial" panose="020B0604020202020204" pitchFamily="34" charset="0"/>
              </a:rPr>
              <a:t>projects</a:t>
            </a:r>
            <a:r>
              <a:rPr lang="es-ES" sz="1800">
                <a:solidFill>
                  <a:srgbClr val="002060"/>
                </a:solidFill>
                <a:latin typeface="Arial" panose="020B0604020202020204" pitchFamily="34" charset="0"/>
              </a:rPr>
              <a:t>)</a:t>
            </a:r>
          </a:p>
        </p:txBody>
      </p:sp>
      <p:cxnSp>
        <p:nvCxnSpPr>
          <p:cNvPr id="29" name="Conector recto 28">
            <a:extLst>
              <a:ext uri="{FF2B5EF4-FFF2-40B4-BE49-F238E27FC236}">
                <a16:creationId xmlns:a16="http://schemas.microsoft.com/office/drawing/2014/main" id="{28642867-05EC-1B48-8662-8D1CF5BE92ED}"/>
              </a:ext>
            </a:extLst>
          </p:cNvPr>
          <p:cNvCxnSpPr>
            <a:cxnSpLocks/>
          </p:cNvCxnSpPr>
          <p:nvPr/>
        </p:nvCxnSpPr>
        <p:spPr>
          <a:xfrm>
            <a:off x="7194096" y="1557155"/>
            <a:ext cx="0" cy="651488"/>
          </a:xfrm>
          <a:prstGeom prst="line">
            <a:avLst/>
          </a:prstGeom>
          <a:ln w="28575">
            <a:solidFill>
              <a:srgbClr val="2C394B"/>
            </a:solidFill>
          </a:ln>
        </p:spPr>
        <p:style>
          <a:lnRef idx="1">
            <a:schemeClr val="accent1"/>
          </a:lnRef>
          <a:fillRef idx="0">
            <a:schemeClr val="accent1"/>
          </a:fillRef>
          <a:effectRef idx="0">
            <a:schemeClr val="accent1"/>
          </a:effectRef>
          <a:fontRef idx="minor">
            <a:schemeClr val="tx1"/>
          </a:fontRef>
        </p:style>
      </p:cxnSp>
      <p:grpSp>
        <p:nvGrpSpPr>
          <p:cNvPr id="33" name="Grupo 32">
            <a:extLst>
              <a:ext uri="{FF2B5EF4-FFF2-40B4-BE49-F238E27FC236}">
                <a16:creationId xmlns:a16="http://schemas.microsoft.com/office/drawing/2014/main" id="{4DE841CE-1168-E44F-8090-BD3F33D3FC2B}"/>
              </a:ext>
            </a:extLst>
          </p:cNvPr>
          <p:cNvGrpSpPr/>
          <p:nvPr/>
        </p:nvGrpSpPr>
        <p:grpSpPr>
          <a:xfrm>
            <a:off x="1968929" y="5737610"/>
            <a:ext cx="391795" cy="391795"/>
            <a:chOff x="3951081" y="3182971"/>
            <a:chExt cx="391795" cy="391795"/>
          </a:xfrm>
        </p:grpSpPr>
        <p:sp>
          <p:nvSpPr>
            <p:cNvPr id="34" name="object 55">
              <a:extLst>
                <a:ext uri="{FF2B5EF4-FFF2-40B4-BE49-F238E27FC236}">
                  <a16:creationId xmlns:a16="http://schemas.microsoft.com/office/drawing/2014/main" id="{8291D0A7-679B-514D-893A-3CEA55FC9C60}"/>
                </a:ext>
              </a:extLst>
            </p:cNvPr>
            <p:cNvSpPr/>
            <p:nvPr/>
          </p:nvSpPr>
          <p:spPr>
            <a:xfrm>
              <a:off x="3951081" y="3182971"/>
              <a:ext cx="391795" cy="391795"/>
            </a:xfrm>
            <a:custGeom>
              <a:avLst/>
              <a:gdLst/>
              <a:ahLst/>
              <a:cxnLst/>
              <a:rect l="l" t="t" r="r" b="b"/>
              <a:pathLst>
                <a:path w="391794" h="391795">
                  <a:moveTo>
                    <a:pt x="195694" y="0"/>
                  </a:moveTo>
                  <a:lnTo>
                    <a:pt x="150824" y="5168"/>
                  </a:lnTo>
                  <a:lnTo>
                    <a:pt x="109633" y="19890"/>
                  </a:lnTo>
                  <a:lnTo>
                    <a:pt x="73298" y="42992"/>
                  </a:lnTo>
                  <a:lnTo>
                    <a:pt x="42992" y="73298"/>
                  </a:lnTo>
                  <a:lnTo>
                    <a:pt x="19890" y="109633"/>
                  </a:lnTo>
                  <a:lnTo>
                    <a:pt x="5168" y="150824"/>
                  </a:lnTo>
                  <a:lnTo>
                    <a:pt x="0" y="195694"/>
                  </a:lnTo>
                  <a:lnTo>
                    <a:pt x="5168" y="240564"/>
                  </a:lnTo>
                  <a:lnTo>
                    <a:pt x="19890" y="281754"/>
                  </a:lnTo>
                  <a:lnTo>
                    <a:pt x="42992" y="318090"/>
                  </a:lnTo>
                  <a:lnTo>
                    <a:pt x="73298" y="348396"/>
                  </a:lnTo>
                  <a:lnTo>
                    <a:pt x="109633" y="371497"/>
                  </a:lnTo>
                  <a:lnTo>
                    <a:pt x="150824" y="386220"/>
                  </a:lnTo>
                  <a:lnTo>
                    <a:pt x="195694" y="391388"/>
                  </a:lnTo>
                  <a:lnTo>
                    <a:pt x="240564" y="386220"/>
                  </a:lnTo>
                  <a:lnTo>
                    <a:pt x="281754" y="371497"/>
                  </a:lnTo>
                  <a:lnTo>
                    <a:pt x="318090" y="348396"/>
                  </a:lnTo>
                  <a:lnTo>
                    <a:pt x="348396" y="318090"/>
                  </a:lnTo>
                  <a:lnTo>
                    <a:pt x="371497" y="281754"/>
                  </a:lnTo>
                  <a:lnTo>
                    <a:pt x="386220" y="240564"/>
                  </a:lnTo>
                  <a:lnTo>
                    <a:pt x="391388" y="195694"/>
                  </a:lnTo>
                  <a:lnTo>
                    <a:pt x="386220" y="150824"/>
                  </a:lnTo>
                  <a:lnTo>
                    <a:pt x="371497" y="109633"/>
                  </a:lnTo>
                  <a:lnTo>
                    <a:pt x="348396" y="73298"/>
                  </a:lnTo>
                  <a:lnTo>
                    <a:pt x="318090" y="42992"/>
                  </a:lnTo>
                  <a:lnTo>
                    <a:pt x="281754" y="19890"/>
                  </a:lnTo>
                  <a:lnTo>
                    <a:pt x="240564" y="5168"/>
                  </a:lnTo>
                  <a:lnTo>
                    <a:pt x="195694"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ea typeface="+mn-ea"/>
                <a:cs typeface="+mn-cs"/>
              </a:endParaRPr>
            </a:p>
          </p:txBody>
        </p:sp>
        <p:sp>
          <p:nvSpPr>
            <p:cNvPr id="35" name="object 56">
              <a:extLst>
                <a:ext uri="{FF2B5EF4-FFF2-40B4-BE49-F238E27FC236}">
                  <a16:creationId xmlns:a16="http://schemas.microsoft.com/office/drawing/2014/main" id="{0DEBFE9F-D420-EB44-AC09-36C4FB05CC08}"/>
                </a:ext>
              </a:extLst>
            </p:cNvPr>
            <p:cNvSpPr/>
            <p:nvPr/>
          </p:nvSpPr>
          <p:spPr>
            <a:xfrm>
              <a:off x="3951081" y="3206123"/>
              <a:ext cx="345440" cy="345440"/>
            </a:xfrm>
            <a:custGeom>
              <a:avLst/>
              <a:gdLst/>
              <a:ahLst/>
              <a:cxnLst/>
              <a:rect l="l" t="t" r="r" b="b"/>
              <a:pathLst>
                <a:path w="345440" h="345439">
                  <a:moveTo>
                    <a:pt x="172542" y="0"/>
                  </a:moveTo>
                  <a:lnTo>
                    <a:pt x="126675" y="6163"/>
                  </a:lnTo>
                  <a:lnTo>
                    <a:pt x="85458" y="23558"/>
                  </a:lnTo>
                  <a:lnTo>
                    <a:pt x="50538" y="50538"/>
                  </a:lnTo>
                  <a:lnTo>
                    <a:pt x="23558" y="85458"/>
                  </a:lnTo>
                  <a:lnTo>
                    <a:pt x="6163" y="126675"/>
                  </a:lnTo>
                  <a:lnTo>
                    <a:pt x="0" y="172542"/>
                  </a:lnTo>
                  <a:lnTo>
                    <a:pt x="6163" y="218409"/>
                  </a:lnTo>
                  <a:lnTo>
                    <a:pt x="23558" y="259625"/>
                  </a:lnTo>
                  <a:lnTo>
                    <a:pt x="50538" y="294546"/>
                  </a:lnTo>
                  <a:lnTo>
                    <a:pt x="85458" y="321526"/>
                  </a:lnTo>
                  <a:lnTo>
                    <a:pt x="126675" y="338920"/>
                  </a:lnTo>
                  <a:lnTo>
                    <a:pt x="172542" y="345084"/>
                  </a:lnTo>
                  <a:lnTo>
                    <a:pt x="218409" y="338920"/>
                  </a:lnTo>
                  <a:lnTo>
                    <a:pt x="259625" y="321526"/>
                  </a:lnTo>
                  <a:lnTo>
                    <a:pt x="294546" y="294546"/>
                  </a:lnTo>
                  <a:lnTo>
                    <a:pt x="321526" y="259625"/>
                  </a:lnTo>
                  <a:lnTo>
                    <a:pt x="338920" y="218409"/>
                  </a:lnTo>
                  <a:lnTo>
                    <a:pt x="345084" y="172542"/>
                  </a:lnTo>
                  <a:lnTo>
                    <a:pt x="338920" y="126675"/>
                  </a:lnTo>
                  <a:lnTo>
                    <a:pt x="321526" y="85458"/>
                  </a:lnTo>
                  <a:lnTo>
                    <a:pt x="294546" y="50538"/>
                  </a:lnTo>
                  <a:lnTo>
                    <a:pt x="259625" y="23558"/>
                  </a:lnTo>
                  <a:lnTo>
                    <a:pt x="218409" y="6163"/>
                  </a:lnTo>
                  <a:lnTo>
                    <a:pt x="172542" y="0"/>
                  </a:lnTo>
                  <a:close/>
                </a:path>
              </a:pathLst>
            </a:custGeom>
            <a:solidFill>
              <a:srgbClr val="3A587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ea typeface="+mn-ea"/>
                <a:cs typeface="+mn-cs"/>
              </a:endParaRPr>
            </a:p>
          </p:txBody>
        </p:sp>
      </p:grpSp>
      <p:pic>
        <p:nvPicPr>
          <p:cNvPr id="32" name="Gráfico 31" descr="Plano con relleno sólido">
            <a:extLst>
              <a:ext uri="{FF2B5EF4-FFF2-40B4-BE49-F238E27FC236}">
                <a16:creationId xmlns:a16="http://schemas.microsoft.com/office/drawing/2014/main" id="{4B4878EA-9349-A044-8A0D-A3996A162A1A}"/>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024276" y="5801347"/>
            <a:ext cx="232653" cy="234476"/>
          </a:xfrm>
          <a:prstGeom prst="rect">
            <a:avLst/>
          </a:prstGeom>
        </p:spPr>
      </p:pic>
    </p:spTree>
    <p:extLst>
      <p:ext uri="{BB962C8B-B14F-4D97-AF65-F5344CB8AC3E}">
        <p14:creationId xmlns:p14="http://schemas.microsoft.com/office/powerpoint/2010/main" val="3599513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75"/>
        <p:cNvGrpSpPr/>
        <p:nvPr/>
      </p:nvGrpSpPr>
      <p:grpSpPr>
        <a:xfrm>
          <a:off x="0" y="0"/>
          <a:ext cx="0" cy="0"/>
          <a:chOff x="0" y="0"/>
          <a:chExt cx="0" cy="0"/>
        </a:xfrm>
      </p:grpSpPr>
      <p:grpSp>
        <p:nvGrpSpPr>
          <p:cNvPr id="6" name="Grupo 5">
            <a:extLst>
              <a:ext uri="{FF2B5EF4-FFF2-40B4-BE49-F238E27FC236}">
                <a16:creationId xmlns:a16="http://schemas.microsoft.com/office/drawing/2014/main" id="{F3EE5A39-7D7C-7F1F-117C-E4F704A06012}"/>
              </a:ext>
            </a:extLst>
          </p:cNvPr>
          <p:cNvGrpSpPr/>
          <p:nvPr/>
        </p:nvGrpSpPr>
        <p:grpSpPr>
          <a:xfrm>
            <a:off x="1881386" y="6117049"/>
            <a:ext cx="9569969" cy="283274"/>
            <a:chOff x="3561674" y="5820698"/>
            <a:chExt cx="6362351" cy="308976"/>
          </a:xfrm>
        </p:grpSpPr>
        <p:sp>
          <p:nvSpPr>
            <p:cNvPr id="16" name="Google Shape;1480;p11">
              <a:extLst>
                <a:ext uri="{FF2B5EF4-FFF2-40B4-BE49-F238E27FC236}">
                  <a16:creationId xmlns:a16="http://schemas.microsoft.com/office/drawing/2014/main" id="{271CA1B5-7B10-4367-B2D1-552362161D2D}"/>
                </a:ext>
              </a:extLst>
            </p:cNvPr>
            <p:cNvSpPr/>
            <p:nvPr/>
          </p:nvSpPr>
          <p:spPr>
            <a:xfrm>
              <a:off x="3561674" y="5820698"/>
              <a:ext cx="6362351" cy="308976"/>
            </a:xfrm>
            <a:custGeom>
              <a:avLst/>
              <a:gdLst/>
              <a:ahLst/>
              <a:cxnLst/>
              <a:rect l="l" t="t" r="r" b="b"/>
              <a:pathLst>
                <a:path w="5677534" h="325120" extrusionOk="0">
                  <a:moveTo>
                    <a:pt x="5677433" y="0"/>
                  </a:moveTo>
                  <a:lnTo>
                    <a:pt x="0" y="0"/>
                  </a:lnTo>
                  <a:lnTo>
                    <a:pt x="0" y="248424"/>
                  </a:lnTo>
                  <a:lnTo>
                    <a:pt x="10434" y="278150"/>
                  </a:lnTo>
                  <a:lnTo>
                    <a:pt x="38890" y="302423"/>
                  </a:lnTo>
                  <a:lnTo>
                    <a:pt x="81095" y="318788"/>
                  </a:lnTo>
                  <a:lnTo>
                    <a:pt x="132778" y="324789"/>
                  </a:lnTo>
                  <a:lnTo>
                    <a:pt x="5544667" y="324789"/>
                  </a:lnTo>
                  <a:lnTo>
                    <a:pt x="5596348" y="318788"/>
                  </a:lnTo>
                  <a:lnTo>
                    <a:pt x="5638549" y="302423"/>
                  </a:lnTo>
                  <a:lnTo>
                    <a:pt x="5667000" y="278150"/>
                  </a:lnTo>
                  <a:lnTo>
                    <a:pt x="5677433" y="248424"/>
                  </a:lnTo>
                  <a:lnTo>
                    <a:pt x="5677433" y="0"/>
                  </a:lnTo>
                  <a:close/>
                </a:path>
              </a:pathLst>
            </a:custGeom>
            <a:solidFill>
              <a:srgbClr val="00206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 name="Google Shape;1484;p11">
              <a:extLst>
                <a:ext uri="{FF2B5EF4-FFF2-40B4-BE49-F238E27FC236}">
                  <a16:creationId xmlns:a16="http://schemas.microsoft.com/office/drawing/2014/main" id="{4B831871-D8F2-25AE-0210-A227CD1388EA}"/>
                </a:ext>
              </a:extLst>
            </p:cNvPr>
            <p:cNvSpPr txBox="1"/>
            <p:nvPr/>
          </p:nvSpPr>
          <p:spPr>
            <a:xfrm>
              <a:off x="4644297" y="5832967"/>
              <a:ext cx="870600" cy="264360"/>
            </a:xfrm>
            <a:prstGeom prst="rect">
              <a:avLst/>
            </a:prstGeom>
            <a:noFill/>
            <a:ln>
              <a:noFill/>
            </a:ln>
          </p:spPr>
          <p:txBody>
            <a:bodyPr spcFirstLastPara="1" wrap="square" lIns="0" tIns="11425" rIns="0" bIns="0" anchor="t" anchorCtr="0">
              <a:spAutoFit/>
            </a:bodyPr>
            <a:lstStyle/>
            <a:p>
              <a:pPr marL="12700" marR="0" lvl="0" indent="0" algn="l" rtl="0">
                <a:lnSpc>
                  <a:spcPct val="100000"/>
                </a:lnSpc>
                <a:spcBef>
                  <a:spcPts val="0"/>
                </a:spcBef>
                <a:spcAft>
                  <a:spcPts val="0"/>
                </a:spcAft>
                <a:buNone/>
              </a:pPr>
              <a:r>
                <a:rPr lang="en-US" sz="1500" b="1">
                  <a:solidFill>
                    <a:srgbClr val="FFFFFF"/>
                  </a:solidFill>
                  <a:latin typeface="Calibri"/>
                  <a:ea typeface="Calibri"/>
                  <a:cs typeface="Calibri"/>
                  <a:sym typeface="Calibri"/>
                </a:rPr>
                <a:t>Goal 2024</a:t>
              </a:r>
              <a:endParaRPr sz="1500">
                <a:solidFill>
                  <a:schemeClr val="dk1"/>
                </a:solidFill>
                <a:latin typeface="Calibri"/>
                <a:ea typeface="Calibri"/>
                <a:cs typeface="Calibri"/>
                <a:sym typeface="Calibri"/>
              </a:endParaRPr>
            </a:p>
          </p:txBody>
        </p:sp>
        <p:sp>
          <p:nvSpPr>
            <p:cNvPr id="18" name="Google Shape;1485;p11">
              <a:extLst>
                <a:ext uri="{FF2B5EF4-FFF2-40B4-BE49-F238E27FC236}">
                  <a16:creationId xmlns:a16="http://schemas.microsoft.com/office/drawing/2014/main" id="{D1A6F9C8-7A74-7843-9C75-E04C1BAF6FE3}"/>
                </a:ext>
              </a:extLst>
            </p:cNvPr>
            <p:cNvSpPr txBox="1"/>
            <p:nvPr/>
          </p:nvSpPr>
          <p:spPr>
            <a:xfrm>
              <a:off x="7618958" y="5837038"/>
              <a:ext cx="459000" cy="281147"/>
            </a:xfrm>
            <a:prstGeom prst="rect">
              <a:avLst/>
            </a:prstGeom>
            <a:noFill/>
            <a:ln>
              <a:noFill/>
            </a:ln>
          </p:spPr>
          <p:txBody>
            <a:bodyPr spcFirstLastPara="1" wrap="square" lIns="0" tIns="11425" rIns="0" bIns="0" anchor="t" anchorCtr="0">
              <a:spAutoFit/>
            </a:bodyPr>
            <a:lstStyle/>
            <a:p>
              <a:pPr marL="12700" marR="0" lvl="0" indent="0" algn="l" rtl="0">
                <a:lnSpc>
                  <a:spcPct val="100000"/>
                </a:lnSpc>
                <a:spcBef>
                  <a:spcPts val="0"/>
                </a:spcBef>
                <a:spcAft>
                  <a:spcPts val="0"/>
                </a:spcAft>
                <a:buNone/>
              </a:pPr>
              <a:r>
                <a:rPr lang="es-PE" sz="1600" b="1">
                  <a:solidFill>
                    <a:schemeClr val="bg1"/>
                  </a:solidFill>
                  <a:latin typeface="Calibri"/>
                  <a:ea typeface="Calibri"/>
                  <a:cs typeface="Calibri"/>
                  <a:sym typeface="Calibri"/>
                </a:rPr>
                <a:t>6,380</a:t>
              </a:r>
              <a:r>
                <a:rPr lang="en-US" sz="1600" b="0" u="none" strike="noStrike" cap="none" baseline="30000">
                  <a:solidFill>
                    <a:schemeClr val="bg1"/>
                  </a:solidFill>
                  <a:latin typeface="+mn-lt"/>
                  <a:ea typeface="Calibri"/>
                  <a:cs typeface="Calibri"/>
                  <a:sym typeface="Calibri"/>
                </a:rPr>
                <a:t>1/</a:t>
              </a:r>
              <a:endParaRPr sz="1600" b="1">
                <a:solidFill>
                  <a:schemeClr val="bg1"/>
                </a:solidFill>
                <a:latin typeface="Calibri"/>
                <a:ea typeface="Calibri"/>
                <a:cs typeface="Calibri"/>
                <a:sym typeface="Calibri"/>
              </a:endParaRPr>
            </a:p>
          </p:txBody>
        </p:sp>
      </p:grpSp>
      <p:grpSp>
        <p:nvGrpSpPr>
          <p:cNvPr id="1486" name="Google Shape;1486;p11"/>
          <p:cNvGrpSpPr/>
          <p:nvPr/>
        </p:nvGrpSpPr>
        <p:grpSpPr>
          <a:xfrm>
            <a:off x="1411426" y="1700565"/>
            <a:ext cx="391794" cy="391795"/>
            <a:chOff x="3919366" y="1137798"/>
            <a:chExt cx="391794" cy="391795"/>
          </a:xfrm>
        </p:grpSpPr>
        <p:sp>
          <p:nvSpPr>
            <p:cNvPr id="1487" name="Google Shape;1487;p11"/>
            <p:cNvSpPr/>
            <p:nvPr/>
          </p:nvSpPr>
          <p:spPr>
            <a:xfrm>
              <a:off x="3919366" y="1137798"/>
              <a:ext cx="391794" cy="391795"/>
            </a:xfrm>
            <a:custGeom>
              <a:avLst/>
              <a:gdLst/>
              <a:ahLst/>
              <a:cxnLst/>
              <a:rect l="l" t="t" r="r" b="b"/>
              <a:pathLst>
                <a:path w="391794" h="391795" extrusionOk="0">
                  <a:moveTo>
                    <a:pt x="195694" y="0"/>
                  </a:moveTo>
                  <a:lnTo>
                    <a:pt x="150824" y="5168"/>
                  </a:lnTo>
                  <a:lnTo>
                    <a:pt x="109633" y="19890"/>
                  </a:lnTo>
                  <a:lnTo>
                    <a:pt x="73298" y="42992"/>
                  </a:lnTo>
                  <a:lnTo>
                    <a:pt x="42992" y="73298"/>
                  </a:lnTo>
                  <a:lnTo>
                    <a:pt x="19890" y="109633"/>
                  </a:lnTo>
                  <a:lnTo>
                    <a:pt x="5168" y="150824"/>
                  </a:lnTo>
                  <a:lnTo>
                    <a:pt x="0" y="195694"/>
                  </a:lnTo>
                  <a:lnTo>
                    <a:pt x="5168" y="240564"/>
                  </a:lnTo>
                  <a:lnTo>
                    <a:pt x="19890" y="281754"/>
                  </a:lnTo>
                  <a:lnTo>
                    <a:pt x="42992" y="318090"/>
                  </a:lnTo>
                  <a:lnTo>
                    <a:pt x="73298" y="348396"/>
                  </a:lnTo>
                  <a:lnTo>
                    <a:pt x="109633" y="371497"/>
                  </a:lnTo>
                  <a:lnTo>
                    <a:pt x="150824" y="386220"/>
                  </a:lnTo>
                  <a:lnTo>
                    <a:pt x="195694" y="391388"/>
                  </a:lnTo>
                  <a:lnTo>
                    <a:pt x="240564" y="386220"/>
                  </a:lnTo>
                  <a:lnTo>
                    <a:pt x="281754" y="371497"/>
                  </a:lnTo>
                  <a:lnTo>
                    <a:pt x="318090" y="348396"/>
                  </a:lnTo>
                  <a:lnTo>
                    <a:pt x="348396" y="318090"/>
                  </a:lnTo>
                  <a:lnTo>
                    <a:pt x="371497" y="281754"/>
                  </a:lnTo>
                  <a:lnTo>
                    <a:pt x="386220" y="240564"/>
                  </a:lnTo>
                  <a:lnTo>
                    <a:pt x="391388" y="195694"/>
                  </a:lnTo>
                  <a:lnTo>
                    <a:pt x="386220" y="150824"/>
                  </a:lnTo>
                  <a:lnTo>
                    <a:pt x="371497" y="109633"/>
                  </a:lnTo>
                  <a:lnTo>
                    <a:pt x="348396" y="73298"/>
                  </a:lnTo>
                  <a:lnTo>
                    <a:pt x="318090" y="42992"/>
                  </a:lnTo>
                  <a:lnTo>
                    <a:pt x="281754" y="19890"/>
                  </a:lnTo>
                  <a:lnTo>
                    <a:pt x="240564" y="5168"/>
                  </a:lnTo>
                  <a:lnTo>
                    <a:pt x="195694" y="0"/>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488" name="Google Shape;1488;p11"/>
            <p:cNvSpPr/>
            <p:nvPr/>
          </p:nvSpPr>
          <p:spPr>
            <a:xfrm>
              <a:off x="3919366" y="1160950"/>
              <a:ext cx="345440" cy="345439"/>
            </a:xfrm>
            <a:custGeom>
              <a:avLst/>
              <a:gdLst/>
              <a:ahLst/>
              <a:cxnLst/>
              <a:rect l="l" t="t" r="r" b="b"/>
              <a:pathLst>
                <a:path w="345440" h="345439" extrusionOk="0">
                  <a:moveTo>
                    <a:pt x="172542" y="0"/>
                  </a:moveTo>
                  <a:lnTo>
                    <a:pt x="126675" y="6163"/>
                  </a:lnTo>
                  <a:lnTo>
                    <a:pt x="85458" y="23558"/>
                  </a:lnTo>
                  <a:lnTo>
                    <a:pt x="50538" y="50538"/>
                  </a:lnTo>
                  <a:lnTo>
                    <a:pt x="23558" y="85458"/>
                  </a:lnTo>
                  <a:lnTo>
                    <a:pt x="6163" y="126675"/>
                  </a:lnTo>
                  <a:lnTo>
                    <a:pt x="0" y="172542"/>
                  </a:lnTo>
                  <a:lnTo>
                    <a:pt x="6163" y="218409"/>
                  </a:lnTo>
                  <a:lnTo>
                    <a:pt x="23558" y="259625"/>
                  </a:lnTo>
                  <a:lnTo>
                    <a:pt x="50538" y="294546"/>
                  </a:lnTo>
                  <a:lnTo>
                    <a:pt x="85458" y="321526"/>
                  </a:lnTo>
                  <a:lnTo>
                    <a:pt x="126675" y="338920"/>
                  </a:lnTo>
                  <a:lnTo>
                    <a:pt x="172542" y="345084"/>
                  </a:lnTo>
                  <a:lnTo>
                    <a:pt x="218409" y="338920"/>
                  </a:lnTo>
                  <a:lnTo>
                    <a:pt x="259625" y="321526"/>
                  </a:lnTo>
                  <a:lnTo>
                    <a:pt x="294546" y="294546"/>
                  </a:lnTo>
                  <a:lnTo>
                    <a:pt x="321526" y="259625"/>
                  </a:lnTo>
                  <a:lnTo>
                    <a:pt x="338920" y="218409"/>
                  </a:lnTo>
                  <a:lnTo>
                    <a:pt x="345084" y="172542"/>
                  </a:lnTo>
                  <a:lnTo>
                    <a:pt x="338920" y="126675"/>
                  </a:lnTo>
                  <a:lnTo>
                    <a:pt x="321526" y="85458"/>
                  </a:lnTo>
                  <a:lnTo>
                    <a:pt x="294546" y="50538"/>
                  </a:lnTo>
                  <a:lnTo>
                    <a:pt x="259625" y="23558"/>
                  </a:lnTo>
                  <a:lnTo>
                    <a:pt x="218409" y="6163"/>
                  </a:lnTo>
                  <a:lnTo>
                    <a:pt x="172542" y="0"/>
                  </a:lnTo>
                  <a:close/>
                </a:path>
              </a:pathLst>
            </a:custGeom>
            <a:solidFill>
              <a:srgbClr val="0070C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pic>
          <p:nvPicPr>
            <p:cNvPr id="1489" name="Google Shape;1489;p11"/>
            <p:cNvPicPr preferRelativeResize="0"/>
            <p:nvPr/>
          </p:nvPicPr>
          <p:blipFill rotWithShape="1">
            <a:blip r:embed="rId3">
              <a:alphaModFix/>
            </a:blip>
            <a:srcRect/>
            <a:stretch/>
          </p:blipFill>
          <p:spPr>
            <a:xfrm>
              <a:off x="3985958" y="1203252"/>
              <a:ext cx="216852" cy="232535"/>
            </a:xfrm>
            <a:prstGeom prst="rect">
              <a:avLst/>
            </a:prstGeom>
            <a:noFill/>
            <a:ln>
              <a:noFill/>
            </a:ln>
          </p:spPr>
        </p:pic>
      </p:grpSp>
      <p:pic>
        <p:nvPicPr>
          <p:cNvPr id="1490" name="Google Shape;1490;p11"/>
          <p:cNvPicPr preferRelativeResize="0"/>
          <p:nvPr/>
        </p:nvPicPr>
        <p:blipFill rotWithShape="1">
          <a:blip r:embed="rId4">
            <a:alphaModFix/>
          </a:blip>
          <a:srcRect/>
          <a:stretch/>
        </p:blipFill>
        <p:spPr>
          <a:xfrm>
            <a:off x="1409035" y="3496095"/>
            <a:ext cx="391388" cy="391388"/>
          </a:xfrm>
          <a:prstGeom prst="rect">
            <a:avLst/>
          </a:prstGeom>
          <a:noFill/>
          <a:ln>
            <a:noFill/>
          </a:ln>
        </p:spPr>
      </p:pic>
      <p:grpSp>
        <p:nvGrpSpPr>
          <p:cNvPr id="1491" name="Google Shape;1491;p11"/>
          <p:cNvGrpSpPr/>
          <p:nvPr/>
        </p:nvGrpSpPr>
        <p:grpSpPr>
          <a:xfrm>
            <a:off x="1434841" y="5043231"/>
            <a:ext cx="391794" cy="391795"/>
            <a:chOff x="3942534" y="4529438"/>
            <a:chExt cx="391794" cy="391795"/>
          </a:xfrm>
        </p:grpSpPr>
        <p:grpSp>
          <p:nvGrpSpPr>
            <p:cNvPr id="1492" name="Google Shape;1492;p11"/>
            <p:cNvGrpSpPr/>
            <p:nvPr/>
          </p:nvGrpSpPr>
          <p:grpSpPr>
            <a:xfrm>
              <a:off x="3942534" y="4529438"/>
              <a:ext cx="391794" cy="391795"/>
              <a:chOff x="3331854" y="5305356"/>
              <a:chExt cx="391794" cy="391795"/>
            </a:xfrm>
          </p:grpSpPr>
          <p:sp>
            <p:nvSpPr>
              <p:cNvPr id="1493" name="Google Shape;1493;p11"/>
              <p:cNvSpPr/>
              <p:nvPr/>
            </p:nvSpPr>
            <p:spPr>
              <a:xfrm>
                <a:off x="3331854" y="5305356"/>
                <a:ext cx="391794" cy="391795"/>
              </a:xfrm>
              <a:custGeom>
                <a:avLst/>
                <a:gdLst/>
                <a:ahLst/>
                <a:cxnLst/>
                <a:rect l="l" t="t" r="r" b="b"/>
                <a:pathLst>
                  <a:path w="391794" h="391795" extrusionOk="0">
                    <a:moveTo>
                      <a:pt x="195694" y="0"/>
                    </a:moveTo>
                    <a:lnTo>
                      <a:pt x="150824" y="5168"/>
                    </a:lnTo>
                    <a:lnTo>
                      <a:pt x="109633" y="19890"/>
                    </a:lnTo>
                    <a:lnTo>
                      <a:pt x="73298" y="42992"/>
                    </a:lnTo>
                    <a:lnTo>
                      <a:pt x="42992" y="73298"/>
                    </a:lnTo>
                    <a:lnTo>
                      <a:pt x="19890" y="109633"/>
                    </a:lnTo>
                    <a:lnTo>
                      <a:pt x="5168" y="150824"/>
                    </a:lnTo>
                    <a:lnTo>
                      <a:pt x="0" y="195694"/>
                    </a:lnTo>
                    <a:lnTo>
                      <a:pt x="5168" y="240564"/>
                    </a:lnTo>
                    <a:lnTo>
                      <a:pt x="19890" y="281754"/>
                    </a:lnTo>
                    <a:lnTo>
                      <a:pt x="42992" y="318090"/>
                    </a:lnTo>
                    <a:lnTo>
                      <a:pt x="73298" y="348396"/>
                    </a:lnTo>
                    <a:lnTo>
                      <a:pt x="109633" y="371497"/>
                    </a:lnTo>
                    <a:lnTo>
                      <a:pt x="150824" y="386220"/>
                    </a:lnTo>
                    <a:lnTo>
                      <a:pt x="195694" y="391388"/>
                    </a:lnTo>
                    <a:lnTo>
                      <a:pt x="240564" y="386220"/>
                    </a:lnTo>
                    <a:lnTo>
                      <a:pt x="281754" y="371497"/>
                    </a:lnTo>
                    <a:lnTo>
                      <a:pt x="318090" y="348396"/>
                    </a:lnTo>
                    <a:lnTo>
                      <a:pt x="348396" y="318090"/>
                    </a:lnTo>
                    <a:lnTo>
                      <a:pt x="371497" y="281754"/>
                    </a:lnTo>
                    <a:lnTo>
                      <a:pt x="386220" y="240564"/>
                    </a:lnTo>
                    <a:lnTo>
                      <a:pt x="391388" y="195694"/>
                    </a:lnTo>
                    <a:lnTo>
                      <a:pt x="386220" y="150824"/>
                    </a:lnTo>
                    <a:lnTo>
                      <a:pt x="371497" y="109633"/>
                    </a:lnTo>
                    <a:lnTo>
                      <a:pt x="348396" y="73298"/>
                    </a:lnTo>
                    <a:lnTo>
                      <a:pt x="318090" y="42992"/>
                    </a:lnTo>
                    <a:lnTo>
                      <a:pt x="281754" y="19890"/>
                    </a:lnTo>
                    <a:lnTo>
                      <a:pt x="240564" y="5168"/>
                    </a:lnTo>
                    <a:lnTo>
                      <a:pt x="195694" y="0"/>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494" name="Google Shape;1494;p11"/>
              <p:cNvSpPr/>
              <p:nvPr/>
            </p:nvSpPr>
            <p:spPr>
              <a:xfrm>
                <a:off x="3331854" y="5328508"/>
                <a:ext cx="345440" cy="345439"/>
              </a:xfrm>
              <a:custGeom>
                <a:avLst/>
                <a:gdLst/>
                <a:ahLst/>
                <a:cxnLst/>
                <a:rect l="l" t="t" r="r" b="b"/>
                <a:pathLst>
                  <a:path w="345440" h="345439" extrusionOk="0">
                    <a:moveTo>
                      <a:pt x="172542" y="0"/>
                    </a:moveTo>
                    <a:lnTo>
                      <a:pt x="126675" y="6163"/>
                    </a:lnTo>
                    <a:lnTo>
                      <a:pt x="85458" y="23558"/>
                    </a:lnTo>
                    <a:lnTo>
                      <a:pt x="50538" y="50538"/>
                    </a:lnTo>
                    <a:lnTo>
                      <a:pt x="23558" y="85458"/>
                    </a:lnTo>
                    <a:lnTo>
                      <a:pt x="6163" y="126675"/>
                    </a:lnTo>
                    <a:lnTo>
                      <a:pt x="0" y="172542"/>
                    </a:lnTo>
                    <a:lnTo>
                      <a:pt x="6163" y="218409"/>
                    </a:lnTo>
                    <a:lnTo>
                      <a:pt x="23558" y="259625"/>
                    </a:lnTo>
                    <a:lnTo>
                      <a:pt x="50538" y="294546"/>
                    </a:lnTo>
                    <a:lnTo>
                      <a:pt x="85458" y="321526"/>
                    </a:lnTo>
                    <a:lnTo>
                      <a:pt x="126675" y="338920"/>
                    </a:lnTo>
                    <a:lnTo>
                      <a:pt x="172542" y="345084"/>
                    </a:lnTo>
                    <a:lnTo>
                      <a:pt x="218409" y="338920"/>
                    </a:lnTo>
                    <a:lnTo>
                      <a:pt x="259625" y="321526"/>
                    </a:lnTo>
                    <a:lnTo>
                      <a:pt x="294546" y="294546"/>
                    </a:lnTo>
                    <a:lnTo>
                      <a:pt x="321526" y="259625"/>
                    </a:lnTo>
                    <a:lnTo>
                      <a:pt x="338920" y="218409"/>
                    </a:lnTo>
                    <a:lnTo>
                      <a:pt x="345084" y="172542"/>
                    </a:lnTo>
                    <a:lnTo>
                      <a:pt x="338920" y="126675"/>
                    </a:lnTo>
                    <a:lnTo>
                      <a:pt x="321526" y="85458"/>
                    </a:lnTo>
                    <a:lnTo>
                      <a:pt x="294546" y="50538"/>
                    </a:lnTo>
                    <a:lnTo>
                      <a:pt x="259625" y="23558"/>
                    </a:lnTo>
                    <a:lnTo>
                      <a:pt x="218409" y="6163"/>
                    </a:lnTo>
                    <a:lnTo>
                      <a:pt x="172542" y="0"/>
                    </a:lnTo>
                    <a:close/>
                  </a:path>
                </a:pathLst>
              </a:custGeom>
              <a:solidFill>
                <a:srgbClr val="4372C4"/>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pic>
          <p:nvPicPr>
            <p:cNvPr id="1495" name="Google Shape;1495;p11" descr="Libro abierto contorno"/>
            <p:cNvPicPr preferRelativeResize="0"/>
            <p:nvPr/>
          </p:nvPicPr>
          <p:blipFill rotWithShape="1">
            <a:blip r:embed="rId5">
              <a:alphaModFix/>
            </a:blip>
            <a:srcRect/>
            <a:stretch/>
          </p:blipFill>
          <p:spPr>
            <a:xfrm>
              <a:off x="3973720" y="4583101"/>
              <a:ext cx="284417" cy="284417"/>
            </a:xfrm>
            <a:prstGeom prst="rect">
              <a:avLst/>
            </a:prstGeom>
            <a:noFill/>
            <a:ln>
              <a:noFill/>
            </a:ln>
          </p:spPr>
        </p:pic>
      </p:grpSp>
      <p:grpSp>
        <p:nvGrpSpPr>
          <p:cNvPr id="1496" name="Google Shape;1496;p11"/>
          <p:cNvGrpSpPr/>
          <p:nvPr/>
        </p:nvGrpSpPr>
        <p:grpSpPr>
          <a:xfrm>
            <a:off x="1408629" y="4563306"/>
            <a:ext cx="391794" cy="391794"/>
            <a:chOff x="2915278" y="1565527"/>
            <a:chExt cx="391794" cy="391794"/>
          </a:xfrm>
        </p:grpSpPr>
        <p:sp>
          <p:nvSpPr>
            <p:cNvPr id="1497" name="Google Shape;1497;p11"/>
            <p:cNvSpPr/>
            <p:nvPr/>
          </p:nvSpPr>
          <p:spPr>
            <a:xfrm>
              <a:off x="2915278" y="1565527"/>
              <a:ext cx="391794" cy="391794"/>
            </a:xfrm>
            <a:custGeom>
              <a:avLst/>
              <a:gdLst/>
              <a:ahLst/>
              <a:cxnLst/>
              <a:rect l="l" t="t" r="r" b="b"/>
              <a:pathLst>
                <a:path w="391794" h="391794" extrusionOk="0">
                  <a:moveTo>
                    <a:pt x="195694" y="0"/>
                  </a:moveTo>
                  <a:lnTo>
                    <a:pt x="150824" y="5168"/>
                  </a:lnTo>
                  <a:lnTo>
                    <a:pt x="109633" y="19890"/>
                  </a:lnTo>
                  <a:lnTo>
                    <a:pt x="73298" y="42992"/>
                  </a:lnTo>
                  <a:lnTo>
                    <a:pt x="42992" y="73298"/>
                  </a:lnTo>
                  <a:lnTo>
                    <a:pt x="19890" y="109633"/>
                  </a:lnTo>
                  <a:lnTo>
                    <a:pt x="5168" y="150824"/>
                  </a:lnTo>
                  <a:lnTo>
                    <a:pt x="0" y="195694"/>
                  </a:lnTo>
                  <a:lnTo>
                    <a:pt x="5168" y="240564"/>
                  </a:lnTo>
                  <a:lnTo>
                    <a:pt x="19890" y="281754"/>
                  </a:lnTo>
                  <a:lnTo>
                    <a:pt x="42992" y="318090"/>
                  </a:lnTo>
                  <a:lnTo>
                    <a:pt x="73298" y="348396"/>
                  </a:lnTo>
                  <a:lnTo>
                    <a:pt x="109633" y="371497"/>
                  </a:lnTo>
                  <a:lnTo>
                    <a:pt x="150824" y="386220"/>
                  </a:lnTo>
                  <a:lnTo>
                    <a:pt x="195694" y="391388"/>
                  </a:lnTo>
                  <a:lnTo>
                    <a:pt x="240564" y="386220"/>
                  </a:lnTo>
                  <a:lnTo>
                    <a:pt x="281754" y="371497"/>
                  </a:lnTo>
                  <a:lnTo>
                    <a:pt x="318090" y="348396"/>
                  </a:lnTo>
                  <a:lnTo>
                    <a:pt x="348396" y="318090"/>
                  </a:lnTo>
                  <a:lnTo>
                    <a:pt x="371497" y="281754"/>
                  </a:lnTo>
                  <a:lnTo>
                    <a:pt x="386220" y="240564"/>
                  </a:lnTo>
                  <a:lnTo>
                    <a:pt x="391388" y="195694"/>
                  </a:lnTo>
                  <a:lnTo>
                    <a:pt x="386220" y="150824"/>
                  </a:lnTo>
                  <a:lnTo>
                    <a:pt x="371497" y="109633"/>
                  </a:lnTo>
                  <a:lnTo>
                    <a:pt x="348396" y="73298"/>
                  </a:lnTo>
                  <a:lnTo>
                    <a:pt x="318090" y="42992"/>
                  </a:lnTo>
                  <a:lnTo>
                    <a:pt x="281754" y="19890"/>
                  </a:lnTo>
                  <a:lnTo>
                    <a:pt x="240564" y="5168"/>
                  </a:lnTo>
                  <a:lnTo>
                    <a:pt x="195694" y="0"/>
                  </a:lnTo>
                  <a:close/>
                </a:path>
              </a:pathLst>
            </a:custGeom>
            <a:solidFill>
              <a:schemeClr val="accent5">
                <a:lumMod val="20000"/>
                <a:lumOff val="80000"/>
              </a:scheme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498" name="Google Shape;1498;p11"/>
            <p:cNvSpPr/>
            <p:nvPr/>
          </p:nvSpPr>
          <p:spPr>
            <a:xfrm>
              <a:off x="2915278" y="1588679"/>
              <a:ext cx="345440" cy="345439"/>
            </a:xfrm>
            <a:custGeom>
              <a:avLst/>
              <a:gdLst/>
              <a:ahLst/>
              <a:cxnLst/>
              <a:rect l="l" t="t" r="r" b="b"/>
              <a:pathLst>
                <a:path w="345440" h="345439" extrusionOk="0">
                  <a:moveTo>
                    <a:pt x="172542" y="0"/>
                  </a:moveTo>
                  <a:lnTo>
                    <a:pt x="126675" y="6163"/>
                  </a:lnTo>
                  <a:lnTo>
                    <a:pt x="85458" y="23558"/>
                  </a:lnTo>
                  <a:lnTo>
                    <a:pt x="50538" y="50538"/>
                  </a:lnTo>
                  <a:lnTo>
                    <a:pt x="23558" y="85458"/>
                  </a:lnTo>
                  <a:lnTo>
                    <a:pt x="6163" y="126675"/>
                  </a:lnTo>
                  <a:lnTo>
                    <a:pt x="0" y="172542"/>
                  </a:lnTo>
                  <a:lnTo>
                    <a:pt x="6163" y="218409"/>
                  </a:lnTo>
                  <a:lnTo>
                    <a:pt x="23558" y="259625"/>
                  </a:lnTo>
                  <a:lnTo>
                    <a:pt x="50538" y="294546"/>
                  </a:lnTo>
                  <a:lnTo>
                    <a:pt x="85458" y="321526"/>
                  </a:lnTo>
                  <a:lnTo>
                    <a:pt x="126675" y="338920"/>
                  </a:lnTo>
                  <a:lnTo>
                    <a:pt x="172542" y="345084"/>
                  </a:lnTo>
                  <a:lnTo>
                    <a:pt x="218409" y="338920"/>
                  </a:lnTo>
                  <a:lnTo>
                    <a:pt x="259625" y="321526"/>
                  </a:lnTo>
                  <a:lnTo>
                    <a:pt x="294546" y="294546"/>
                  </a:lnTo>
                  <a:lnTo>
                    <a:pt x="321526" y="259625"/>
                  </a:lnTo>
                  <a:lnTo>
                    <a:pt x="338920" y="218409"/>
                  </a:lnTo>
                  <a:lnTo>
                    <a:pt x="345084" y="172542"/>
                  </a:lnTo>
                  <a:lnTo>
                    <a:pt x="338920" y="126675"/>
                  </a:lnTo>
                  <a:lnTo>
                    <a:pt x="321526" y="85458"/>
                  </a:lnTo>
                  <a:lnTo>
                    <a:pt x="294546" y="50538"/>
                  </a:lnTo>
                  <a:lnTo>
                    <a:pt x="259625" y="23558"/>
                  </a:lnTo>
                  <a:lnTo>
                    <a:pt x="218409" y="6163"/>
                  </a:lnTo>
                  <a:lnTo>
                    <a:pt x="172542" y="0"/>
                  </a:lnTo>
                  <a:close/>
                </a:path>
              </a:pathLst>
            </a:custGeom>
            <a:solidFill>
              <a:schemeClr val="accent5">
                <a:lumMod val="20000"/>
                <a:lumOff val="80000"/>
              </a:scheme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pic>
          <p:nvPicPr>
            <p:cNvPr id="1499" name="Google Shape;1499;p11"/>
            <p:cNvPicPr preferRelativeResize="0"/>
            <p:nvPr/>
          </p:nvPicPr>
          <p:blipFill rotWithShape="1">
            <a:blip r:embed="rId6">
              <a:alphaModFix/>
              <a:duotone>
                <a:prstClr val="black"/>
                <a:schemeClr val="accent1">
                  <a:tint val="45000"/>
                  <a:satMod val="400000"/>
                </a:schemeClr>
              </a:duotone>
            </a:blip>
            <a:srcRect/>
            <a:stretch/>
          </p:blipFill>
          <p:spPr>
            <a:xfrm>
              <a:off x="2974668" y="1646295"/>
              <a:ext cx="272294" cy="230206"/>
            </a:xfrm>
            <a:prstGeom prst="rect">
              <a:avLst/>
            </a:prstGeom>
            <a:noFill/>
            <a:ln>
              <a:noFill/>
            </a:ln>
          </p:spPr>
        </p:pic>
      </p:grpSp>
      <p:grpSp>
        <p:nvGrpSpPr>
          <p:cNvPr id="1500" name="Google Shape;1500;p11"/>
          <p:cNvGrpSpPr/>
          <p:nvPr/>
        </p:nvGrpSpPr>
        <p:grpSpPr>
          <a:xfrm>
            <a:off x="1425063" y="5562663"/>
            <a:ext cx="391794" cy="391795"/>
            <a:chOff x="3950492" y="5690354"/>
            <a:chExt cx="391794" cy="391795"/>
          </a:xfrm>
        </p:grpSpPr>
        <p:grpSp>
          <p:nvGrpSpPr>
            <p:cNvPr id="1501" name="Google Shape;1501;p11"/>
            <p:cNvGrpSpPr/>
            <p:nvPr/>
          </p:nvGrpSpPr>
          <p:grpSpPr>
            <a:xfrm>
              <a:off x="3950492" y="5690354"/>
              <a:ext cx="391794" cy="391795"/>
              <a:chOff x="3331854" y="5305356"/>
              <a:chExt cx="391794" cy="391795"/>
            </a:xfrm>
          </p:grpSpPr>
          <p:sp>
            <p:nvSpPr>
              <p:cNvPr id="1502" name="Google Shape;1502;p11"/>
              <p:cNvSpPr/>
              <p:nvPr/>
            </p:nvSpPr>
            <p:spPr>
              <a:xfrm>
                <a:off x="3331854" y="5305356"/>
                <a:ext cx="391794" cy="391795"/>
              </a:xfrm>
              <a:custGeom>
                <a:avLst/>
                <a:gdLst/>
                <a:ahLst/>
                <a:cxnLst/>
                <a:rect l="l" t="t" r="r" b="b"/>
                <a:pathLst>
                  <a:path w="391794" h="391795" extrusionOk="0">
                    <a:moveTo>
                      <a:pt x="195694" y="0"/>
                    </a:moveTo>
                    <a:lnTo>
                      <a:pt x="150824" y="5168"/>
                    </a:lnTo>
                    <a:lnTo>
                      <a:pt x="109633" y="19890"/>
                    </a:lnTo>
                    <a:lnTo>
                      <a:pt x="73298" y="42992"/>
                    </a:lnTo>
                    <a:lnTo>
                      <a:pt x="42992" y="73298"/>
                    </a:lnTo>
                    <a:lnTo>
                      <a:pt x="19890" y="109633"/>
                    </a:lnTo>
                    <a:lnTo>
                      <a:pt x="5168" y="150824"/>
                    </a:lnTo>
                    <a:lnTo>
                      <a:pt x="0" y="195694"/>
                    </a:lnTo>
                    <a:lnTo>
                      <a:pt x="5168" y="240564"/>
                    </a:lnTo>
                    <a:lnTo>
                      <a:pt x="19890" y="281754"/>
                    </a:lnTo>
                    <a:lnTo>
                      <a:pt x="42992" y="318090"/>
                    </a:lnTo>
                    <a:lnTo>
                      <a:pt x="73298" y="348396"/>
                    </a:lnTo>
                    <a:lnTo>
                      <a:pt x="109633" y="371497"/>
                    </a:lnTo>
                    <a:lnTo>
                      <a:pt x="150824" y="386220"/>
                    </a:lnTo>
                    <a:lnTo>
                      <a:pt x="195694" y="391388"/>
                    </a:lnTo>
                    <a:lnTo>
                      <a:pt x="240564" y="386220"/>
                    </a:lnTo>
                    <a:lnTo>
                      <a:pt x="281754" y="371497"/>
                    </a:lnTo>
                    <a:lnTo>
                      <a:pt x="318090" y="348396"/>
                    </a:lnTo>
                    <a:lnTo>
                      <a:pt x="348396" y="318090"/>
                    </a:lnTo>
                    <a:lnTo>
                      <a:pt x="371497" y="281754"/>
                    </a:lnTo>
                    <a:lnTo>
                      <a:pt x="386220" y="240564"/>
                    </a:lnTo>
                    <a:lnTo>
                      <a:pt x="391388" y="195694"/>
                    </a:lnTo>
                    <a:lnTo>
                      <a:pt x="386220" y="150824"/>
                    </a:lnTo>
                    <a:lnTo>
                      <a:pt x="371497" y="109633"/>
                    </a:lnTo>
                    <a:lnTo>
                      <a:pt x="348396" y="73298"/>
                    </a:lnTo>
                    <a:lnTo>
                      <a:pt x="318090" y="42992"/>
                    </a:lnTo>
                    <a:lnTo>
                      <a:pt x="281754" y="19890"/>
                    </a:lnTo>
                    <a:lnTo>
                      <a:pt x="240564" y="5168"/>
                    </a:lnTo>
                    <a:lnTo>
                      <a:pt x="195694" y="0"/>
                    </a:lnTo>
                    <a:close/>
                  </a:path>
                </a:pathLst>
              </a:custGeom>
              <a:solidFill>
                <a:srgbClr val="00206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503" name="Google Shape;1503;p11"/>
              <p:cNvSpPr/>
              <p:nvPr/>
            </p:nvSpPr>
            <p:spPr>
              <a:xfrm>
                <a:off x="3331854" y="5328508"/>
                <a:ext cx="345440" cy="345439"/>
              </a:xfrm>
              <a:custGeom>
                <a:avLst/>
                <a:gdLst/>
                <a:ahLst/>
                <a:cxnLst/>
                <a:rect l="l" t="t" r="r" b="b"/>
                <a:pathLst>
                  <a:path w="345440" h="345439" extrusionOk="0">
                    <a:moveTo>
                      <a:pt x="172542" y="0"/>
                    </a:moveTo>
                    <a:lnTo>
                      <a:pt x="126675" y="6163"/>
                    </a:lnTo>
                    <a:lnTo>
                      <a:pt x="85458" y="23558"/>
                    </a:lnTo>
                    <a:lnTo>
                      <a:pt x="50538" y="50538"/>
                    </a:lnTo>
                    <a:lnTo>
                      <a:pt x="23558" y="85458"/>
                    </a:lnTo>
                    <a:lnTo>
                      <a:pt x="6163" y="126675"/>
                    </a:lnTo>
                    <a:lnTo>
                      <a:pt x="0" y="172542"/>
                    </a:lnTo>
                    <a:lnTo>
                      <a:pt x="6163" y="218409"/>
                    </a:lnTo>
                    <a:lnTo>
                      <a:pt x="23558" y="259625"/>
                    </a:lnTo>
                    <a:lnTo>
                      <a:pt x="50538" y="294546"/>
                    </a:lnTo>
                    <a:lnTo>
                      <a:pt x="85458" y="321526"/>
                    </a:lnTo>
                    <a:lnTo>
                      <a:pt x="126675" y="338920"/>
                    </a:lnTo>
                    <a:lnTo>
                      <a:pt x="172542" y="345084"/>
                    </a:lnTo>
                    <a:lnTo>
                      <a:pt x="218409" y="338920"/>
                    </a:lnTo>
                    <a:lnTo>
                      <a:pt x="259625" y="321526"/>
                    </a:lnTo>
                    <a:lnTo>
                      <a:pt x="294546" y="294546"/>
                    </a:lnTo>
                    <a:lnTo>
                      <a:pt x="321526" y="259625"/>
                    </a:lnTo>
                    <a:lnTo>
                      <a:pt x="338920" y="218409"/>
                    </a:lnTo>
                    <a:lnTo>
                      <a:pt x="345084" y="172542"/>
                    </a:lnTo>
                    <a:lnTo>
                      <a:pt x="338920" y="126675"/>
                    </a:lnTo>
                    <a:lnTo>
                      <a:pt x="321526" y="85458"/>
                    </a:lnTo>
                    <a:lnTo>
                      <a:pt x="294546" y="50538"/>
                    </a:lnTo>
                    <a:lnTo>
                      <a:pt x="259625" y="23558"/>
                    </a:lnTo>
                    <a:lnTo>
                      <a:pt x="218409" y="6163"/>
                    </a:lnTo>
                    <a:lnTo>
                      <a:pt x="172542" y="0"/>
                    </a:lnTo>
                    <a:close/>
                  </a:path>
                </a:pathLst>
              </a:custGeom>
              <a:solidFill>
                <a:srgbClr val="00206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pic>
          <p:nvPicPr>
            <p:cNvPr id="1504" name="Google Shape;1504;p11" descr="Viaje contorno"/>
            <p:cNvPicPr preferRelativeResize="0"/>
            <p:nvPr/>
          </p:nvPicPr>
          <p:blipFill rotWithShape="1">
            <a:blip r:embed="rId7">
              <a:alphaModFix/>
            </a:blip>
            <a:srcRect/>
            <a:stretch/>
          </p:blipFill>
          <p:spPr>
            <a:xfrm>
              <a:off x="4000062" y="5749656"/>
              <a:ext cx="276738" cy="276738"/>
            </a:xfrm>
            <a:prstGeom prst="rect">
              <a:avLst/>
            </a:prstGeom>
            <a:noFill/>
            <a:ln>
              <a:noFill/>
            </a:ln>
          </p:spPr>
        </p:pic>
      </p:grpSp>
      <p:grpSp>
        <p:nvGrpSpPr>
          <p:cNvPr id="1505" name="Google Shape;1505;p11"/>
          <p:cNvGrpSpPr/>
          <p:nvPr/>
        </p:nvGrpSpPr>
        <p:grpSpPr>
          <a:xfrm>
            <a:off x="1425063" y="2376388"/>
            <a:ext cx="391794" cy="391795"/>
            <a:chOff x="4025974" y="1098003"/>
            <a:chExt cx="391794" cy="391795"/>
          </a:xfrm>
        </p:grpSpPr>
        <p:grpSp>
          <p:nvGrpSpPr>
            <p:cNvPr id="1506" name="Google Shape;1506;p11"/>
            <p:cNvGrpSpPr/>
            <p:nvPr/>
          </p:nvGrpSpPr>
          <p:grpSpPr>
            <a:xfrm>
              <a:off x="4025974" y="1098003"/>
              <a:ext cx="391794" cy="391795"/>
              <a:chOff x="3919366" y="1137798"/>
              <a:chExt cx="391794" cy="391795"/>
            </a:xfrm>
          </p:grpSpPr>
          <p:sp>
            <p:nvSpPr>
              <p:cNvPr id="1507" name="Google Shape;1507;p11"/>
              <p:cNvSpPr/>
              <p:nvPr/>
            </p:nvSpPr>
            <p:spPr>
              <a:xfrm>
                <a:off x="3919366" y="1137798"/>
                <a:ext cx="391794" cy="391795"/>
              </a:xfrm>
              <a:custGeom>
                <a:avLst/>
                <a:gdLst/>
                <a:ahLst/>
                <a:cxnLst/>
                <a:rect l="l" t="t" r="r" b="b"/>
                <a:pathLst>
                  <a:path w="391794" h="391795" extrusionOk="0">
                    <a:moveTo>
                      <a:pt x="195694" y="0"/>
                    </a:moveTo>
                    <a:lnTo>
                      <a:pt x="150824" y="5168"/>
                    </a:lnTo>
                    <a:lnTo>
                      <a:pt x="109633" y="19890"/>
                    </a:lnTo>
                    <a:lnTo>
                      <a:pt x="73298" y="42992"/>
                    </a:lnTo>
                    <a:lnTo>
                      <a:pt x="42992" y="73298"/>
                    </a:lnTo>
                    <a:lnTo>
                      <a:pt x="19890" y="109633"/>
                    </a:lnTo>
                    <a:lnTo>
                      <a:pt x="5168" y="150824"/>
                    </a:lnTo>
                    <a:lnTo>
                      <a:pt x="0" y="195694"/>
                    </a:lnTo>
                    <a:lnTo>
                      <a:pt x="5168" y="240564"/>
                    </a:lnTo>
                    <a:lnTo>
                      <a:pt x="19890" y="281754"/>
                    </a:lnTo>
                    <a:lnTo>
                      <a:pt x="42992" y="318090"/>
                    </a:lnTo>
                    <a:lnTo>
                      <a:pt x="73298" y="348396"/>
                    </a:lnTo>
                    <a:lnTo>
                      <a:pt x="109633" y="371497"/>
                    </a:lnTo>
                    <a:lnTo>
                      <a:pt x="150824" y="386220"/>
                    </a:lnTo>
                    <a:lnTo>
                      <a:pt x="195694" y="391388"/>
                    </a:lnTo>
                    <a:lnTo>
                      <a:pt x="240564" y="386220"/>
                    </a:lnTo>
                    <a:lnTo>
                      <a:pt x="281754" y="371497"/>
                    </a:lnTo>
                    <a:lnTo>
                      <a:pt x="318090" y="348396"/>
                    </a:lnTo>
                    <a:lnTo>
                      <a:pt x="348396" y="318090"/>
                    </a:lnTo>
                    <a:lnTo>
                      <a:pt x="371497" y="281754"/>
                    </a:lnTo>
                    <a:lnTo>
                      <a:pt x="386220" y="240564"/>
                    </a:lnTo>
                    <a:lnTo>
                      <a:pt x="391388" y="195694"/>
                    </a:lnTo>
                    <a:lnTo>
                      <a:pt x="386220" y="150824"/>
                    </a:lnTo>
                    <a:lnTo>
                      <a:pt x="371497" y="109633"/>
                    </a:lnTo>
                    <a:lnTo>
                      <a:pt x="348396" y="73298"/>
                    </a:lnTo>
                    <a:lnTo>
                      <a:pt x="318090" y="42992"/>
                    </a:lnTo>
                    <a:lnTo>
                      <a:pt x="281754" y="19890"/>
                    </a:lnTo>
                    <a:lnTo>
                      <a:pt x="240564" y="5168"/>
                    </a:lnTo>
                    <a:lnTo>
                      <a:pt x="195694" y="0"/>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508" name="Google Shape;1508;p11"/>
              <p:cNvSpPr/>
              <p:nvPr/>
            </p:nvSpPr>
            <p:spPr>
              <a:xfrm>
                <a:off x="3919366" y="1160950"/>
                <a:ext cx="345440" cy="345439"/>
              </a:xfrm>
              <a:custGeom>
                <a:avLst/>
                <a:gdLst/>
                <a:ahLst/>
                <a:cxnLst/>
                <a:rect l="l" t="t" r="r" b="b"/>
                <a:pathLst>
                  <a:path w="345440" h="345439" extrusionOk="0">
                    <a:moveTo>
                      <a:pt x="172542" y="0"/>
                    </a:moveTo>
                    <a:lnTo>
                      <a:pt x="126675" y="6163"/>
                    </a:lnTo>
                    <a:lnTo>
                      <a:pt x="85458" y="23558"/>
                    </a:lnTo>
                    <a:lnTo>
                      <a:pt x="50538" y="50538"/>
                    </a:lnTo>
                    <a:lnTo>
                      <a:pt x="23558" y="85458"/>
                    </a:lnTo>
                    <a:lnTo>
                      <a:pt x="6163" y="126675"/>
                    </a:lnTo>
                    <a:lnTo>
                      <a:pt x="0" y="172542"/>
                    </a:lnTo>
                    <a:lnTo>
                      <a:pt x="6163" y="218409"/>
                    </a:lnTo>
                    <a:lnTo>
                      <a:pt x="23558" y="259625"/>
                    </a:lnTo>
                    <a:lnTo>
                      <a:pt x="50538" y="294546"/>
                    </a:lnTo>
                    <a:lnTo>
                      <a:pt x="85458" y="321526"/>
                    </a:lnTo>
                    <a:lnTo>
                      <a:pt x="126675" y="338920"/>
                    </a:lnTo>
                    <a:lnTo>
                      <a:pt x="172542" y="345084"/>
                    </a:lnTo>
                    <a:lnTo>
                      <a:pt x="218409" y="338920"/>
                    </a:lnTo>
                    <a:lnTo>
                      <a:pt x="259625" y="321526"/>
                    </a:lnTo>
                    <a:lnTo>
                      <a:pt x="294546" y="294546"/>
                    </a:lnTo>
                    <a:lnTo>
                      <a:pt x="321526" y="259625"/>
                    </a:lnTo>
                    <a:lnTo>
                      <a:pt x="338920" y="218409"/>
                    </a:lnTo>
                    <a:lnTo>
                      <a:pt x="345084" y="172542"/>
                    </a:lnTo>
                    <a:lnTo>
                      <a:pt x="338920" y="126675"/>
                    </a:lnTo>
                    <a:lnTo>
                      <a:pt x="321526" y="85458"/>
                    </a:lnTo>
                    <a:lnTo>
                      <a:pt x="294546" y="50538"/>
                    </a:lnTo>
                    <a:lnTo>
                      <a:pt x="259625" y="23558"/>
                    </a:lnTo>
                    <a:lnTo>
                      <a:pt x="218409" y="6163"/>
                    </a:lnTo>
                    <a:lnTo>
                      <a:pt x="172542" y="0"/>
                    </a:lnTo>
                    <a:close/>
                  </a:path>
                </a:pathLst>
              </a:custGeom>
              <a:solidFill>
                <a:schemeClr val="accent5"/>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pic>
          <p:nvPicPr>
            <p:cNvPr id="1509" name="Google Shape;1509;p11"/>
            <p:cNvPicPr preferRelativeResize="0"/>
            <p:nvPr/>
          </p:nvPicPr>
          <p:blipFill rotWithShape="1">
            <a:blip r:embed="rId8">
              <a:alphaModFix/>
            </a:blip>
            <a:srcRect/>
            <a:stretch/>
          </p:blipFill>
          <p:spPr>
            <a:xfrm>
              <a:off x="4136703" y="1172274"/>
              <a:ext cx="148183" cy="252260"/>
            </a:xfrm>
            <a:prstGeom prst="rect">
              <a:avLst/>
            </a:prstGeom>
            <a:noFill/>
            <a:ln>
              <a:noFill/>
            </a:ln>
          </p:spPr>
        </p:pic>
      </p:grpSp>
      <p:sp>
        <p:nvSpPr>
          <p:cNvPr id="1511" name="Google Shape;1511;p11"/>
          <p:cNvSpPr txBox="1"/>
          <p:nvPr/>
        </p:nvSpPr>
        <p:spPr>
          <a:xfrm>
            <a:off x="1625353" y="338227"/>
            <a:ext cx="7985434" cy="707846"/>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2400" b="1">
                <a:solidFill>
                  <a:srgbClr val="002060"/>
                </a:solidFill>
                <a:latin typeface="Arial" panose="020B0604020202020204" pitchFamily="34" charset="0"/>
                <a:ea typeface="Arial"/>
                <a:cs typeface="Arial" panose="020B0604020202020204" pitchFamily="34" charset="0"/>
                <a:sym typeface="Arial"/>
              </a:rPr>
              <a:t>Goals in the portfolio of PPPs and PAs 2024</a:t>
            </a:r>
            <a:endParaRPr lang="en-US" sz="1600" b="1">
              <a:solidFill>
                <a:srgbClr val="002060"/>
              </a:solidFill>
              <a:latin typeface="Arial" panose="020B0604020202020204" pitchFamily="34" charset="0"/>
              <a:ea typeface="Arial"/>
              <a:cs typeface="Arial" panose="020B0604020202020204" pitchFamily="34" charset="0"/>
              <a:sym typeface="Arial"/>
            </a:endParaRPr>
          </a:p>
          <a:p>
            <a:pPr marL="0" marR="0" lvl="0" indent="0" algn="l" rtl="0">
              <a:spcBef>
                <a:spcPts val="0"/>
              </a:spcBef>
              <a:spcAft>
                <a:spcPts val="0"/>
              </a:spcAft>
              <a:buNone/>
            </a:pPr>
            <a:r>
              <a:rPr lang="en-US" sz="1600" b="1">
                <a:solidFill>
                  <a:srgbClr val="002060"/>
                </a:solidFill>
                <a:latin typeface="Arial" panose="020B0604020202020204" pitchFamily="34" charset="0"/>
                <a:ea typeface="Arial"/>
                <a:cs typeface="Arial" panose="020B0604020202020204" pitchFamily="34" charset="0"/>
                <a:sym typeface="Arial"/>
              </a:rPr>
              <a:t>(Up to </a:t>
            </a:r>
            <a:r>
              <a:rPr lang="en-US" sz="1600" b="1">
                <a:solidFill>
                  <a:srgbClr val="002060"/>
                </a:solidFill>
                <a:latin typeface="Arial" panose="020B0604020202020204" pitchFamily="34" charset="0"/>
                <a:cs typeface="Arial" panose="020B0604020202020204" pitchFamily="34" charset="0"/>
              </a:rPr>
              <a:t>36 </a:t>
            </a:r>
            <a:r>
              <a:rPr lang="en-US" sz="1600" b="1">
                <a:solidFill>
                  <a:srgbClr val="002060"/>
                </a:solidFill>
                <a:latin typeface="Arial" panose="020B0604020202020204" pitchFamily="34" charset="0"/>
                <a:ea typeface="Arial"/>
                <a:cs typeface="Arial" panose="020B0604020202020204" pitchFamily="34" charset="0"/>
                <a:sym typeface="Arial"/>
              </a:rPr>
              <a:t>projects to be awarded for around US$ 6,400 MM)</a:t>
            </a:r>
            <a:endParaRPr lang="es-PE" sz="1600" b="1">
              <a:solidFill>
                <a:srgbClr val="002060"/>
              </a:solidFill>
              <a:latin typeface="Arial" panose="020B0604020202020204" pitchFamily="34" charset="0"/>
              <a:ea typeface="Arial"/>
              <a:cs typeface="Arial" panose="020B0604020202020204" pitchFamily="34" charset="0"/>
              <a:sym typeface="Arial"/>
            </a:endParaRPr>
          </a:p>
        </p:txBody>
      </p:sp>
      <p:graphicFrame>
        <p:nvGraphicFramePr>
          <p:cNvPr id="5" name="Google Shape;1478;p11">
            <a:extLst>
              <a:ext uri="{FF2B5EF4-FFF2-40B4-BE49-F238E27FC236}">
                <a16:creationId xmlns:a16="http://schemas.microsoft.com/office/drawing/2014/main" id="{0AED3B83-B3E6-774E-8CE6-E803A2FA4006}"/>
              </a:ext>
            </a:extLst>
          </p:cNvPr>
          <p:cNvGraphicFramePr/>
          <p:nvPr>
            <p:extLst>
              <p:ext uri="{D42A27DB-BD31-4B8C-83A1-F6EECF244321}">
                <p14:modId xmlns:p14="http://schemas.microsoft.com/office/powerpoint/2010/main" val="2807269094"/>
              </p:ext>
            </p:extLst>
          </p:nvPr>
        </p:nvGraphicFramePr>
        <p:xfrm>
          <a:off x="1881386" y="1583949"/>
          <a:ext cx="9569968" cy="4483761"/>
        </p:xfrm>
        <a:graphic>
          <a:graphicData uri="http://schemas.openxmlformats.org/drawingml/2006/table">
            <a:tbl>
              <a:tblPr firstRow="1" bandRow="1">
                <a:noFill/>
              </a:tblPr>
              <a:tblGrid>
                <a:gridCol w="974534">
                  <a:extLst>
                    <a:ext uri="{9D8B030D-6E8A-4147-A177-3AD203B41FA5}">
                      <a16:colId xmlns:a16="http://schemas.microsoft.com/office/drawing/2014/main" val="20000"/>
                    </a:ext>
                  </a:extLst>
                </a:gridCol>
                <a:gridCol w="4212846">
                  <a:extLst>
                    <a:ext uri="{9D8B030D-6E8A-4147-A177-3AD203B41FA5}">
                      <a16:colId xmlns:a16="http://schemas.microsoft.com/office/drawing/2014/main" val="20001"/>
                    </a:ext>
                  </a:extLst>
                </a:gridCol>
                <a:gridCol w="1044101">
                  <a:extLst>
                    <a:ext uri="{9D8B030D-6E8A-4147-A177-3AD203B41FA5}">
                      <a16:colId xmlns:a16="http://schemas.microsoft.com/office/drawing/2014/main" val="20002"/>
                    </a:ext>
                  </a:extLst>
                </a:gridCol>
                <a:gridCol w="2360579">
                  <a:extLst>
                    <a:ext uri="{9D8B030D-6E8A-4147-A177-3AD203B41FA5}">
                      <a16:colId xmlns:a16="http://schemas.microsoft.com/office/drawing/2014/main" val="20003"/>
                    </a:ext>
                  </a:extLst>
                </a:gridCol>
                <a:gridCol w="977908">
                  <a:extLst>
                    <a:ext uri="{9D8B030D-6E8A-4147-A177-3AD203B41FA5}">
                      <a16:colId xmlns:a16="http://schemas.microsoft.com/office/drawing/2014/main" val="2623761328"/>
                    </a:ext>
                  </a:extLst>
                </a:gridCol>
              </a:tblGrid>
              <a:tr h="191483">
                <a:tc>
                  <a:txBody>
                    <a:bodyPr/>
                    <a:lstStyle/>
                    <a:p>
                      <a:pPr marL="154800" marR="62230" lvl="0" indent="0" algn="l" defTabSz="914400" rtl="0" eaLnBrk="1" latinLnBrk="0" hangingPunct="1">
                        <a:lnSpc>
                          <a:spcPct val="100000"/>
                        </a:lnSpc>
                        <a:spcBef>
                          <a:spcPts val="0"/>
                        </a:spcBef>
                        <a:spcAft>
                          <a:spcPts val="0"/>
                        </a:spcAft>
                        <a:buNone/>
                      </a:pPr>
                      <a:r>
                        <a:rPr lang="en-US" sz="1000" b="1" u="none" strike="noStrike" kern="1200" cap="none">
                          <a:solidFill>
                            <a:srgbClr val="FFFFFF"/>
                          </a:solidFill>
                          <a:latin typeface="Calibri"/>
                          <a:ea typeface="Calibri"/>
                          <a:cs typeface="Calibri"/>
                          <a:sym typeface="Calibri"/>
                        </a:rPr>
                        <a:t>1</a:t>
                      </a:r>
                      <a:endParaRPr sz="1000" b="1" u="none" strike="noStrike" kern="1200" cap="none">
                        <a:solidFill>
                          <a:srgbClr val="FFFFFF"/>
                        </a:solidFill>
                        <a:latin typeface="Calibri"/>
                        <a:ea typeface="Calibri"/>
                        <a:cs typeface="Calibri"/>
                        <a:sym typeface="Calibri"/>
                      </a:endParaRPr>
                    </a:p>
                  </a:txBody>
                  <a:tcPr marL="0" marR="0" marT="228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0070C0"/>
                    </a:solidFill>
                  </a:tcPr>
                </a:tc>
                <a:tc>
                  <a:txBody>
                    <a:bodyPr/>
                    <a:lstStyle/>
                    <a:p>
                      <a:pPr marL="154940" marR="0" lvl="0" indent="0" algn="l" defTabSz="914400" rtl="0" eaLnBrk="1" latinLnBrk="0" hangingPunct="1">
                        <a:lnSpc>
                          <a:spcPct val="100000"/>
                        </a:lnSpc>
                        <a:spcBef>
                          <a:spcPts val="0"/>
                        </a:spcBef>
                        <a:spcAft>
                          <a:spcPts val="0"/>
                        </a:spcAft>
                        <a:buNone/>
                      </a:pPr>
                      <a:r>
                        <a:rPr lang="en-US" sz="1000" b="0" u="none" strike="noStrike" kern="1200" cap="none">
                          <a:solidFill>
                            <a:schemeClr val="tx1"/>
                          </a:solidFill>
                          <a:latin typeface="+mn-lt"/>
                          <a:ea typeface="Calibri"/>
                          <a:cs typeface="Calibri"/>
                          <a:sym typeface="Calibri"/>
                        </a:rPr>
                        <a:t>Peripheral Ring Road</a:t>
                      </a:r>
                      <a:endParaRPr sz="1000" b="0" u="none" strike="noStrike" kern="1200" cap="none">
                        <a:solidFill>
                          <a:schemeClr val="tx1"/>
                        </a:solidFill>
                        <a:latin typeface="Calibri"/>
                        <a:ea typeface="Calibri"/>
                        <a:cs typeface="Calibri"/>
                        <a:sym typeface="Calibri"/>
                      </a:endParaRPr>
                    </a:p>
                  </a:txBody>
                  <a:tcPr marL="0" marR="0" marT="228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lt1"/>
                    </a:solidFill>
                  </a:tcPr>
                </a:tc>
                <a:tc>
                  <a:txBody>
                    <a:bodyPr/>
                    <a:lstStyle/>
                    <a:p>
                      <a:pPr marL="0" marR="0" lvl="0" indent="0" algn="ctr" defTabSz="914400" rtl="0" eaLnBrk="1" latinLnBrk="0" hangingPunct="1">
                        <a:lnSpc>
                          <a:spcPct val="100000"/>
                        </a:lnSpc>
                        <a:spcBef>
                          <a:spcPts val="0"/>
                        </a:spcBef>
                        <a:spcAft>
                          <a:spcPts val="0"/>
                        </a:spcAft>
                        <a:buNone/>
                      </a:pPr>
                      <a:r>
                        <a:rPr lang="en-US" sz="1100" b="0" u="none" strike="noStrike" kern="1200" cap="none">
                          <a:solidFill>
                            <a:schemeClr val="tx1"/>
                          </a:solidFill>
                          <a:latin typeface="Calibri"/>
                          <a:ea typeface="Calibri"/>
                          <a:cs typeface="Calibri"/>
                          <a:sym typeface="Calibri"/>
                        </a:rPr>
                        <a:t>2,380</a:t>
                      </a:r>
                      <a:endParaRPr sz="1100" b="0" u="none" strike="noStrike" kern="1200" cap="none">
                        <a:solidFill>
                          <a:schemeClr val="tx1"/>
                        </a:solidFill>
                        <a:latin typeface="Calibri"/>
                        <a:ea typeface="Calibri"/>
                        <a:cs typeface="Calibri"/>
                        <a:sym typeface="Calibri"/>
                      </a:endParaRPr>
                    </a:p>
                  </a:txBody>
                  <a:tcPr marL="0" marR="0" marT="4507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rowSpan="3">
                  <a:txBody>
                    <a:bodyPr/>
                    <a:lstStyle/>
                    <a:p>
                      <a:pPr marL="0" marR="0" lvl="0" indent="0" algn="ctr" defTabSz="914400" rtl="0" eaLnBrk="1" latinLnBrk="0" hangingPunct="1">
                        <a:lnSpc>
                          <a:spcPct val="100000"/>
                        </a:lnSpc>
                        <a:spcBef>
                          <a:spcPts val="0"/>
                        </a:spcBef>
                        <a:spcAft>
                          <a:spcPts val="0"/>
                        </a:spcAft>
                        <a:buNone/>
                      </a:pPr>
                      <a:r>
                        <a:rPr lang="en-US" sz="1100" b="0" u="none" strike="noStrike" kern="1200" cap="none">
                          <a:solidFill>
                            <a:schemeClr val="tx1"/>
                          </a:solidFill>
                          <a:latin typeface="+mn-lt"/>
                          <a:ea typeface="Calibri"/>
                          <a:cs typeface="Calibri"/>
                          <a:sym typeface="Calibri"/>
                        </a:rPr>
                        <a:t>Ministry of Transports and Communications</a:t>
                      </a:r>
                    </a:p>
                  </a:txBody>
                  <a:tcPr marL="0" marR="0" marT="4507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PE" sz="1100" u="none" strike="noStrike" kern="1200" cap="none">
                          <a:solidFill>
                            <a:schemeClr val="tx1"/>
                          </a:solidFill>
                          <a:latin typeface="+mn-lt"/>
                          <a:ea typeface="Calibri"/>
                          <a:cs typeface="Calibri"/>
                          <a:sym typeface="Calibri"/>
                        </a:rPr>
                        <a:t>I.Q.24</a:t>
                      </a:r>
                    </a:p>
                  </a:txBody>
                  <a:tcPr marL="0" marR="0" marT="4507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0000"/>
                  </a:ext>
                </a:extLst>
              </a:tr>
              <a:tr h="191483">
                <a:tc>
                  <a:txBody>
                    <a:bodyPr/>
                    <a:lstStyle/>
                    <a:p>
                      <a:pPr marL="154800" marR="62230" lvl="0" indent="0" algn="l" defTabSz="914400" rtl="0" eaLnBrk="1" latinLnBrk="0" hangingPunct="1">
                        <a:lnSpc>
                          <a:spcPct val="100000"/>
                        </a:lnSpc>
                        <a:spcBef>
                          <a:spcPts val="0"/>
                        </a:spcBef>
                        <a:spcAft>
                          <a:spcPts val="0"/>
                        </a:spcAft>
                        <a:buNone/>
                      </a:pPr>
                      <a:r>
                        <a:rPr lang="en-US" sz="1000" b="1" u="none" strike="noStrike" kern="1200" cap="none">
                          <a:solidFill>
                            <a:srgbClr val="FFFFFF"/>
                          </a:solidFill>
                          <a:latin typeface="Calibri"/>
                          <a:ea typeface="Calibri"/>
                          <a:cs typeface="Calibri"/>
                          <a:sym typeface="Calibri"/>
                        </a:rPr>
                        <a:t>2</a:t>
                      </a:r>
                      <a:endParaRPr sz="1000" b="1" u="none" strike="noStrike" kern="1200" cap="none">
                        <a:solidFill>
                          <a:srgbClr val="FFFFFF"/>
                        </a:solidFill>
                        <a:latin typeface="Calibri"/>
                        <a:ea typeface="Calibri"/>
                        <a:cs typeface="Calibri"/>
                        <a:sym typeface="Calibri"/>
                      </a:endParaRPr>
                    </a:p>
                  </a:txBody>
                  <a:tcPr marL="0" marR="0" marT="152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0070C0"/>
                    </a:solidFill>
                  </a:tcPr>
                </a:tc>
                <a:tc>
                  <a:txBody>
                    <a:bodyPr/>
                    <a:lstStyle/>
                    <a:p>
                      <a:pPr marL="154940" marR="0" lvl="0" indent="0" algn="l" rtl="0">
                        <a:lnSpc>
                          <a:spcPct val="100000"/>
                        </a:lnSpc>
                        <a:spcBef>
                          <a:spcPts val="0"/>
                        </a:spcBef>
                        <a:spcAft>
                          <a:spcPts val="0"/>
                        </a:spcAft>
                        <a:buNone/>
                      </a:pPr>
                      <a:r>
                        <a:rPr lang="fr-FR" sz="1000" b="0" u="none" strike="noStrike" cap="none">
                          <a:solidFill>
                            <a:schemeClr val="tx1"/>
                          </a:solidFill>
                          <a:latin typeface="+mn-lt"/>
                          <a:ea typeface="Calibri"/>
                          <a:cs typeface="Calibri"/>
                          <a:sym typeface="Calibri"/>
                        </a:rPr>
                        <a:t>Longitudinal de la Sierra Section 4</a:t>
                      </a:r>
                    </a:p>
                  </a:txBody>
                  <a:tcPr marL="0" marR="0" marT="317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lt1"/>
                    </a:solidFill>
                  </a:tcPr>
                </a:tc>
                <a:tc>
                  <a:txBody>
                    <a:bodyPr/>
                    <a:lstStyle/>
                    <a:p>
                      <a:pPr marL="0" marR="0" lvl="0" indent="0" algn="ctr" defTabSz="914400" rtl="0" eaLnBrk="1" latinLnBrk="0" hangingPunct="1">
                        <a:lnSpc>
                          <a:spcPct val="100000"/>
                        </a:lnSpc>
                        <a:spcBef>
                          <a:spcPts val="0"/>
                        </a:spcBef>
                        <a:spcAft>
                          <a:spcPts val="0"/>
                        </a:spcAft>
                        <a:buNone/>
                      </a:pPr>
                      <a:r>
                        <a:rPr lang="en-US" sz="1100" b="0" u="none" strike="noStrike" kern="1200" cap="none">
                          <a:solidFill>
                            <a:schemeClr val="tx1"/>
                          </a:solidFill>
                          <a:latin typeface="Calibri"/>
                          <a:ea typeface="Calibri"/>
                          <a:cs typeface="Calibri"/>
                          <a:sym typeface="Calibri"/>
                        </a:rPr>
                        <a:t>914</a:t>
                      </a:r>
                      <a:endParaRPr sz="1100" b="0" u="none" strike="noStrike" kern="1200" cap="none">
                        <a:solidFill>
                          <a:schemeClr val="tx1"/>
                        </a:solidFill>
                        <a:latin typeface="Calibri"/>
                        <a:ea typeface="Calibri"/>
                        <a:cs typeface="Calibri"/>
                        <a:sym typeface="Calibri"/>
                      </a:endParaRPr>
                    </a:p>
                  </a:txBody>
                  <a:tcPr marL="0" marR="0" marT="260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vMerge="1">
                  <a:txBody>
                    <a:bodyPr/>
                    <a:lstStyle/>
                    <a:p>
                      <a:pPr marL="0" marR="0" lvl="0" indent="0" algn="ctr" rtl="0">
                        <a:lnSpc>
                          <a:spcPct val="100000"/>
                        </a:lnSpc>
                        <a:spcBef>
                          <a:spcPts val="0"/>
                        </a:spcBef>
                        <a:spcAft>
                          <a:spcPts val="0"/>
                        </a:spcAft>
                        <a:buNone/>
                      </a:pPr>
                      <a:r>
                        <a:rPr lang="en-US" sz="1100" b="0" u="none" strike="noStrike" cap="none">
                          <a:solidFill>
                            <a:schemeClr val="tx1"/>
                          </a:solidFill>
                          <a:latin typeface="Calibri"/>
                          <a:ea typeface="Calibri"/>
                          <a:cs typeface="Calibri"/>
                          <a:sym typeface="Calibri"/>
                        </a:rPr>
                        <a:t>MTC</a:t>
                      </a:r>
                      <a:endParaRPr sz="1100" b="0" u="none" strike="noStrike" cap="none">
                        <a:solidFill>
                          <a:schemeClr val="tx1"/>
                        </a:solidFill>
                        <a:latin typeface="Calibri"/>
                        <a:ea typeface="Calibri"/>
                        <a:cs typeface="Calibri"/>
                        <a:sym typeface="Calibri"/>
                      </a:endParaRPr>
                    </a:p>
                  </a:txBody>
                  <a:tcPr marL="0" marR="0" marT="260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PE" sz="1100" u="none" strike="noStrike" kern="1200" cap="none">
                          <a:solidFill>
                            <a:schemeClr val="tx1"/>
                          </a:solidFill>
                          <a:latin typeface="+mn-lt"/>
                          <a:ea typeface="Calibri"/>
                          <a:cs typeface="Calibri"/>
                          <a:sym typeface="Calibri"/>
                        </a:rPr>
                        <a:t>I.Q.24</a:t>
                      </a:r>
                    </a:p>
                  </a:txBody>
                  <a:tcPr marL="0" marR="0" marT="260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0001"/>
                  </a:ext>
                </a:extLst>
              </a:tr>
              <a:tr h="191483">
                <a:tc>
                  <a:txBody>
                    <a:bodyPr/>
                    <a:lstStyle/>
                    <a:p>
                      <a:pPr marL="154800" marR="62230" lvl="0" indent="0" algn="l" defTabSz="914400" rtl="0" eaLnBrk="1" latinLnBrk="0" hangingPunct="1">
                        <a:lnSpc>
                          <a:spcPct val="100000"/>
                        </a:lnSpc>
                        <a:spcBef>
                          <a:spcPts val="0"/>
                        </a:spcBef>
                        <a:spcAft>
                          <a:spcPts val="0"/>
                        </a:spcAft>
                        <a:buNone/>
                      </a:pPr>
                      <a:r>
                        <a:rPr lang="en-US" sz="1000" b="1" u="none" strike="noStrike" kern="1200" cap="none">
                          <a:solidFill>
                            <a:srgbClr val="FFFFFF"/>
                          </a:solidFill>
                          <a:latin typeface="Calibri"/>
                          <a:ea typeface="Calibri"/>
                          <a:cs typeface="Calibri"/>
                          <a:sym typeface="Calibri"/>
                        </a:rPr>
                        <a:t>3</a:t>
                      </a:r>
                      <a:endParaRPr sz="1000" b="1" u="none" strike="noStrike" kern="1200" cap="none">
                        <a:solidFill>
                          <a:srgbClr val="FFFFFF"/>
                        </a:solidFill>
                        <a:latin typeface="Calibri"/>
                        <a:ea typeface="Calibri"/>
                        <a:cs typeface="Calibri"/>
                        <a:sym typeface="Calibri"/>
                      </a:endParaRPr>
                    </a:p>
                  </a:txBody>
                  <a:tcPr marL="0" marR="0" marT="317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0070C0"/>
                    </a:solidFill>
                  </a:tcPr>
                </a:tc>
                <a:tc>
                  <a:txBody>
                    <a:bodyPr/>
                    <a:lstStyle/>
                    <a:p>
                      <a:pPr marL="154940" marR="0" lvl="0" indent="0" algn="l" rtl="0">
                        <a:lnSpc>
                          <a:spcPct val="100000"/>
                        </a:lnSpc>
                        <a:spcBef>
                          <a:spcPts val="0"/>
                        </a:spcBef>
                        <a:spcAft>
                          <a:spcPts val="0"/>
                        </a:spcAft>
                        <a:buNone/>
                      </a:pPr>
                      <a:r>
                        <a:rPr lang="en-US" sz="1000" b="0" u="none" strike="noStrike" cap="none">
                          <a:solidFill>
                            <a:schemeClr val="tx1"/>
                          </a:solidFill>
                          <a:latin typeface="+mn-lt"/>
                          <a:ea typeface="Calibri"/>
                          <a:cs typeface="Calibri"/>
                          <a:sym typeface="Calibri"/>
                        </a:rPr>
                        <a:t>Chimbote Port Terminal </a:t>
                      </a:r>
                      <a:r>
                        <a:rPr lang="en-US" sz="1000" b="0" u="none" strike="noStrike" cap="none" baseline="30000">
                          <a:solidFill>
                            <a:schemeClr val="tx1"/>
                          </a:solidFill>
                          <a:latin typeface="+mn-lt"/>
                          <a:ea typeface="Calibri"/>
                          <a:cs typeface="Calibri"/>
                          <a:sym typeface="Calibri"/>
                        </a:rPr>
                        <a:t>1/</a:t>
                      </a:r>
                      <a:endParaRPr lang="en-US" sz="1000" b="0" u="none" strike="noStrike" cap="none">
                        <a:solidFill>
                          <a:schemeClr val="tx1"/>
                        </a:solidFill>
                        <a:latin typeface="+mn-lt"/>
                        <a:ea typeface="Calibri"/>
                        <a:cs typeface="Calibri"/>
                        <a:sym typeface="Calibri"/>
                      </a:endParaRPr>
                    </a:p>
                  </a:txBody>
                  <a:tcPr marL="0" marR="0" marT="63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lt1"/>
                    </a:solidFill>
                  </a:tcPr>
                </a:tc>
                <a:tc>
                  <a:txBody>
                    <a:bodyPr/>
                    <a:lstStyle/>
                    <a:p>
                      <a:pPr marL="0" marR="0" lvl="0" indent="0" algn="ctr" defTabSz="914400" rtl="0" eaLnBrk="1" latinLnBrk="0" hangingPunct="1">
                        <a:lnSpc>
                          <a:spcPct val="100000"/>
                        </a:lnSpc>
                        <a:spcBef>
                          <a:spcPts val="0"/>
                        </a:spcBef>
                        <a:spcAft>
                          <a:spcPts val="0"/>
                        </a:spcAft>
                        <a:buNone/>
                      </a:pPr>
                      <a:r>
                        <a:rPr lang="en-US" sz="1100" b="0" u="none" strike="noStrike" kern="1200" cap="none">
                          <a:solidFill>
                            <a:schemeClr val="tx1"/>
                          </a:solidFill>
                          <a:latin typeface="Calibri"/>
                          <a:ea typeface="Calibri"/>
                          <a:cs typeface="Calibri"/>
                          <a:sym typeface="Calibri"/>
                        </a:rPr>
                        <a:t>172</a:t>
                      </a:r>
                      <a:endParaRPr sz="1100" b="0" u="none" strike="noStrike" kern="1200" cap="none">
                        <a:solidFill>
                          <a:schemeClr val="tx1"/>
                        </a:solidFill>
                        <a:latin typeface="Calibri"/>
                        <a:ea typeface="Calibri"/>
                        <a:cs typeface="Calibri"/>
                        <a:sym typeface="Calibri"/>
                      </a:endParaRPr>
                    </a:p>
                  </a:txBody>
                  <a:tcPr marL="0" marR="0" marT="63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vMerge="1">
                  <a:txBody>
                    <a:bodyPr/>
                    <a:lstStyle/>
                    <a:p>
                      <a:pPr marL="0" marR="0" lvl="0" indent="0" algn="ctr" rtl="0">
                        <a:lnSpc>
                          <a:spcPct val="100000"/>
                        </a:lnSpc>
                        <a:spcBef>
                          <a:spcPts val="0"/>
                        </a:spcBef>
                        <a:spcAft>
                          <a:spcPts val="0"/>
                        </a:spcAft>
                        <a:buNone/>
                      </a:pPr>
                      <a:r>
                        <a:rPr lang="en-US" sz="1100" b="0" u="none" strike="noStrike" cap="none">
                          <a:solidFill>
                            <a:schemeClr val="tx1"/>
                          </a:solidFill>
                          <a:latin typeface="Calibri"/>
                          <a:ea typeface="Calibri"/>
                          <a:cs typeface="Calibri"/>
                          <a:sym typeface="Calibri"/>
                        </a:rPr>
                        <a:t>MTC</a:t>
                      </a:r>
                      <a:endParaRPr sz="1100" b="0" u="none" strike="noStrike" cap="none">
                        <a:solidFill>
                          <a:schemeClr val="tx1"/>
                        </a:solidFill>
                        <a:latin typeface="Calibri"/>
                        <a:ea typeface="Calibri"/>
                        <a:cs typeface="Calibri"/>
                        <a:sym typeface="Calibri"/>
                      </a:endParaRPr>
                    </a:p>
                  </a:txBody>
                  <a:tcPr marL="0" marR="0" marT="63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PE" sz="1100" u="none" strike="noStrike" kern="1200" cap="none">
                          <a:solidFill>
                            <a:schemeClr val="tx1"/>
                          </a:solidFill>
                          <a:latin typeface="+mn-lt"/>
                          <a:ea typeface="Calibri"/>
                          <a:cs typeface="Calibri"/>
                          <a:sym typeface="Calibri"/>
                        </a:rPr>
                        <a:t>III.Q.24</a:t>
                      </a:r>
                    </a:p>
                  </a:txBody>
                  <a:tcPr marL="0" marR="0" marT="63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0002"/>
                  </a:ext>
                </a:extLst>
              </a:tr>
              <a:tr h="191483">
                <a:tc>
                  <a:txBody>
                    <a:bodyPr/>
                    <a:lstStyle/>
                    <a:p>
                      <a:pPr marL="154800" marR="62230" lvl="0" indent="0" algn="l" defTabSz="914400" rtl="0" eaLnBrk="1" latinLnBrk="0" hangingPunct="1">
                        <a:lnSpc>
                          <a:spcPct val="100000"/>
                        </a:lnSpc>
                        <a:spcBef>
                          <a:spcPts val="0"/>
                        </a:spcBef>
                        <a:spcAft>
                          <a:spcPts val="0"/>
                        </a:spcAft>
                        <a:buNone/>
                      </a:pPr>
                      <a:r>
                        <a:rPr lang="en-US" sz="1000" b="1" u="none" strike="noStrike" kern="1200" cap="none">
                          <a:solidFill>
                            <a:srgbClr val="FFFFFF"/>
                          </a:solidFill>
                          <a:latin typeface="Calibri"/>
                          <a:ea typeface="Calibri"/>
                          <a:cs typeface="Calibri"/>
                          <a:sym typeface="Calibri"/>
                        </a:rPr>
                        <a:t>4 – 6</a:t>
                      </a:r>
                      <a:endParaRPr sz="1000" b="1" u="none" strike="noStrike" kern="1200" cap="none">
                        <a:solidFill>
                          <a:srgbClr val="FFFFFF"/>
                        </a:solidFill>
                        <a:latin typeface="Calibri"/>
                        <a:ea typeface="Calibri"/>
                        <a:cs typeface="Calibri"/>
                        <a:sym typeface="Calibri"/>
                      </a:endParaRPr>
                    </a:p>
                  </a:txBody>
                  <a:tcPr marL="0" marR="0" marT="317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5"/>
                    </a:solidFill>
                  </a:tcPr>
                </a:tc>
                <a:tc>
                  <a:txBody>
                    <a:bodyPr/>
                    <a:lstStyle/>
                    <a:p>
                      <a:pPr marL="154940" marR="0" lvl="0" indent="0" algn="l" rtl="0">
                        <a:lnSpc>
                          <a:spcPct val="100000"/>
                        </a:lnSpc>
                        <a:spcBef>
                          <a:spcPts val="0"/>
                        </a:spcBef>
                        <a:spcAft>
                          <a:spcPts val="0"/>
                        </a:spcAft>
                        <a:buNone/>
                      </a:pPr>
                      <a:r>
                        <a:rPr lang="en-US" sz="1000" b="0" u="none" strike="noStrike" cap="none">
                          <a:solidFill>
                            <a:schemeClr val="tx1"/>
                          </a:solidFill>
                          <a:latin typeface="+mn-lt"/>
                          <a:ea typeface="Calibri"/>
                          <a:cs typeface="Calibri"/>
                          <a:sym typeface="Calibri"/>
                        </a:rPr>
                        <a:t>Group 1 – Electricity projects of the Transmission Plan</a:t>
                      </a:r>
                      <a:endParaRPr sz="1000" b="0">
                        <a:solidFill>
                          <a:schemeClr val="tx1"/>
                        </a:solidFill>
                      </a:endParaRPr>
                    </a:p>
                  </a:txBody>
                  <a:tcPr marL="0" marR="0" marT="63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lt1"/>
                    </a:solidFill>
                  </a:tcPr>
                </a:tc>
                <a:tc>
                  <a:txBody>
                    <a:bodyPr/>
                    <a:lstStyle/>
                    <a:p>
                      <a:pPr marL="0" marR="0" lvl="0" indent="0" algn="ctr" defTabSz="914400" rtl="0" eaLnBrk="1" latinLnBrk="0" hangingPunct="1">
                        <a:lnSpc>
                          <a:spcPct val="100000"/>
                        </a:lnSpc>
                        <a:spcBef>
                          <a:spcPts val="0"/>
                        </a:spcBef>
                        <a:spcAft>
                          <a:spcPts val="0"/>
                        </a:spcAft>
                        <a:buNone/>
                      </a:pPr>
                      <a:r>
                        <a:rPr lang="en-US" sz="1100" b="0" u="none" strike="noStrike" kern="1200" cap="none">
                          <a:solidFill>
                            <a:schemeClr val="tx1"/>
                          </a:solidFill>
                          <a:latin typeface="Calibri"/>
                          <a:ea typeface="Calibri"/>
                          <a:cs typeface="Calibri"/>
                          <a:sym typeface="Calibri"/>
                        </a:rPr>
                        <a:t>307</a:t>
                      </a:r>
                      <a:endParaRPr sz="1100" b="0" u="none" strike="noStrike" kern="1200" cap="none">
                        <a:solidFill>
                          <a:schemeClr val="tx1"/>
                        </a:solidFill>
                        <a:latin typeface="Calibri"/>
                        <a:ea typeface="Calibri"/>
                        <a:cs typeface="Calibri"/>
                        <a:sym typeface="Calibri"/>
                      </a:endParaRPr>
                    </a:p>
                  </a:txBody>
                  <a:tcPr marL="0" marR="0" marT="63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rowSpan="4">
                  <a:txBody>
                    <a:bodyPr/>
                    <a:lstStyle/>
                    <a:p>
                      <a:pPr marL="0" marR="0" lvl="0" indent="0" algn="ctr" rtl="0">
                        <a:lnSpc>
                          <a:spcPct val="100000"/>
                        </a:lnSpc>
                        <a:spcBef>
                          <a:spcPts val="0"/>
                        </a:spcBef>
                        <a:spcAft>
                          <a:spcPts val="0"/>
                        </a:spcAft>
                        <a:buNone/>
                      </a:pPr>
                      <a:r>
                        <a:rPr lang="en-US" sz="1100" b="0" u="none" strike="noStrike" cap="none">
                          <a:solidFill>
                            <a:schemeClr val="tx1"/>
                          </a:solidFill>
                          <a:latin typeface="+mn-lt"/>
                          <a:ea typeface="Calibri"/>
                          <a:cs typeface="Calibri"/>
                          <a:sym typeface="Calibri"/>
                        </a:rPr>
                        <a:t>Ministry of Energy and Mines</a:t>
                      </a:r>
                      <a:endParaRPr sz="1100" b="0" u="none" strike="noStrike" cap="none">
                        <a:solidFill>
                          <a:schemeClr val="tx1"/>
                        </a:solidFill>
                        <a:latin typeface="Calibri"/>
                        <a:ea typeface="Calibri"/>
                        <a:cs typeface="Calibri"/>
                        <a:sym typeface="Calibri"/>
                      </a:endParaRPr>
                    </a:p>
                  </a:txBody>
                  <a:tcPr marL="0" marR="0" marT="63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PE" sz="1100" u="none" strike="noStrike" kern="1200" cap="none">
                          <a:solidFill>
                            <a:schemeClr val="tx1"/>
                          </a:solidFill>
                          <a:latin typeface="+mn-lt"/>
                          <a:ea typeface="Calibri"/>
                          <a:cs typeface="Calibri"/>
                          <a:sym typeface="Calibri"/>
                        </a:rPr>
                        <a:t>II.Q.24</a:t>
                      </a:r>
                    </a:p>
                  </a:txBody>
                  <a:tcPr marL="0" marR="0" marT="63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0003"/>
                  </a:ext>
                </a:extLst>
              </a:tr>
              <a:tr h="191483">
                <a:tc>
                  <a:txBody>
                    <a:bodyPr/>
                    <a:lstStyle/>
                    <a:p>
                      <a:pPr marL="154800" marR="62230" lvl="0" indent="0" algn="l" defTabSz="914400" rtl="0" eaLnBrk="1" latinLnBrk="0" hangingPunct="1">
                        <a:lnSpc>
                          <a:spcPct val="100000"/>
                        </a:lnSpc>
                        <a:spcBef>
                          <a:spcPts val="0"/>
                        </a:spcBef>
                        <a:spcAft>
                          <a:spcPts val="0"/>
                        </a:spcAft>
                        <a:buNone/>
                      </a:pPr>
                      <a:r>
                        <a:rPr lang="en-US" sz="1000" b="1" u="none" strike="noStrike" kern="1200" cap="none">
                          <a:solidFill>
                            <a:srgbClr val="FFFFFF"/>
                          </a:solidFill>
                          <a:latin typeface="Calibri"/>
                          <a:ea typeface="Calibri"/>
                          <a:cs typeface="Calibri"/>
                          <a:sym typeface="Calibri"/>
                        </a:rPr>
                        <a:t>7 – 11</a:t>
                      </a:r>
                      <a:endParaRPr sz="1000" b="1" u="none" strike="noStrike" kern="1200" cap="none">
                        <a:solidFill>
                          <a:srgbClr val="FFFFFF"/>
                        </a:solidFill>
                        <a:latin typeface="Calibri"/>
                        <a:ea typeface="Calibri"/>
                        <a:cs typeface="Calibri"/>
                        <a:sym typeface="Calibri"/>
                      </a:endParaRPr>
                    </a:p>
                  </a:txBody>
                  <a:tcPr marL="0" marR="0" marT="63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5"/>
                    </a:solidFill>
                  </a:tcPr>
                </a:tc>
                <a:tc>
                  <a:txBody>
                    <a:bodyPr/>
                    <a:lstStyle/>
                    <a:p>
                      <a:pPr marL="154940" marR="0" lvl="0" indent="0" algn="l" defTabSz="914400" rtl="0" eaLnBrk="1" fontAlgn="auto" latinLnBrk="0" hangingPunct="1">
                        <a:lnSpc>
                          <a:spcPct val="100000"/>
                        </a:lnSpc>
                        <a:spcBef>
                          <a:spcPts val="0"/>
                        </a:spcBef>
                        <a:spcAft>
                          <a:spcPts val="0"/>
                        </a:spcAft>
                        <a:buClr>
                          <a:srgbClr val="595959"/>
                        </a:buClr>
                        <a:buSzPts val="1100"/>
                        <a:buFont typeface="Calibri"/>
                        <a:buNone/>
                        <a:tabLst/>
                        <a:defRPr/>
                      </a:pPr>
                      <a:r>
                        <a:rPr kumimoji="0" lang="en-US" sz="1000" b="0" i="0" u="none" strike="noStrike" kern="1200" cap="none" spc="0" normalizeH="0" baseline="0" noProof="0">
                          <a:ln>
                            <a:noFill/>
                          </a:ln>
                          <a:solidFill>
                            <a:schemeClr val="tx1"/>
                          </a:solidFill>
                          <a:effectLst/>
                          <a:uLnTx/>
                          <a:uFillTx/>
                          <a:latin typeface="+mn-lt"/>
                          <a:ea typeface="Calibri"/>
                          <a:cs typeface="Calibri"/>
                          <a:sym typeface="Calibri"/>
                        </a:rPr>
                        <a:t>Group 2 – Electricity projects of the Transmission Plan</a:t>
                      </a:r>
                      <a:endParaRPr kumimoji="0" lang="es-ES" sz="1000" b="0" i="0" u="none" strike="noStrike" kern="1200" cap="none" spc="0" normalizeH="0" baseline="0" noProof="0">
                        <a:ln>
                          <a:noFill/>
                        </a:ln>
                        <a:solidFill>
                          <a:schemeClr val="tx1"/>
                        </a:solidFill>
                        <a:effectLst/>
                        <a:uLnTx/>
                        <a:uFillTx/>
                        <a:latin typeface="+mn-lt"/>
                        <a:ea typeface="+mn-ea"/>
                        <a:cs typeface="+mn-cs"/>
                      </a:endParaRPr>
                    </a:p>
                  </a:txBody>
                  <a:tcPr marL="0" marR="0" marT="63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lt1"/>
                    </a:solidFill>
                  </a:tcPr>
                </a:tc>
                <a:tc>
                  <a:txBody>
                    <a:bodyPr/>
                    <a:lstStyle/>
                    <a:p>
                      <a:pPr marL="0" marR="0" lvl="0" indent="0" algn="ctr" defTabSz="914400" rtl="0" eaLnBrk="1" latinLnBrk="0" hangingPunct="1">
                        <a:lnSpc>
                          <a:spcPct val="100000"/>
                        </a:lnSpc>
                        <a:spcBef>
                          <a:spcPts val="0"/>
                        </a:spcBef>
                        <a:spcAft>
                          <a:spcPts val="0"/>
                        </a:spcAft>
                        <a:buNone/>
                      </a:pPr>
                      <a:r>
                        <a:rPr lang="en-US" sz="1100" b="0" u="none" strike="noStrike" kern="1200" cap="none">
                          <a:solidFill>
                            <a:schemeClr val="tx1"/>
                          </a:solidFill>
                          <a:latin typeface="Calibri"/>
                          <a:ea typeface="Calibri"/>
                          <a:cs typeface="Calibri"/>
                          <a:sym typeface="Calibri"/>
                        </a:rPr>
                        <a:t>290</a:t>
                      </a:r>
                      <a:endParaRPr sz="1100" b="0" u="none" strike="noStrike" kern="1200" cap="none">
                        <a:solidFill>
                          <a:schemeClr val="tx1"/>
                        </a:solidFill>
                        <a:latin typeface="Calibri"/>
                        <a:ea typeface="Calibri"/>
                        <a:cs typeface="Calibri"/>
                        <a:sym typeface="Calibri"/>
                      </a:endParaRPr>
                    </a:p>
                  </a:txBody>
                  <a:tcPr marL="0" marR="0" marT="63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vMerge="1">
                  <a:txBody>
                    <a:bodyPr/>
                    <a:lstStyle/>
                    <a:p>
                      <a:pPr marL="0" marR="0" lvl="0" indent="0" algn="ctr" rtl="0">
                        <a:lnSpc>
                          <a:spcPct val="100000"/>
                        </a:lnSpc>
                        <a:spcBef>
                          <a:spcPts val="0"/>
                        </a:spcBef>
                        <a:spcAft>
                          <a:spcPts val="0"/>
                        </a:spcAft>
                        <a:buNone/>
                      </a:pPr>
                      <a:r>
                        <a:rPr lang="en-US" sz="1100" b="0" i="0" u="none" strike="noStrike" cap="none">
                          <a:solidFill>
                            <a:schemeClr val="tx1"/>
                          </a:solidFill>
                          <a:latin typeface="Calibri"/>
                          <a:ea typeface="Calibri"/>
                          <a:cs typeface="Calibri"/>
                          <a:sym typeface="Calibri"/>
                        </a:rPr>
                        <a:t>MINEM</a:t>
                      </a:r>
                      <a:endParaRPr sz="1100" b="0" u="none" strike="noStrike" cap="none">
                        <a:solidFill>
                          <a:schemeClr val="tx1"/>
                        </a:solidFill>
                        <a:latin typeface="Calibri"/>
                        <a:ea typeface="Calibri"/>
                        <a:cs typeface="Calibri"/>
                        <a:sym typeface="Calibri"/>
                      </a:endParaRPr>
                    </a:p>
                  </a:txBody>
                  <a:tcPr marL="0" marR="0" marT="63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PE" sz="1100" u="none" strike="noStrike" kern="1200" cap="none">
                          <a:solidFill>
                            <a:schemeClr val="tx1"/>
                          </a:solidFill>
                          <a:latin typeface="+mn-lt"/>
                          <a:ea typeface="Calibri"/>
                          <a:cs typeface="Calibri"/>
                          <a:sym typeface="Calibri"/>
                        </a:rPr>
                        <a:t>II.Q.24</a:t>
                      </a:r>
                    </a:p>
                  </a:txBody>
                  <a:tcPr marL="0" marR="0" marT="63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84250185"/>
                  </a:ext>
                </a:extLst>
              </a:tr>
              <a:tr h="191483">
                <a:tc>
                  <a:txBody>
                    <a:bodyPr/>
                    <a:lstStyle/>
                    <a:p>
                      <a:pPr marL="154800" marR="62230" lvl="0" indent="0" algn="l" defTabSz="914400" rtl="0" eaLnBrk="1" latinLnBrk="0" hangingPunct="1">
                        <a:lnSpc>
                          <a:spcPct val="100000"/>
                        </a:lnSpc>
                        <a:spcBef>
                          <a:spcPts val="0"/>
                        </a:spcBef>
                        <a:spcAft>
                          <a:spcPts val="0"/>
                        </a:spcAft>
                        <a:buNone/>
                      </a:pPr>
                      <a:r>
                        <a:rPr lang="en-US" sz="1000" b="1" u="none" strike="noStrike" kern="1200" cap="none">
                          <a:solidFill>
                            <a:srgbClr val="FFFFFF"/>
                          </a:solidFill>
                          <a:latin typeface="Calibri"/>
                          <a:ea typeface="Calibri"/>
                          <a:cs typeface="Calibri"/>
                          <a:sym typeface="Calibri"/>
                        </a:rPr>
                        <a:t>12 – 16</a:t>
                      </a:r>
                      <a:endParaRPr sz="1000" b="1" u="none" strike="noStrike" kern="1200" cap="none">
                        <a:solidFill>
                          <a:srgbClr val="FFFFFF"/>
                        </a:solidFill>
                        <a:latin typeface="Calibri"/>
                        <a:ea typeface="Calibri"/>
                        <a:cs typeface="Calibri"/>
                        <a:sym typeface="Calibri"/>
                      </a:endParaRPr>
                    </a:p>
                  </a:txBody>
                  <a:tcPr marL="0" marR="0"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5"/>
                    </a:solidFill>
                  </a:tcPr>
                </a:tc>
                <a:tc>
                  <a:txBody>
                    <a:bodyPr/>
                    <a:lstStyle/>
                    <a:p>
                      <a:pPr marL="154940" marR="0" lvl="0" indent="0" algn="l" defTabSz="914400" rtl="0" eaLnBrk="1" fontAlgn="auto" latinLnBrk="0" hangingPunct="1">
                        <a:lnSpc>
                          <a:spcPct val="100000"/>
                        </a:lnSpc>
                        <a:spcBef>
                          <a:spcPts val="0"/>
                        </a:spcBef>
                        <a:spcAft>
                          <a:spcPts val="0"/>
                        </a:spcAft>
                        <a:buClr>
                          <a:srgbClr val="595959"/>
                        </a:buClr>
                        <a:buSzPts val="1100"/>
                        <a:buFont typeface="Calibri"/>
                        <a:buNone/>
                        <a:tabLst/>
                        <a:defRPr/>
                      </a:pPr>
                      <a:r>
                        <a:rPr kumimoji="0" lang="en-US" sz="1000" b="0" i="0" u="none" strike="noStrike" kern="1200" cap="none" spc="0" normalizeH="0" baseline="0" noProof="0">
                          <a:ln>
                            <a:noFill/>
                          </a:ln>
                          <a:solidFill>
                            <a:schemeClr val="tx1"/>
                          </a:solidFill>
                          <a:effectLst/>
                          <a:uLnTx/>
                          <a:uFillTx/>
                          <a:latin typeface="+mn-lt"/>
                          <a:ea typeface="Calibri"/>
                          <a:cs typeface="Calibri"/>
                          <a:sym typeface="Calibri"/>
                        </a:rPr>
                        <a:t>Group 3 – Electricity projects of the Transmission Plan</a:t>
                      </a:r>
                      <a:endParaRPr kumimoji="0" lang="es-ES" sz="1000" b="0" i="0" u="none" strike="noStrike" kern="1200" cap="none" spc="0" normalizeH="0" baseline="0" noProof="0">
                        <a:ln>
                          <a:noFill/>
                        </a:ln>
                        <a:solidFill>
                          <a:schemeClr val="tx1"/>
                        </a:solidFill>
                        <a:effectLst/>
                        <a:uLnTx/>
                        <a:uFillTx/>
                        <a:latin typeface="+mn-lt"/>
                        <a:ea typeface="+mn-ea"/>
                        <a:cs typeface="+mn-cs"/>
                      </a:endParaRPr>
                    </a:p>
                  </a:txBody>
                  <a:tcPr marL="0" marR="0" marT="63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lt1"/>
                    </a:solidFill>
                  </a:tcPr>
                </a:tc>
                <a:tc>
                  <a:txBody>
                    <a:bodyPr/>
                    <a:lstStyle/>
                    <a:p>
                      <a:pPr marL="0" marR="0" lvl="0" indent="0" algn="ctr" defTabSz="914400" rtl="0" eaLnBrk="1" latinLnBrk="0" hangingPunct="1">
                        <a:lnSpc>
                          <a:spcPct val="100000"/>
                        </a:lnSpc>
                        <a:spcBef>
                          <a:spcPts val="0"/>
                        </a:spcBef>
                        <a:spcAft>
                          <a:spcPts val="0"/>
                        </a:spcAft>
                        <a:buNone/>
                      </a:pPr>
                      <a:r>
                        <a:rPr lang="en-US" sz="1100" b="0" u="none" strike="noStrike" kern="1200" cap="none">
                          <a:solidFill>
                            <a:schemeClr val="tx1"/>
                          </a:solidFill>
                          <a:latin typeface="Calibri"/>
                          <a:ea typeface="Calibri"/>
                          <a:cs typeface="Calibri"/>
                          <a:sym typeface="Calibri"/>
                        </a:rPr>
                        <a:t>175</a:t>
                      </a:r>
                      <a:endParaRPr sz="1100" b="0" u="none" strike="noStrike" kern="1200" cap="none">
                        <a:solidFill>
                          <a:schemeClr val="tx1"/>
                        </a:solidFill>
                        <a:latin typeface="Calibri"/>
                        <a:ea typeface="Calibri"/>
                        <a:cs typeface="Calibri"/>
                        <a:sym typeface="Calibri"/>
                      </a:endParaRPr>
                    </a:p>
                  </a:txBody>
                  <a:tcPr marL="0" marR="0" marT="63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vMerge="1">
                  <a:txBody>
                    <a:bodyPr/>
                    <a:lstStyle/>
                    <a:p>
                      <a:pPr marL="0" marR="0" lvl="0" indent="0" algn="ctr" rtl="0">
                        <a:lnSpc>
                          <a:spcPct val="100000"/>
                        </a:lnSpc>
                        <a:spcBef>
                          <a:spcPts val="0"/>
                        </a:spcBef>
                        <a:spcAft>
                          <a:spcPts val="0"/>
                        </a:spcAft>
                        <a:buNone/>
                      </a:pPr>
                      <a:r>
                        <a:rPr lang="en-US" sz="1100" b="0" i="0" u="none" strike="noStrike" cap="none">
                          <a:solidFill>
                            <a:schemeClr val="tx1"/>
                          </a:solidFill>
                          <a:latin typeface="Calibri"/>
                          <a:ea typeface="Calibri"/>
                          <a:cs typeface="Calibri"/>
                          <a:sym typeface="Calibri"/>
                        </a:rPr>
                        <a:t>MINEM</a:t>
                      </a:r>
                      <a:endParaRPr sz="1100" b="0" u="none" strike="noStrike" cap="none">
                        <a:solidFill>
                          <a:schemeClr val="tx1"/>
                        </a:solidFill>
                        <a:latin typeface="Calibri"/>
                        <a:ea typeface="Calibri"/>
                        <a:cs typeface="Calibri"/>
                        <a:sym typeface="Calibri"/>
                      </a:endParaRPr>
                    </a:p>
                  </a:txBody>
                  <a:tcPr marL="0" marR="0" marT="63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PE" sz="1100" u="none" strike="noStrike" kern="1200" cap="none">
                          <a:solidFill>
                            <a:schemeClr val="tx1"/>
                          </a:solidFill>
                          <a:latin typeface="+mn-lt"/>
                          <a:ea typeface="Calibri"/>
                          <a:cs typeface="Calibri"/>
                          <a:sym typeface="Calibri"/>
                        </a:rPr>
                        <a:t>III.Q.24</a:t>
                      </a:r>
                    </a:p>
                  </a:txBody>
                  <a:tcPr marL="0" marR="0" marT="63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3369461712"/>
                  </a:ext>
                </a:extLst>
              </a:tr>
              <a:tr h="191483">
                <a:tc>
                  <a:txBody>
                    <a:bodyPr/>
                    <a:lstStyle/>
                    <a:p>
                      <a:pPr marL="154800" marR="62230" lvl="0" indent="0" algn="l" defTabSz="914400" rtl="0" eaLnBrk="1" latinLnBrk="0" hangingPunct="1">
                        <a:lnSpc>
                          <a:spcPct val="100000"/>
                        </a:lnSpc>
                        <a:spcBef>
                          <a:spcPts val="0"/>
                        </a:spcBef>
                        <a:spcAft>
                          <a:spcPts val="0"/>
                        </a:spcAft>
                        <a:buNone/>
                      </a:pPr>
                      <a:r>
                        <a:rPr lang="en-US" sz="1000" b="1" u="none" strike="noStrike" kern="1200" cap="none">
                          <a:solidFill>
                            <a:srgbClr val="FFFFFF"/>
                          </a:solidFill>
                          <a:latin typeface="Calibri"/>
                          <a:ea typeface="Calibri"/>
                          <a:cs typeface="Calibri"/>
                          <a:sym typeface="Calibri"/>
                        </a:rPr>
                        <a:t>17 – 21</a:t>
                      </a:r>
                      <a:endParaRPr sz="1000" b="1" u="none" strike="noStrike" kern="1200" cap="none">
                        <a:solidFill>
                          <a:srgbClr val="FFFFFF"/>
                        </a:solidFill>
                        <a:latin typeface="Calibri"/>
                        <a:ea typeface="Calibri"/>
                        <a:cs typeface="Calibri"/>
                        <a:sym typeface="Calibri"/>
                      </a:endParaRPr>
                    </a:p>
                  </a:txBody>
                  <a:tcPr marL="0" marR="0" marT="6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5"/>
                    </a:solidFill>
                  </a:tcPr>
                </a:tc>
                <a:tc>
                  <a:txBody>
                    <a:bodyPr/>
                    <a:lstStyle/>
                    <a:p>
                      <a:pPr marL="154940" marR="0" lvl="0" indent="0" algn="l" defTabSz="914400" rtl="0" eaLnBrk="1" fontAlgn="auto" latinLnBrk="0" hangingPunct="1">
                        <a:lnSpc>
                          <a:spcPct val="100000"/>
                        </a:lnSpc>
                        <a:spcBef>
                          <a:spcPts val="0"/>
                        </a:spcBef>
                        <a:spcAft>
                          <a:spcPts val="0"/>
                        </a:spcAft>
                        <a:buClr>
                          <a:srgbClr val="595959"/>
                        </a:buClr>
                        <a:buSzPts val="1100"/>
                        <a:buFont typeface="Calibri"/>
                        <a:buNone/>
                        <a:tabLst/>
                        <a:defRPr/>
                      </a:pPr>
                      <a:r>
                        <a:rPr kumimoji="0" lang="en-US" sz="1000" b="0" i="0" u="none" strike="noStrike" kern="1200" cap="none" spc="0" normalizeH="0" baseline="0" noProof="0">
                          <a:ln>
                            <a:noFill/>
                          </a:ln>
                          <a:solidFill>
                            <a:schemeClr val="tx1"/>
                          </a:solidFill>
                          <a:effectLst/>
                          <a:uLnTx/>
                          <a:uFillTx/>
                          <a:latin typeface="+mn-lt"/>
                          <a:ea typeface="Calibri"/>
                          <a:cs typeface="Calibri"/>
                          <a:sym typeface="Calibri"/>
                        </a:rPr>
                        <a:t>Group 4 – Electricity projects of the Transmission Plan</a:t>
                      </a:r>
                      <a:endParaRPr kumimoji="0" lang="es-ES" sz="1000" b="0" i="0" u="none" strike="noStrike" kern="1200" cap="none" spc="0" normalizeH="0" baseline="0" noProof="0">
                        <a:ln>
                          <a:noFill/>
                        </a:ln>
                        <a:solidFill>
                          <a:schemeClr val="tx1"/>
                        </a:solidFill>
                        <a:effectLst/>
                        <a:uLnTx/>
                        <a:uFillTx/>
                        <a:latin typeface="+mn-lt"/>
                        <a:ea typeface="+mn-ea"/>
                        <a:cs typeface="+mn-cs"/>
                      </a:endParaRPr>
                    </a:p>
                  </a:txBody>
                  <a:tcPr marL="0" marR="0" marT="63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lt1"/>
                    </a:solidFill>
                  </a:tcPr>
                </a:tc>
                <a:tc>
                  <a:txBody>
                    <a:bodyPr/>
                    <a:lstStyle/>
                    <a:p>
                      <a:pPr marL="0" marR="0" lvl="0" indent="0" algn="ctr" defTabSz="914400" rtl="0" eaLnBrk="1" latinLnBrk="0" hangingPunct="1">
                        <a:lnSpc>
                          <a:spcPct val="100000"/>
                        </a:lnSpc>
                        <a:spcBef>
                          <a:spcPts val="0"/>
                        </a:spcBef>
                        <a:spcAft>
                          <a:spcPts val="0"/>
                        </a:spcAft>
                        <a:buNone/>
                      </a:pPr>
                      <a:r>
                        <a:rPr lang="en-US" sz="1100" b="0" u="none" strike="noStrike" kern="1200" cap="none">
                          <a:solidFill>
                            <a:schemeClr val="tx1"/>
                          </a:solidFill>
                          <a:latin typeface="Calibri"/>
                          <a:ea typeface="Calibri"/>
                          <a:cs typeface="Calibri"/>
                          <a:sym typeface="Calibri"/>
                        </a:rPr>
                        <a:t>98</a:t>
                      </a:r>
                      <a:endParaRPr sz="1100" b="0" u="none" strike="noStrike" kern="1200" cap="none">
                        <a:solidFill>
                          <a:schemeClr val="tx1"/>
                        </a:solidFill>
                        <a:latin typeface="Calibri"/>
                        <a:ea typeface="Calibri"/>
                        <a:cs typeface="Calibri"/>
                        <a:sym typeface="Calibri"/>
                      </a:endParaRPr>
                    </a:p>
                  </a:txBody>
                  <a:tcPr marL="0" marR="0" marT="63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vMerge="1">
                  <a:txBody>
                    <a:bodyPr/>
                    <a:lstStyle/>
                    <a:p>
                      <a:pPr marL="0" marR="0" lvl="0" indent="0" algn="ctr" rtl="0">
                        <a:lnSpc>
                          <a:spcPct val="100000"/>
                        </a:lnSpc>
                        <a:spcBef>
                          <a:spcPts val="0"/>
                        </a:spcBef>
                        <a:spcAft>
                          <a:spcPts val="0"/>
                        </a:spcAft>
                        <a:buNone/>
                      </a:pPr>
                      <a:r>
                        <a:rPr lang="en-US" sz="1100" b="0" i="0" u="none" strike="noStrike" cap="none">
                          <a:solidFill>
                            <a:schemeClr val="tx1"/>
                          </a:solidFill>
                          <a:latin typeface="Calibri"/>
                          <a:ea typeface="Calibri"/>
                          <a:cs typeface="Calibri"/>
                          <a:sym typeface="Calibri"/>
                        </a:rPr>
                        <a:t>MINEM</a:t>
                      </a:r>
                      <a:endParaRPr sz="1100" b="0" u="none" strike="noStrike" cap="none">
                        <a:solidFill>
                          <a:schemeClr val="tx1"/>
                        </a:solidFill>
                        <a:latin typeface="Calibri"/>
                        <a:ea typeface="Calibri"/>
                        <a:cs typeface="Calibri"/>
                        <a:sym typeface="Calibri"/>
                      </a:endParaRPr>
                    </a:p>
                  </a:txBody>
                  <a:tcPr marL="0" marR="0" marT="63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PE" sz="1100" u="none" strike="noStrike" kern="1200" cap="none">
                          <a:solidFill>
                            <a:schemeClr val="tx1"/>
                          </a:solidFill>
                          <a:latin typeface="+mn-lt"/>
                          <a:ea typeface="Calibri"/>
                          <a:cs typeface="Calibri"/>
                          <a:sym typeface="Calibri"/>
                        </a:rPr>
                        <a:t>III.Q.24</a:t>
                      </a:r>
                    </a:p>
                  </a:txBody>
                  <a:tcPr marL="0" marR="0" marT="63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3853463359"/>
                  </a:ext>
                </a:extLst>
              </a:tr>
              <a:tr h="191483">
                <a:tc>
                  <a:txBody>
                    <a:bodyPr/>
                    <a:lstStyle/>
                    <a:p>
                      <a:pPr marL="154800" marR="62230" lvl="0" indent="0" algn="l" defTabSz="914400" rtl="0" eaLnBrk="1" latinLnBrk="0" hangingPunct="1">
                        <a:lnSpc>
                          <a:spcPct val="100000"/>
                        </a:lnSpc>
                        <a:spcBef>
                          <a:spcPts val="0"/>
                        </a:spcBef>
                        <a:spcAft>
                          <a:spcPts val="0"/>
                        </a:spcAft>
                        <a:buNone/>
                      </a:pPr>
                      <a:r>
                        <a:rPr lang="en-US" sz="1000" b="1" u="none" strike="noStrike" kern="1200" cap="none">
                          <a:solidFill>
                            <a:srgbClr val="FFFFFF"/>
                          </a:solidFill>
                          <a:latin typeface="Calibri"/>
                          <a:ea typeface="Calibri"/>
                          <a:cs typeface="Calibri"/>
                          <a:sym typeface="Calibri"/>
                        </a:rPr>
                        <a:t>22</a:t>
                      </a:r>
                      <a:endParaRPr sz="1000" b="1" u="none" strike="noStrike" kern="1200" cap="none">
                        <a:solidFill>
                          <a:srgbClr val="FFFFFF"/>
                        </a:solidFill>
                        <a:latin typeface="Calibri"/>
                        <a:ea typeface="Calibri"/>
                        <a:cs typeface="Calibri"/>
                        <a:sym typeface="Calibri"/>
                      </a:endParaRPr>
                    </a:p>
                  </a:txBody>
                  <a:tcPr marL="0" marR="0" marT="127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5">
                        <a:lumMod val="60000"/>
                        <a:lumOff val="40000"/>
                      </a:schemeClr>
                    </a:solidFill>
                  </a:tcPr>
                </a:tc>
                <a:tc>
                  <a:txBody>
                    <a:bodyPr/>
                    <a:lstStyle/>
                    <a:p>
                      <a:pPr marL="154940" marR="0" lvl="0" indent="0" algn="l" rtl="0">
                        <a:lnSpc>
                          <a:spcPct val="100000"/>
                        </a:lnSpc>
                        <a:spcBef>
                          <a:spcPts val="0"/>
                        </a:spcBef>
                        <a:spcAft>
                          <a:spcPts val="0"/>
                        </a:spcAft>
                        <a:buNone/>
                      </a:pPr>
                      <a:r>
                        <a:rPr lang="en-US" sz="1000" b="0" u="none" strike="noStrike" cap="none">
                          <a:solidFill>
                            <a:schemeClr val="tx1"/>
                          </a:solidFill>
                          <a:latin typeface="+mn-lt"/>
                          <a:ea typeface="Calibri"/>
                          <a:cs typeface="Calibri"/>
                          <a:sym typeface="Calibri"/>
                        </a:rPr>
                        <a:t>Headworks (1st </a:t>
                      </a:r>
                      <a:r>
                        <a:rPr lang="en-US" sz="1000" b="0" u="none" strike="noStrike" cap="none" err="1">
                          <a:solidFill>
                            <a:schemeClr val="tx1"/>
                          </a:solidFill>
                          <a:latin typeface="+mn-lt"/>
                          <a:ea typeface="Calibri"/>
                          <a:cs typeface="Calibri"/>
                          <a:sym typeface="Calibri"/>
                        </a:rPr>
                        <a:t>fase</a:t>
                      </a:r>
                      <a:r>
                        <a:rPr lang="en-US" sz="1000" b="0" u="none" strike="noStrike" cap="none">
                          <a:solidFill>
                            <a:schemeClr val="tx1"/>
                          </a:solidFill>
                          <a:latin typeface="+mn-lt"/>
                          <a:ea typeface="Calibri"/>
                          <a:cs typeface="Calibri"/>
                          <a:sym typeface="Calibri"/>
                        </a:rPr>
                        <a:t>)</a:t>
                      </a:r>
                    </a:p>
                  </a:txBody>
                  <a:tcPr marL="0" marR="0" marT="63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lt1"/>
                    </a:solidFill>
                  </a:tcPr>
                </a:tc>
                <a:tc>
                  <a:txBody>
                    <a:bodyPr/>
                    <a:lstStyle/>
                    <a:p>
                      <a:pPr marL="0" marR="0" lvl="0" indent="0" algn="ctr" defTabSz="914400" rtl="0" eaLnBrk="1" latinLnBrk="0" hangingPunct="1">
                        <a:lnSpc>
                          <a:spcPct val="100000"/>
                        </a:lnSpc>
                        <a:spcBef>
                          <a:spcPts val="0"/>
                        </a:spcBef>
                        <a:spcAft>
                          <a:spcPts val="0"/>
                        </a:spcAft>
                        <a:buNone/>
                      </a:pPr>
                      <a:r>
                        <a:rPr lang="en-US" sz="1100" b="0" u="none" strike="noStrike" kern="1200" cap="none">
                          <a:solidFill>
                            <a:schemeClr val="tx1"/>
                          </a:solidFill>
                          <a:latin typeface="Calibri"/>
                          <a:ea typeface="Calibri"/>
                          <a:cs typeface="Calibri"/>
                          <a:sym typeface="Calibri"/>
                        </a:rPr>
                        <a:t>330</a:t>
                      </a:r>
                      <a:endParaRPr sz="1100" b="0" u="none" strike="noStrike" kern="1200" cap="none">
                        <a:solidFill>
                          <a:schemeClr val="tx1"/>
                        </a:solidFill>
                        <a:latin typeface="Calibri"/>
                        <a:ea typeface="Calibri"/>
                        <a:cs typeface="Calibri"/>
                        <a:sym typeface="Calibri"/>
                      </a:endParaRPr>
                    </a:p>
                  </a:txBody>
                  <a:tcPr marL="0" marR="0" marT="63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rowSpan="8">
                  <a:txBody>
                    <a:bodyPr/>
                    <a:lstStyle/>
                    <a:p>
                      <a:pPr marL="0" marR="0" lvl="0" indent="0" algn="ctr" rtl="0">
                        <a:lnSpc>
                          <a:spcPct val="100000"/>
                        </a:lnSpc>
                        <a:spcBef>
                          <a:spcPts val="0"/>
                        </a:spcBef>
                        <a:spcAft>
                          <a:spcPts val="0"/>
                        </a:spcAft>
                        <a:buNone/>
                      </a:pPr>
                      <a:r>
                        <a:rPr lang="en-US" sz="1100" b="0" u="none" strike="noStrike" cap="none">
                          <a:solidFill>
                            <a:schemeClr val="tx1"/>
                          </a:solidFill>
                          <a:latin typeface="+mn-lt"/>
                          <a:ea typeface="Calibri"/>
                          <a:cs typeface="Calibri"/>
                          <a:sym typeface="Calibri"/>
                        </a:rPr>
                        <a:t>Ministry of Housing, Construction and Sanitation</a:t>
                      </a:r>
                      <a:endParaRPr sz="1100" b="0" u="none" strike="noStrike" cap="none">
                        <a:solidFill>
                          <a:schemeClr val="tx1"/>
                        </a:solidFill>
                        <a:latin typeface="Calibri"/>
                        <a:ea typeface="Calibri"/>
                        <a:cs typeface="Calibri"/>
                        <a:sym typeface="Calibri"/>
                      </a:endParaRPr>
                    </a:p>
                  </a:txBody>
                  <a:tcPr marL="0" marR="0" marT="63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PE" sz="1100" u="none" strike="noStrike" kern="1200" cap="none">
                          <a:solidFill>
                            <a:schemeClr val="tx1"/>
                          </a:solidFill>
                          <a:latin typeface="+mn-lt"/>
                          <a:ea typeface="Calibri"/>
                          <a:cs typeface="Calibri"/>
                          <a:sym typeface="Calibri"/>
                        </a:rPr>
                        <a:t>II.Q.24</a:t>
                      </a:r>
                    </a:p>
                  </a:txBody>
                  <a:tcPr marL="0" marR="0" marT="63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0007"/>
                  </a:ext>
                </a:extLst>
              </a:tr>
              <a:tr h="191483">
                <a:tc>
                  <a:txBody>
                    <a:bodyPr/>
                    <a:lstStyle/>
                    <a:p>
                      <a:pPr marL="154800" marR="62230" lvl="0" indent="0" algn="l" defTabSz="914400" rtl="0" eaLnBrk="1" latinLnBrk="0" hangingPunct="1">
                        <a:lnSpc>
                          <a:spcPct val="100000"/>
                        </a:lnSpc>
                        <a:spcBef>
                          <a:spcPts val="0"/>
                        </a:spcBef>
                        <a:spcAft>
                          <a:spcPts val="0"/>
                        </a:spcAft>
                        <a:buNone/>
                      </a:pPr>
                      <a:r>
                        <a:rPr lang="en-US" sz="1000" b="1" u="none" strike="noStrike" kern="1200" cap="none">
                          <a:solidFill>
                            <a:srgbClr val="FFFFFF"/>
                          </a:solidFill>
                          <a:latin typeface="Calibri"/>
                          <a:ea typeface="Calibri"/>
                          <a:cs typeface="Calibri"/>
                          <a:sym typeface="Calibri"/>
                        </a:rPr>
                        <a:t>23</a:t>
                      </a:r>
                      <a:endParaRPr sz="1000" b="1" u="none" strike="noStrike" kern="1200" cap="none">
                        <a:solidFill>
                          <a:srgbClr val="FFFFFF"/>
                        </a:solidFill>
                        <a:latin typeface="Calibri"/>
                        <a:ea typeface="Calibri"/>
                        <a:cs typeface="Calibri"/>
                        <a:sym typeface="Calibri"/>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5">
                        <a:lumMod val="60000"/>
                        <a:lumOff val="40000"/>
                      </a:schemeClr>
                    </a:solidFill>
                  </a:tcPr>
                </a:tc>
                <a:tc>
                  <a:txBody>
                    <a:bodyPr/>
                    <a:lstStyle/>
                    <a:p>
                      <a:pPr marL="154940" marR="0" lvl="0" indent="0" algn="l" rtl="0">
                        <a:lnSpc>
                          <a:spcPct val="100000"/>
                        </a:lnSpc>
                        <a:spcBef>
                          <a:spcPts val="0"/>
                        </a:spcBef>
                        <a:spcAft>
                          <a:spcPts val="0"/>
                        </a:spcAft>
                        <a:buNone/>
                      </a:pPr>
                      <a:r>
                        <a:rPr lang="en-US" sz="1000" b="0" u="none" strike="noStrike" cap="none">
                          <a:solidFill>
                            <a:schemeClr val="tx1"/>
                          </a:solidFill>
                          <a:latin typeface="+mn-lt"/>
                          <a:ea typeface="Calibri"/>
                          <a:cs typeface="Calibri"/>
                          <a:sym typeface="Calibri"/>
                        </a:rPr>
                        <a:t>Huancayo WWTP  </a:t>
                      </a:r>
                      <a:endParaRPr sz="1000" b="0" i="0" u="none" strike="noStrike" cap="none" baseline="30000">
                        <a:solidFill>
                          <a:schemeClr val="tx1"/>
                        </a:solidFill>
                        <a:latin typeface="Calibri"/>
                        <a:ea typeface="Calibri"/>
                        <a:cs typeface="Calibri"/>
                        <a:sym typeface="Calibri"/>
                      </a:endParaRPr>
                    </a:p>
                  </a:txBody>
                  <a:tcPr marL="0" marR="0"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lt1"/>
                    </a:solidFill>
                  </a:tcPr>
                </a:tc>
                <a:tc>
                  <a:txBody>
                    <a:bodyPr/>
                    <a:lstStyle/>
                    <a:p>
                      <a:pPr marL="0" marR="0" lvl="0" indent="0" algn="ctr" defTabSz="914400" rtl="0" eaLnBrk="1" latinLnBrk="0" hangingPunct="1">
                        <a:lnSpc>
                          <a:spcPct val="100000"/>
                        </a:lnSpc>
                        <a:spcBef>
                          <a:spcPts val="0"/>
                        </a:spcBef>
                        <a:spcAft>
                          <a:spcPts val="0"/>
                        </a:spcAft>
                        <a:buNone/>
                      </a:pPr>
                      <a:r>
                        <a:rPr lang="en-US" sz="1100" b="0" u="none" strike="noStrike" kern="1200" cap="none">
                          <a:solidFill>
                            <a:schemeClr val="tx1"/>
                          </a:solidFill>
                          <a:latin typeface="Calibri"/>
                          <a:ea typeface="Calibri"/>
                          <a:cs typeface="Calibri"/>
                          <a:sym typeface="Calibri"/>
                        </a:rPr>
                        <a:t>172</a:t>
                      </a:r>
                      <a:endParaRPr sz="1100" b="0" u="none" strike="noStrike" kern="1200" cap="none">
                        <a:solidFill>
                          <a:schemeClr val="tx1"/>
                        </a:solidFill>
                        <a:latin typeface="Calibri"/>
                        <a:ea typeface="Calibri"/>
                        <a:cs typeface="Calibri"/>
                        <a:sym typeface="Calibri"/>
                      </a:endParaRPr>
                    </a:p>
                  </a:txBody>
                  <a:tcPr marL="0" marR="0"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vMerge="1">
                  <a:txBody>
                    <a:bodyPr/>
                    <a:lstStyle/>
                    <a:p>
                      <a:pPr marL="0" marR="0" lvl="0" indent="0" algn="ctr" rtl="0">
                        <a:lnSpc>
                          <a:spcPct val="100000"/>
                        </a:lnSpc>
                        <a:spcBef>
                          <a:spcPts val="0"/>
                        </a:spcBef>
                        <a:spcAft>
                          <a:spcPts val="0"/>
                        </a:spcAft>
                        <a:buNone/>
                      </a:pPr>
                      <a:r>
                        <a:rPr lang="en-US" sz="1100" b="0" u="none" strike="noStrike" cap="none">
                          <a:solidFill>
                            <a:schemeClr val="tx1"/>
                          </a:solidFill>
                          <a:latin typeface="Calibri"/>
                          <a:ea typeface="Calibri"/>
                          <a:cs typeface="Calibri"/>
                          <a:sym typeface="Calibri"/>
                        </a:rPr>
                        <a:t>MVCS</a:t>
                      </a:r>
                      <a:endParaRPr sz="1100" b="0" u="none" strike="noStrike" cap="none">
                        <a:solidFill>
                          <a:schemeClr val="tx1"/>
                        </a:solidFill>
                        <a:latin typeface="Calibri"/>
                        <a:ea typeface="Calibri"/>
                        <a:cs typeface="Calibri"/>
                        <a:sym typeface="Calibri"/>
                      </a:endParaRPr>
                    </a:p>
                  </a:txBody>
                  <a:tcPr marL="0" marR="0"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PE" sz="1100" u="none" strike="noStrike" kern="1200" cap="none">
                          <a:solidFill>
                            <a:schemeClr val="tx1"/>
                          </a:solidFill>
                          <a:latin typeface="+mn-lt"/>
                          <a:ea typeface="Calibri"/>
                          <a:cs typeface="Calibri"/>
                          <a:sym typeface="Calibri"/>
                        </a:rPr>
                        <a:t>II.Q.24</a:t>
                      </a:r>
                    </a:p>
                  </a:txBody>
                  <a:tcPr marL="0" marR="0"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0008"/>
                  </a:ext>
                </a:extLst>
              </a:tr>
              <a:tr h="191483">
                <a:tc>
                  <a:txBody>
                    <a:bodyPr/>
                    <a:lstStyle/>
                    <a:p>
                      <a:pPr marL="154800" marR="62230" lvl="0" indent="0" algn="l" defTabSz="914400" rtl="0" eaLnBrk="1" latinLnBrk="0" hangingPunct="1">
                        <a:lnSpc>
                          <a:spcPct val="100000"/>
                        </a:lnSpc>
                        <a:spcBef>
                          <a:spcPts val="0"/>
                        </a:spcBef>
                        <a:spcAft>
                          <a:spcPts val="0"/>
                        </a:spcAft>
                        <a:buNone/>
                      </a:pPr>
                      <a:r>
                        <a:rPr lang="en-US" sz="1000" b="1" u="none" strike="noStrike" kern="1200" cap="none">
                          <a:solidFill>
                            <a:srgbClr val="FFFFFF"/>
                          </a:solidFill>
                          <a:latin typeface="Calibri"/>
                          <a:ea typeface="Calibri"/>
                          <a:cs typeface="Calibri"/>
                          <a:sym typeface="Calibri"/>
                        </a:rPr>
                        <a:t>24</a:t>
                      </a:r>
                      <a:endParaRPr sz="1000" b="1" u="none" strike="noStrike" kern="1200" cap="none">
                        <a:solidFill>
                          <a:srgbClr val="FFFFFF"/>
                        </a:solidFill>
                        <a:latin typeface="Calibri"/>
                        <a:ea typeface="Calibri"/>
                        <a:cs typeface="Calibri"/>
                        <a:sym typeface="Calibri"/>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5">
                        <a:lumMod val="60000"/>
                        <a:lumOff val="40000"/>
                      </a:schemeClr>
                    </a:solidFill>
                  </a:tcPr>
                </a:tc>
                <a:tc>
                  <a:txBody>
                    <a:bodyPr/>
                    <a:lstStyle/>
                    <a:p>
                      <a:pPr marL="154940" marR="0" lvl="0" indent="0" algn="l" rtl="0">
                        <a:lnSpc>
                          <a:spcPct val="100000"/>
                        </a:lnSpc>
                        <a:spcBef>
                          <a:spcPts val="0"/>
                        </a:spcBef>
                        <a:spcAft>
                          <a:spcPts val="0"/>
                        </a:spcAft>
                        <a:buNone/>
                      </a:pPr>
                      <a:r>
                        <a:rPr lang="en-US" sz="1000" b="0" u="none" strike="noStrike" cap="none">
                          <a:solidFill>
                            <a:schemeClr val="tx1"/>
                          </a:solidFill>
                          <a:latin typeface="+mn-lt"/>
                          <a:ea typeface="Calibri"/>
                          <a:cs typeface="Calibri"/>
                          <a:sym typeface="Calibri"/>
                        </a:rPr>
                        <a:t>Chincha WWTP </a:t>
                      </a:r>
                      <a:endParaRPr sz="1000" b="0" i="0" u="none" strike="noStrike" cap="none" baseline="30000">
                        <a:solidFill>
                          <a:schemeClr val="tx1"/>
                        </a:solidFill>
                        <a:latin typeface="Calibri"/>
                        <a:ea typeface="Calibri"/>
                        <a:cs typeface="Calibri"/>
                        <a:sym typeface="Calibri"/>
                      </a:endParaRPr>
                    </a:p>
                  </a:txBody>
                  <a:tcPr marL="0" marR="0" marT="6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lt1"/>
                    </a:solidFill>
                  </a:tcPr>
                </a:tc>
                <a:tc>
                  <a:txBody>
                    <a:bodyPr/>
                    <a:lstStyle/>
                    <a:p>
                      <a:pPr marL="0" marR="0" lvl="0" indent="0" algn="ctr" defTabSz="914400" rtl="0" eaLnBrk="1" latinLnBrk="0" hangingPunct="1">
                        <a:lnSpc>
                          <a:spcPct val="100000"/>
                        </a:lnSpc>
                        <a:spcBef>
                          <a:spcPts val="0"/>
                        </a:spcBef>
                        <a:spcAft>
                          <a:spcPts val="0"/>
                        </a:spcAft>
                        <a:buNone/>
                      </a:pPr>
                      <a:r>
                        <a:rPr lang="en-US" sz="1100" b="0" u="none" strike="noStrike" kern="1200" cap="none">
                          <a:solidFill>
                            <a:schemeClr val="tx1"/>
                          </a:solidFill>
                          <a:latin typeface="Calibri"/>
                          <a:ea typeface="Calibri"/>
                          <a:cs typeface="Calibri"/>
                          <a:sym typeface="Calibri"/>
                        </a:rPr>
                        <a:t>70</a:t>
                      </a:r>
                      <a:endParaRPr sz="1100" b="0" u="none" strike="noStrike" kern="1200" cap="none">
                        <a:solidFill>
                          <a:schemeClr val="tx1"/>
                        </a:solidFill>
                        <a:latin typeface="Calibri"/>
                        <a:ea typeface="Calibri"/>
                        <a:cs typeface="Calibri"/>
                        <a:sym typeface="Calibri"/>
                      </a:endParaRPr>
                    </a:p>
                  </a:txBody>
                  <a:tcPr marL="0" marR="0" marT="25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vMerge="1">
                  <a:txBody>
                    <a:bodyPr/>
                    <a:lstStyle/>
                    <a:p>
                      <a:pPr marL="0" marR="0" lvl="0" indent="0" algn="ctr" rtl="0">
                        <a:lnSpc>
                          <a:spcPct val="100000"/>
                        </a:lnSpc>
                        <a:spcBef>
                          <a:spcPts val="0"/>
                        </a:spcBef>
                        <a:spcAft>
                          <a:spcPts val="0"/>
                        </a:spcAft>
                        <a:buNone/>
                      </a:pPr>
                      <a:r>
                        <a:rPr lang="en-US" sz="1100" b="0" u="none" strike="noStrike" cap="none">
                          <a:solidFill>
                            <a:schemeClr val="tx1"/>
                          </a:solidFill>
                          <a:latin typeface="Calibri"/>
                          <a:ea typeface="Calibri"/>
                          <a:cs typeface="Calibri"/>
                          <a:sym typeface="Calibri"/>
                        </a:rPr>
                        <a:t>MVCS</a:t>
                      </a:r>
                      <a:endParaRPr sz="1100" b="0" u="none" strike="noStrike" cap="none">
                        <a:solidFill>
                          <a:schemeClr val="tx1"/>
                        </a:solidFill>
                        <a:latin typeface="Calibri"/>
                        <a:ea typeface="Calibri"/>
                        <a:cs typeface="Calibri"/>
                        <a:sym typeface="Calibri"/>
                      </a:endParaRPr>
                    </a:p>
                  </a:txBody>
                  <a:tcPr marL="0" marR="0" marT="25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PE" sz="1100" u="none" strike="noStrike" kern="1200" cap="none">
                          <a:solidFill>
                            <a:schemeClr val="tx1"/>
                          </a:solidFill>
                          <a:latin typeface="+mn-lt"/>
                          <a:ea typeface="Calibri"/>
                          <a:cs typeface="Calibri"/>
                          <a:sym typeface="Calibri"/>
                        </a:rPr>
                        <a:t>II.Q.24</a:t>
                      </a:r>
                    </a:p>
                  </a:txBody>
                  <a:tcPr marL="0" marR="0" marT="25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0009"/>
                  </a:ext>
                </a:extLst>
              </a:tr>
              <a:tr h="191483">
                <a:tc>
                  <a:txBody>
                    <a:bodyPr/>
                    <a:lstStyle/>
                    <a:p>
                      <a:pPr marL="154800" marR="62230" lvl="0" indent="0" algn="l" defTabSz="914400" rtl="0" eaLnBrk="1" latinLnBrk="0" hangingPunct="1">
                        <a:lnSpc>
                          <a:spcPct val="100000"/>
                        </a:lnSpc>
                        <a:spcBef>
                          <a:spcPts val="0"/>
                        </a:spcBef>
                        <a:spcAft>
                          <a:spcPts val="0"/>
                        </a:spcAft>
                        <a:buNone/>
                      </a:pPr>
                      <a:r>
                        <a:rPr lang="en-US" sz="1000" b="1" u="none" strike="noStrike" kern="1200" cap="none">
                          <a:solidFill>
                            <a:srgbClr val="FFFFFF"/>
                          </a:solidFill>
                          <a:latin typeface="Calibri"/>
                          <a:ea typeface="Calibri"/>
                          <a:cs typeface="Calibri"/>
                          <a:sym typeface="Calibri"/>
                        </a:rPr>
                        <a:t>25</a:t>
                      </a:r>
                      <a:endParaRPr sz="1000" b="1" u="none" strike="noStrike" kern="1200" cap="none">
                        <a:solidFill>
                          <a:srgbClr val="FFFFFF"/>
                        </a:solidFill>
                        <a:latin typeface="Calibri"/>
                        <a:ea typeface="Calibri"/>
                        <a:cs typeface="Calibri"/>
                        <a:sym typeface="Calibri"/>
                      </a:endParaRPr>
                    </a:p>
                  </a:txBody>
                  <a:tcPr marL="0" marR="0" marT="25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5">
                        <a:lumMod val="60000"/>
                        <a:lumOff val="40000"/>
                      </a:schemeClr>
                    </a:solidFill>
                  </a:tcPr>
                </a:tc>
                <a:tc>
                  <a:txBody>
                    <a:bodyPr/>
                    <a:lstStyle/>
                    <a:p>
                      <a:pPr marL="154940" marR="0" lvl="0" indent="0" algn="l" rtl="0">
                        <a:lnSpc>
                          <a:spcPct val="100000"/>
                        </a:lnSpc>
                        <a:spcBef>
                          <a:spcPts val="0"/>
                        </a:spcBef>
                        <a:spcAft>
                          <a:spcPts val="0"/>
                        </a:spcAft>
                        <a:buNone/>
                      </a:pPr>
                      <a:r>
                        <a:rPr lang="en-US" sz="1000" b="0" u="none" strike="noStrike" cap="none">
                          <a:solidFill>
                            <a:schemeClr val="tx1"/>
                          </a:solidFill>
                          <a:latin typeface="+mn-lt"/>
                          <a:ea typeface="Calibri"/>
                          <a:cs typeface="Calibri"/>
                          <a:sym typeface="Calibri"/>
                        </a:rPr>
                        <a:t>Cajamarca WWTP </a:t>
                      </a:r>
                      <a:endParaRPr sz="1000" b="0" i="0" u="none" strike="noStrike" cap="none" baseline="30000">
                        <a:solidFill>
                          <a:schemeClr val="tx1"/>
                        </a:solidFill>
                        <a:latin typeface="Calibri"/>
                        <a:ea typeface="Calibri"/>
                        <a:cs typeface="Calibri"/>
                        <a:sym typeface="Calibri"/>
                      </a:endParaRPr>
                    </a:p>
                  </a:txBody>
                  <a:tcPr marL="0" marR="0" marT="63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lt1"/>
                    </a:solidFill>
                  </a:tcPr>
                </a:tc>
                <a:tc>
                  <a:txBody>
                    <a:bodyPr/>
                    <a:lstStyle/>
                    <a:p>
                      <a:pPr marL="0" marR="0" lvl="0" indent="0" algn="ctr" defTabSz="914400" rtl="0" eaLnBrk="1" latinLnBrk="0" hangingPunct="1">
                        <a:lnSpc>
                          <a:spcPct val="100000"/>
                        </a:lnSpc>
                        <a:spcBef>
                          <a:spcPts val="0"/>
                        </a:spcBef>
                        <a:spcAft>
                          <a:spcPts val="0"/>
                        </a:spcAft>
                        <a:buNone/>
                      </a:pPr>
                      <a:r>
                        <a:rPr lang="en-US" sz="1100" b="0" u="none" strike="noStrike" kern="1200" cap="none">
                          <a:solidFill>
                            <a:schemeClr val="tx1"/>
                          </a:solidFill>
                          <a:latin typeface="Calibri"/>
                          <a:ea typeface="Calibri"/>
                          <a:cs typeface="Calibri"/>
                          <a:sym typeface="Calibri"/>
                        </a:rPr>
                        <a:t>56</a:t>
                      </a:r>
                      <a:endParaRPr sz="1100" b="0" u="none" strike="noStrike" kern="1200" cap="none">
                        <a:solidFill>
                          <a:schemeClr val="tx1"/>
                        </a:solidFill>
                        <a:latin typeface="Calibri"/>
                        <a:ea typeface="Calibri"/>
                        <a:cs typeface="Calibri"/>
                        <a:sym typeface="Calibri"/>
                      </a:endParaRPr>
                    </a:p>
                  </a:txBody>
                  <a:tcPr marL="0" marR="0" marT="292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vMerge="1">
                  <a:txBody>
                    <a:bodyPr/>
                    <a:lstStyle/>
                    <a:p>
                      <a:pPr marL="0" marR="0" lvl="0" indent="0" algn="ctr" rtl="0">
                        <a:lnSpc>
                          <a:spcPct val="100000"/>
                        </a:lnSpc>
                        <a:spcBef>
                          <a:spcPts val="0"/>
                        </a:spcBef>
                        <a:spcAft>
                          <a:spcPts val="0"/>
                        </a:spcAft>
                        <a:buNone/>
                      </a:pPr>
                      <a:r>
                        <a:rPr lang="en-US" sz="1100" b="0" u="none" strike="noStrike" cap="none">
                          <a:solidFill>
                            <a:schemeClr val="tx1"/>
                          </a:solidFill>
                          <a:latin typeface="Calibri"/>
                          <a:ea typeface="Calibri"/>
                          <a:cs typeface="Calibri"/>
                          <a:sym typeface="Calibri"/>
                        </a:rPr>
                        <a:t>MVCS</a:t>
                      </a:r>
                      <a:endParaRPr sz="1100" b="0" u="none" strike="noStrike" cap="none">
                        <a:solidFill>
                          <a:schemeClr val="tx1"/>
                        </a:solidFill>
                        <a:latin typeface="Calibri"/>
                        <a:ea typeface="Calibri"/>
                        <a:cs typeface="Calibri"/>
                        <a:sym typeface="Calibri"/>
                      </a:endParaRPr>
                    </a:p>
                  </a:txBody>
                  <a:tcPr marL="0" marR="0" marT="292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PE" sz="1100" u="none" strike="noStrike" kern="1200" cap="none">
                          <a:solidFill>
                            <a:schemeClr val="tx1"/>
                          </a:solidFill>
                          <a:latin typeface="+mn-lt"/>
                          <a:ea typeface="Calibri"/>
                          <a:cs typeface="Calibri"/>
                          <a:sym typeface="Calibri"/>
                        </a:rPr>
                        <a:t>II.Q.24</a:t>
                      </a:r>
                    </a:p>
                  </a:txBody>
                  <a:tcPr marL="0" marR="0" marT="292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0010"/>
                  </a:ext>
                </a:extLst>
              </a:tr>
              <a:tr h="191483">
                <a:tc>
                  <a:txBody>
                    <a:bodyPr/>
                    <a:lstStyle/>
                    <a:p>
                      <a:pPr marL="154800" marR="62230" lvl="0" indent="0" algn="l" defTabSz="914400" rtl="0" eaLnBrk="1" latinLnBrk="0" hangingPunct="1">
                        <a:lnSpc>
                          <a:spcPct val="100000"/>
                        </a:lnSpc>
                        <a:spcBef>
                          <a:spcPts val="0"/>
                        </a:spcBef>
                        <a:spcAft>
                          <a:spcPts val="0"/>
                        </a:spcAft>
                        <a:buNone/>
                      </a:pPr>
                      <a:r>
                        <a:rPr lang="en-US" sz="1000" b="1" u="none" strike="noStrike" kern="1200" cap="none">
                          <a:solidFill>
                            <a:srgbClr val="FFFFFF"/>
                          </a:solidFill>
                          <a:latin typeface="Calibri"/>
                          <a:ea typeface="Calibri"/>
                          <a:cs typeface="Calibri"/>
                          <a:sym typeface="Calibri"/>
                        </a:rPr>
                        <a:t>26</a:t>
                      </a:r>
                      <a:endParaRPr sz="1000" b="1" u="none" strike="noStrike" kern="1200" cap="none">
                        <a:solidFill>
                          <a:srgbClr val="FFFFFF"/>
                        </a:solidFill>
                        <a:latin typeface="Calibri"/>
                        <a:ea typeface="Calibri"/>
                        <a:cs typeface="Calibri"/>
                        <a:sym typeface="Calibri"/>
                      </a:endParaRPr>
                    </a:p>
                  </a:txBody>
                  <a:tcPr marL="0" marR="0" marT="3747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5">
                        <a:lumMod val="60000"/>
                        <a:lumOff val="40000"/>
                      </a:schemeClr>
                    </a:solidFill>
                  </a:tcPr>
                </a:tc>
                <a:tc>
                  <a:txBody>
                    <a:bodyPr/>
                    <a:lstStyle/>
                    <a:p>
                      <a:pPr marL="154940" marR="0" lvl="0" indent="0" algn="l" rtl="0">
                        <a:lnSpc>
                          <a:spcPct val="100000"/>
                        </a:lnSpc>
                        <a:spcBef>
                          <a:spcPts val="0"/>
                        </a:spcBef>
                        <a:spcAft>
                          <a:spcPts val="0"/>
                        </a:spcAft>
                        <a:buNone/>
                      </a:pPr>
                      <a:r>
                        <a:rPr lang="en-US" sz="1000" b="0" u="none" strike="noStrike" cap="none">
                          <a:solidFill>
                            <a:schemeClr val="tx1"/>
                          </a:solidFill>
                          <a:latin typeface="+mn-lt"/>
                          <a:ea typeface="Calibri"/>
                          <a:cs typeface="Calibri"/>
                          <a:sym typeface="Calibri"/>
                        </a:rPr>
                        <a:t>Cusco WWTP </a:t>
                      </a:r>
                      <a:r>
                        <a:rPr lang="en-US" sz="1000" b="0" u="none" strike="noStrike" cap="none" baseline="30000">
                          <a:solidFill>
                            <a:schemeClr val="tx1"/>
                          </a:solidFill>
                          <a:latin typeface="+mn-lt"/>
                          <a:ea typeface="Calibri"/>
                          <a:cs typeface="Calibri"/>
                          <a:sym typeface="Calibri"/>
                        </a:rPr>
                        <a:t>1/</a:t>
                      </a:r>
                      <a:endParaRPr lang="en-US" sz="1000" b="0" u="none" strike="noStrike" cap="none">
                        <a:solidFill>
                          <a:schemeClr val="tx1"/>
                        </a:solidFill>
                        <a:latin typeface="+mn-lt"/>
                        <a:ea typeface="Calibri"/>
                        <a:cs typeface="Calibri"/>
                        <a:sym typeface="Calibri"/>
                      </a:endParaRPr>
                    </a:p>
                  </a:txBody>
                  <a:tcPr marL="0" marR="0" marT="127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lt1"/>
                    </a:solidFill>
                  </a:tcPr>
                </a:tc>
                <a:tc>
                  <a:txBody>
                    <a:bodyPr/>
                    <a:lstStyle/>
                    <a:p>
                      <a:pPr marL="0" marR="0" lvl="0" indent="0" algn="ctr" defTabSz="914400" rtl="0" eaLnBrk="1" latinLnBrk="0" hangingPunct="1">
                        <a:lnSpc>
                          <a:spcPct val="100000"/>
                        </a:lnSpc>
                        <a:spcBef>
                          <a:spcPts val="0"/>
                        </a:spcBef>
                        <a:spcAft>
                          <a:spcPts val="0"/>
                        </a:spcAft>
                        <a:buNone/>
                      </a:pPr>
                      <a:r>
                        <a:rPr lang="en-US" sz="1100" b="0" u="none" strike="noStrike" kern="1200" cap="none">
                          <a:solidFill>
                            <a:schemeClr val="tx1"/>
                          </a:solidFill>
                          <a:latin typeface="Calibri"/>
                          <a:ea typeface="Calibri"/>
                          <a:cs typeface="Calibri"/>
                          <a:sym typeface="Calibri"/>
                        </a:rPr>
                        <a:t>44</a:t>
                      </a:r>
                      <a:endParaRPr sz="1100" b="0" u="none" strike="noStrike" kern="1200" cap="none">
                        <a:solidFill>
                          <a:schemeClr val="tx1"/>
                        </a:solidFill>
                        <a:latin typeface="Calibri"/>
                        <a:ea typeface="Calibri"/>
                        <a:cs typeface="Calibri"/>
                        <a:sym typeface="Calibri"/>
                      </a:endParaRPr>
                    </a:p>
                  </a:txBody>
                  <a:tcPr marL="0" marR="0" marT="19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vMerge="1">
                  <a:txBody>
                    <a:bodyPr/>
                    <a:lstStyle/>
                    <a:p>
                      <a:pPr marL="0" marR="0" lvl="0" indent="0" algn="ctr" rtl="0">
                        <a:lnSpc>
                          <a:spcPct val="100000"/>
                        </a:lnSpc>
                        <a:spcBef>
                          <a:spcPts val="0"/>
                        </a:spcBef>
                        <a:spcAft>
                          <a:spcPts val="0"/>
                        </a:spcAft>
                        <a:buNone/>
                      </a:pPr>
                      <a:r>
                        <a:rPr lang="en-US" sz="1100" b="0" u="none" strike="noStrike" cap="none">
                          <a:solidFill>
                            <a:schemeClr val="tx1"/>
                          </a:solidFill>
                          <a:latin typeface="Calibri"/>
                          <a:ea typeface="Calibri"/>
                          <a:cs typeface="Calibri"/>
                          <a:sym typeface="Calibri"/>
                        </a:rPr>
                        <a:t>MVCS</a:t>
                      </a:r>
                      <a:endParaRPr sz="1100" b="0" u="none" strike="noStrike" cap="none">
                        <a:solidFill>
                          <a:schemeClr val="tx1"/>
                        </a:solidFill>
                        <a:latin typeface="Calibri"/>
                        <a:ea typeface="Calibri"/>
                        <a:cs typeface="Calibri"/>
                        <a:sym typeface="Calibri"/>
                      </a:endParaRPr>
                    </a:p>
                  </a:txBody>
                  <a:tcPr marL="0" marR="0" marT="19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PE" sz="1100" u="none" strike="noStrike" kern="1200" cap="none">
                          <a:solidFill>
                            <a:schemeClr val="tx1"/>
                          </a:solidFill>
                          <a:latin typeface="+mn-lt"/>
                          <a:ea typeface="Calibri"/>
                          <a:cs typeface="Calibri"/>
                          <a:sym typeface="Calibri"/>
                        </a:rPr>
                        <a:t>III.Q.24</a:t>
                      </a:r>
                    </a:p>
                  </a:txBody>
                  <a:tcPr marL="0" marR="0" marT="19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0011"/>
                  </a:ext>
                </a:extLst>
              </a:tr>
              <a:tr h="191483">
                <a:tc>
                  <a:txBody>
                    <a:bodyPr/>
                    <a:lstStyle/>
                    <a:p>
                      <a:pPr marL="154800" marR="62230" lvl="0" indent="0" algn="l" defTabSz="914400" rtl="0" eaLnBrk="1" latinLnBrk="0" hangingPunct="1">
                        <a:lnSpc>
                          <a:spcPct val="100000"/>
                        </a:lnSpc>
                        <a:spcBef>
                          <a:spcPts val="0"/>
                        </a:spcBef>
                        <a:spcAft>
                          <a:spcPts val="0"/>
                        </a:spcAft>
                        <a:buNone/>
                      </a:pPr>
                      <a:r>
                        <a:rPr lang="en-US" sz="1000" b="1" u="none" strike="noStrike" kern="1200" cap="none">
                          <a:solidFill>
                            <a:srgbClr val="FFFFFF"/>
                          </a:solidFill>
                          <a:latin typeface="Calibri"/>
                          <a:ea typeface="Calibri"/>
                          <a:cs typeface="Calibri"/>
                          <a:sym typeface="Calibri"/>
                        </a:rPr>
                        <a:t>27</a:t>
                      </a:r>
                      <a:endParaRPr sz="1000" b="1" u="none" strike="noStrike" kern="1200" cap="none">
                        <a:solidFill>
                          <a:srgbClr val="FFFFFF"/>
                        </a:solidFill>
                        <a:latin typeface="Calibri"/>
                        <a:ea typeface="Calibri"/>
                        <a:cs typeface="Calibri"/>
                        <a:sym typeface="Calibri"/>
                      </a:endParaRPr>
                    </a:p>
                  </a:txBody>
                  <a:tcPr marL="0" marR="0" marT="3747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5">
                        <a:lumMod val="60000"/>
                        <a:lumOff val="40000"/>
                      </a:schemeClr>
                    </a:solidFill>
                  </a:tcPr>
                </a:tc>
                <a:tc>
                  <a:txBody>
                    <a:bodyPr/>
                    <a:lstStyle/>
                    <a:p>
                      <a:pPr marL="154940" marR="0" lvl="0" indent="0" algn="l" rtl="0">
                        <a:lnSpc>
                          <a:spcPct val="100000"/>
                        </a:lnSpc>
                        <a:spcBef>
                          <a:spcPts val="0"/>
                        </a:spcBef>
                        <a:spcAft>
                          <a:spcPts val="0"/>
                        </a:spcAft>
                        <a:buNone/>
                      </a:pPr>
                      <a:r>
                        <a:rPr lang="en-US" sz="1000" b="0" u="none" strike="noStrike" cap="none">
                          <a:solidFill>
                            <a:schemeClr val="tx1"/>
                          </a:solidFill>
                          <a:latin typeface="+mn-lt"/>
                          <a:ea typeface="Calibri"/>
                          <a:cs typeface="Calibri"/>
                          <a:sym typeface="Calibri"/>
                        </a:rPr>
                        <a:t>San Martín WWTP </a:t>
                      </a:r>
                      <a:r>
                        <a:rPr lang="en-US" sz="1000" b="0" u="none" strike="noStrike" cap="none" baseline="30000">
                          <a:solidFill>
                            <a:schemeClr val="tx1"/>
                          </a:solidFill>
                          <a:latin typeface="+mn-lt"/>
                          <a:ea typeface="Calibri"/>
                          <a:cs typeface="Calibri"/>
                          <a:sym typeface="Calibri"/>
                        </a:rPr>
                        <a:t>1/</a:t>
                      </a:r>
                      <a:endParaRPr lang="en-US" sz="1000" b="0" u="none" strike="noStrike" cap="none">
                        <a:solidFill>
                          <a:schemeClr val="tx1"/>
                        </a:solidFill>
                        <a:latin typeface="+mn-lt"/>
                        <a:ea typeface="Calibri"/>
                        <a:cs typeface="Calibri"/>
                        <a:sym typeface="Calibri"/>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lt1"/>
                    </a:solidFill>
                  </a:tcPr>
                </a:tc>
                <a:tc>
                  <a:txBody>
                    <a:bodyPr/>
                    <a:lstStyle/>
                    <a:p>
                      <a:pPr marL="0" marR="0" lvl="0" indent="0" algn="ctr" defTabSz="914400" rtl="0" eaLnBrk="1" latinLnBrk="0" hangingPunct="1">
                        <a:lnSpc>
                          <a:spcPct val="100000"/>
                        </a:lnSpc>
                        <a:spcBef>
                          <a:spcPts val="0"/>
                        </a:spcBef>
                        <a:spcAft>
                          <a:spcPts val="0"/>
                        </a:spcAft>
                        <a:buNone/>
                      </a:pPr>
                      <a:r>
                        <a:rPr lang="en-US" sz="1100" b="0" u="none" strike="noStrike" kern="1200" cap="none">
                          <a:solidFill>
                            <a:schemeClr val="tx1"/>
                          </a:solidFill>
                          <a:latin typeface="Calibri"/>
                          <a:ea typeface="Calibri"/>
                          <a:cs typeface="Calibri"/>
                          <a:sym typeface="Calibri"/>
                        </a:rPr>
                        <a:t>105</a:t>
                      </a:r>
                      <a:endParaRPr sz="1100" b="0" u="none" strike="noStrike" kern="1200" cap="none">
                        <a:solidFill>
                          <a:schemeClr val="tx1"/>
                        </a:solidFill>
                        <a:latin typeface="Calibri"/>
                        <a:ea typeface="Calibri"/>
                        <a:cs typeface="Calibri"/>
                        <a:sym typeface="Calibri"/>
                      </a:endParaRPr>
                    </a:p>
                  </a:txBody>
                  <a:tcPr marL="0" marR="0" marT="228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vMerge="1">
                  <a:txBody>
                    <a:bodyPr/>
                    <a:lstStyle/>
                    <a:p>
                      <a:pPr marL="0" marR="0" lvl="0" indent="0" algn="ctr" rtl="0">
                        <a:lnSpc>
                          <a:spcPct val="100000"/>
                        </a:lnSpc>
                        <a:spcBef>
                          <a:spcPts val="0"/>
                        </a:spcBef>
                        <a:spcAft>
                          <a:spcPts val="0"/>
                        </a:spcAft>
                        <a:buNone/>
                      </a:pPr>
                      <a:r>
                        <a:rPr lang="en-US" sz="1100" b="0" u="none" strike="noStrike" cap="none">
                          <a:solidFill>
                            <a:schemeClr val="tx1"/>
                          </a:solidFill>
                          <a:latin typeface="Calibri"/>
                          <a:ea typeface="Calibri"/>
                          <a:cs typeface="Calibri"/>
                          <a:sym typeface="Calibri"/>
                        </a:rPr>
                        <a:t>MVCS</a:t>
                      </a:r>
                      <a:endParaRPr sz="1100" b="0" u="none" strike="noStrike" cap="none">
                        <a:solidFill>
                          <a:schemeClr val="tx1"/>
                        </a:solidFill>
                        <a:latin typeface="Calibri"/>
                        <a:ea typeface="Calibri"/>
                        <a:cs typeface="Calibri"/>
                        <a:sym typeface="Calibri"/>
                      </a:endParaRPr>
                    </a:p>
                  </a:txBody>
                  <a:tcPr marL="0" marR="0" marT="228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PE" sz="1100" u="none" strike="noStrike" kern="1200" cap="none">
                          <a:solidFill>
                            <a:schemeClr val="tx1"/>
                          </a:solidFill>
                          <a:latin typeface="+mn-lt"/>
                          <a:ea typeface="Calibri"/>
                          <a:cs typeface="Calibri"/>
                          <a:sym typeface="Calibri"/>
                        </a:rPr>
                        <a:t>III.Q.24</a:t>
                      </a:r>
                    </a:p>
                  </a:txBody>
                  <a:tcPr marL="0" marR="0" marT="228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0012"/>
                  </a:ext>
                </a:extLst>
              </a:tr>
              <a:tr h="191483">
                <a:tc>
                  <a:txBody>
                    <a:bodyPr/>
                    <a:lstStyle/>
                    <a:p>
                      <a:pPr marL="154800" marR="62230" lvl="0" indent="0" algn="l" defTabSz="914400" rtl="0" eaLnBrk="1" latinLnBrk="0" hangingPunct="1">
                        <a:lnSpc>
                          <a:spcPct val="100000"/>
                        </a:lnSpc>
                        <a:spcBef>
                          <a:spcPts val="0"/>
                        </a:spcBef>
                        <a:spcAft>
                          <a:spcPts val="0"/>
                        </a:spcAft>
                        <a:buNone/>
                      </a:pPr>
                      <a:r>
                        <a:rPr lang="en-US" sz="1000" b="1" u="none" strike="noStrike" kern="1200" cap="none">
                          <a:solidFill>
                            <a:srgbClr val="FFFFFF"/>
                          </a:solidFill>
                          <a:latin typeface="Calibri"/>
                          <a:ea typeface="Calibri"/>
                          <a:cs typeface="Calibri"/>
                          <a:sym typeface="Calibri"/>
                        </a:rPr>
                        <a:t>28</a:t>
                      </a:r>
                      <a:endParaRPr sz="1000" b="1" u="none" strike="noStrike" kern="1200" cap="none">
                        <a:solidFill>
                          <a:srgbClr val="FFFFFF"/>
                        </a:solidFill>
                        <a:latin typeface="Calibri"/>
                        <a:ea typeface="Calibri"/>
                        <a:cs typeface="Calibri"/>
                        <a:sym typeface="Calibri"/>
                      </a:endParaRPr>
                    </a:p>
                  </a:txBody>
                  <a:tcPr marL="0" marR="0" marT="489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5">
                        <a:lumMod val="60000"/>
                        <a:lumOff val="40000"/>
                      </a:schemeClr>
                    </a:solidFill>
                  </a:tcPr>
                </a:tc>
                <a:tc>
                  <a:txBody>
                    <a:bodyPr/>
                    <a:lstStyle/>
                    <a:p>
                      <a:pPr marL="154940" marR="0" lvl="0" indent="0" algn="l" rtl="0">
                        <a:lnSpc>
                          <a:spcPct val="150000"/>
                        </a:lnSpc>
                        <a:spcBef>
                          <a:spcPts val="0"/>
                        </a:spcBef>
                        <a:spcAft>
                          <a:spcPts val="0"/>
                        </a:spcAft>
                        <a:buNone/>
                      </a:pPr>
                      <a:r>
                        <a:rPr lang="en-US" sz="1000" b="0" u="none" strike="noStrike" cap="none">
                          <a:solidFill>
                            <a:schemeClr val="tx1"/>
                          </a:solidFill>
                          <a:latin typeface="+mn-lt"/>
                          <a:ea typeface="Calibri"/>
                          <a:cs typeface="Calibri"/>
                          <a:sym typeface="Calibri"/>
                        </a:rPr>
                        <a:t>Trujillo WWTP </a:t>
                      </a:r>
                      <a:r>
                        <a:rPr lang="en-US" sz="1000" b="0" u="none" strike="noStrike" cap="none" baseline="30000">
                          <a:solidFill>
                            <a:schemeClr val="tx1"/>
                          </a:solidFill>
                          <a:latin typeface="+mn-lt"/>
                          <a:ea typeface="Calibri"/>
                          <a:cs typeface="Calibri"/>
                          <a:sym typeface="Calibri"/>
                        </a:rPr>
                        <a:t>1/</a:t>
                      </a:r>
                      <a:endParaRPr sz="1000" b="0" i="0" u="none" strike="noStrike" cap="none" baseline="30000">
                        <a:solidFill>
                          <a:schemeClr val="tx1"/>
                        </a:solidFill>
                        <a:latin typeface="Calibri"/>
                        <a:ea typeface="Calibri"/>
                        <a:cs typeface="Calibri"/>
                        <a:sym typeface="Calibri"/>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lt1"/>
                    </a:solidFill>
                  </a:tcPr>
                </a:tc>
                <a:tc>
                  <a:txBody>
                    <a:bodyPr/>
                    <a:lstStyle/>
                    <a:p>
                      <a:pPr marL="0" marR="0" lvl="0" indent="0" algn="ctr" defTabSz="914400" rtl="0" eaLnBrk="1" latinLnBrk="0" hangingPunct="1">
                        <a:lnSpc>
                          <a:spcPct val="100000"/>
                        </a:lnSpc>
                        <a:spcBef>
                          <a:spcPts val="0"/>
                        </a:spcBef>
                        <a:spcAft>
                          <a:spcPts val="0"/>
                        </a:spcAft>
                        <a:buNone/>
                      </a:pPr>
                      <a:r>
                        <a:rPr lang="en-US" sz="1100" b="0" u="none" strike="noStrike" kern="1200" cap="none">
                          <a:solidFill>
                            <a:schemeClr val="tx1"/>
                          </a:solidFill>
                          <a:latin typeface="Calibri"/>
                          <a:ea typeface="Calibri"/>
                          <a:cs typeface="Calibri"/>
                          <a:sym typeface="Calibri"/>
                        </a:rPr>
                        <a:t>409</a:t>
                      </a:r>
                      <a:endParaRPr sz="1100" b="0" u="none" strike="noStrike" kern="1200" cap="none">
                        <a:solidFill>
                          <a:schemeClr val="tx1"/>
                        </a:solidFill>
                        <a:latin typeface="Calibri"/>
                        <a:ea typeface="Calibri"/>
                        <a:cs typeface="Calibri"/>
                        <a:sym typeface="Calibri"/>
                      </a:endParaRPr>
                    </a:p>
                  </a:txBody>
                  <a:tcPr marL="0" marR="0" marT="216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vMerge="1">
                  <a:txBody>
                    <a:bodyPr/>
                    <a:lstStyle/>
                    <a:p>
                      <a:pPr marL="0" marR="0" lvl="0" indent="0" algn="ctr" rtl="0">
                        <a:lnSpc>
                          <a:spcPct val="150000"/>
                        </a:lnSpc>
                        <a:spcBef>
                          <a:spcPts val="0"/>
                        </a:spcBef>
                        <a:spcAft>
                          <a:spcPts val="0"/>
                        </a:spcAft>
                        <a:buNone/>
                      </a:pPr>
                      <a:r>
                        <a:rPr lang="en-US" sz="1100" b="0" u="none" strike="noStrike" cap="none">
                          <a:solidFill>
                            <a:schemeClr val="tx1"/>
                          </a:solidFill>
                          <a:latin typeface="Calibri"/>
                          <a:ea typeface="Calibri"/>
                          <a:cs typeface="Calibri"/>
                          <a:sym typeface="Calibri"/>
                        </a:rPr>
                        <a:t>MVCS</a:t>
                      </a:r>
                      <a:endParaRPr sz="1100" b="0" u="none" strike="noStrike" cap="none">
                        <a:solidFill>
                          <a:schemeClr val="tx1"/>
                        </a:solidFill>
                        <a:latin typeface="Calibri"/>
                        <a:ea typeface="Calibri"/>
                        <a:cs typeface="Calibri"/>
                        <a:sym typeface="Calibri"/>
                      </a:endParaRPr>
                    </a:p>
                  </a:txBody>
                  <a:tcPr marL="0" marR="0" marT="216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PE" sz="1100" u="none" strike="noStrike" kern="1200" cap="none">
                          <a:solidFill>
                            <a:schemeClr val="tx1"/>
                          </a:solidFill>
                          <a:latin typeface="+mn-lt"/>
                          <a:ea typeface="Calibri"/>
                          <a:cs typeface="Calibri"/>
                          <a:sym typeface="Calibri"/>
                        </a:rPr>
                        <a:t>IV.Q.24</a:t>
                      </a:r>
                    </a:p>
                  </a:txBody>
                  <a:tcPr marL="0" marR="0" marT="216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0013"/>
                  </a:ext>
                </a:extLst>
              </a:tr>
              <a:tr h="191483">
                <a:tc>
                  <a:txBody>
                    <a:bodyPr/>
                    <a:lstStyle/>
                    <a:p>
                      <a:pPr marL="154800" marR="62230" lvl="0" indent="0" algn="l" defTabSz="914400" rtl="0" eaLnBrk="1" latinLnBrk="0" hangingPunct="1">
                        <a:lnSpc>
                          <a:spcPct val="100000"/>
                        </a:lnSpc>
                        <a:spcBef>
                          <a:spcPts val="0"/>
                        </a:spcBef>
                        <a:spcAft>
                          <a:spcPts val="0"/>
                        </a:spcAft>
                        <a:buNone/>
                      </a:pPr>
                      <a:r>
                        <a:rPr lang="en-US" sz="1000" b="1" u="none" strike="noStrike" kern="1200" cap="none">
                          <a:solidFill>
                            <a:srgbClr val="FFFFFF"/>
                          </a:solidFill>
                          <a:latin typeface="Calibri"/>
                          <a:ea typeface="Calibri"/>
                          <a:cs typeface="Calibri"/>
                          <a:sym typeface="Calibri"/>
                        </a:rPr>
                        <a:t>29</a:t>
                      </a:r>
                      <a:endParaRPr sz="1000" b="1" u="none" strike="noStrike" kern="1200" cap="none">
                        <a:solidFill>
                          <a:srgbClr val="FFFFFF"/>
                        </a:solidFill>
                        <a:latin typeface="Calibri"/>
                        <a:ea typeface="Calibri"/>
                        <a:cs typeface="Calibri"/>
                        <a:sym typeface="Calibri"/>
                      </a:endParaRPr>
                    </a:p>
                  </a:txBody>
                  <a:tcPr marL="0" marR="0" marT="470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5">
                        <a:lumMod val="60000"/>
                        <a:lumOff val="40000"/>
                      </a:schemeClr>
                    </a:solidFill>
                  </a:tcPr>
                </a:tc>
                <a:tc>
                  <a:txBody>
                    <a:bodyPr/>
                    <a:lstStyle/>
                    <a:p>
                      <a:pPr marL="154940" marR="0" lvl="0" indent="0" algn="l" rtl="0">
                        <a:lnSpc>
                          <a:spcPct val="100000"/>
                        </a:lnSpc>
                        <a:spcBef>
                          <a:spcPts val="0"/>
                        </a:spcBef>
                        <a:spcAft>
                          <a:spcPts val="0"/>
                        </a:spcAft>
                        <a:buNone/>
                      </a:pPr>
                      <a:r>
                        <a:rPr lang="en-US" sz="1000" b="0" u="none" strike="noStrike" cap="none">
                          <a:solidFill>
                            <a:schemeClr val="tx1"/>
                          </a:solidFill>
                          <a:latin typeface="+mn-lt"/>
                          <a:ea typeface="Calibri"/>
                          <a:cs typeface="Calibri"/>
                          <a:sym typeface="Calibri"/>
                        </a:rPr>
                        <a:t>Ilo Desalination Plant </a:t>
                      </a:r>
                      <a:r>
                        <a:rPr lang="en-US" sz="1000" b="0" u="none" strike="noStrike" cap="none" baseline="30000">
                          <a:solidFill>
                            <a:schemeClr val="tx1"/>
                          </a:solidFill>
                          <a:latin typeface="+mn-lt"/>
                          <a:ea typeface="Calibri"/>
                          <a:cs typeface="Calibri"/>
                          <a:sym typeface="Calibri"/>
                        </a:rPr>
                        <a:t>1/</a:t>
                      </a:r>
                      <a:endParaRPr sz="1000" b="0" i="0" u="none" strike="noStrike" cap="none" baseline="30000">
                        <a:solidFill>
                          <a:schemeClr val="tx1"/>
                        </a:solidFill>
                        <a:latin typeface="Calibri"/>
                        <a:ea typeface="Calibri"/>
                        <a:cs typeface="Calibri"/>
                        <a:sym typeface="Calibri"/>
                      </a:endParaRPr>
                    </a:p>
                  </a:txBody>
                  <a:tcPr marL="0" marR="0" marT="3747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lt1"/>
                    </a:solidFill>
                  </a:tcPr>
                </a:tc>
                <a:tc>
                  <a:txBody>
                    <a:bodyPr/>
                    <a:lstStyle/>
                    <a:p>
                      <a:pPr marL="0" marR="0" lvl="0" indent="0" algn="ctr" defTabSz="914400" rtl="0" eaLnBrk="1" latinLnBrk="0" hangingPunct="1">
                        <a:lnSpc>
                          <a:spcPct val="100000"/>
                        </a:lnSpc>
                        <a:spcBef>
                          <a:spcPts val="0"/>
                        </a:spcBef>
                        <a:spcAft>
                          <a:spcPts val="0"/>
                        </a:spcAft>
                        <a:buNone/>
                      </a:pPr>
                      <a:r>
                        <a:rPr lang="en-US" sz="1100" b="0" u="none" strike="noStrike" kern="1200" cap="none">
                          <a:solidFill>
                            <a:schemeClr val="tx1"/>
                          </a:solidFill>
                          <a:latin typeface="Calibri"/>
                          <a:ea typeface="Calibri"/>
                          <a:cs typeface="Calibri"/>
                          <a:sym typeface="Calibri"/>
                        </a:rPr>
                        <a:t>110</a:t>
                      </a:r>
                      <a:endParaRPr sz="1100" b="0" u="none" strike="noStrike" kern="1200" cap="none">
                        <a:solidFill>
                          <a:schemeClr val="tx1"/>
                        </a:solidFill>
                        <a:latin typeface="Calibri"/>
                        <a:ea typeface="Calibri"/>
                        <a:cs typeface="Calibri"/>
                        <a:sym typeface="Calibri"/>
                      </a:endParaRPr>
                    </a:p>
                  </a:txBody>
                  <a:tcPr marL="0" marR="0" marT="387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vMerge="1">
                  <a:txBody>
                    <a:bodyPr/>
                    <a:lstStyle/>
                    <a:p>
                      <a:pPr marL="0" marR="0" lvl="0" indent="0" algn="ctr" rtl="0">
                        <a:lnSpc>
                          <a:spcPct val="100000"/>
                        </a:lnSpc>
                        <a:spcBef>
                          <a:spcPts val="0"/>
                        </a:spcBef>
                        <a:spcAft>
                          <a:spcPts val="0"/>
                        </a:spcAft>
                        <a:buNone/>
                      </a:pPr>
                      <a:r>
                        <a:rPr lang="en-US" sz="1100" b="0" u="none" strike="noStrike" cap="none">
                          <a:solidFill>
                            <a:schemeClr val="tx1"/>
                          </a:solidFill>
                          <a:latin typeface="Calibri"/>
                          <a:ea typeface="Calibri"/>
                          <a:cs typeface="Calibri"/>
                          <a:sym typeface="Calibri"/>
                        </a:rPr>
                        <a:t>MVCS</a:t>
                      </a:r>
                      <a:endParaRPr sz="1100" b="0" u="none" strike="noStrike" cap="none">
                        <a:solidFill>
                          <a:schemeClr val="tx1"/>
                        </a:solidFill>
                        <a:latin typeface="Calibri"/>
                        <a:ea typeface="Calibri"/>
                        <a:cs typeface="Calibri"/>
                        <a:sym typeface="Calibri"/>
                      </a:endParaRPr>
                    </a:p>
                  </a:txBody>
                  <a:tcPr marL="0" marR="0" marT="387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PE" sz="1100" u="none" strike="noStrike" kern="1200" cap="none">
                          <a:solidFill>
                            <a:schemeClr val="tx1"/>
                          </a:solidFill>
                          <a:latin typeface="+mn-lt"/>
                          <a:ea typeface="Calibri"/>
                          <a:cs typeface="Calibri"/>
                          <a:sym typeface="Calibri"/>
                        </a:rPr>
                        <a:t>III.Q.24</a:t>
                      </a:r>
                    </a:p>
                  </a:txBody>
                  <a:tcPr marL="0" marR="0" marT="387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0014"/>
                  </a:ext>
                </a:extLst>
              </a:tr>
              <a:tr h="191483">
                <a:tc>
                  <a:txBody>
                    <a:bodyPr/>
                    <a:lstStyle/>
                    <a:p>
                      <a:pPr marL="154800" marR="62230" lvl="0" indent="0" algn="l" defTabSz="914400" rtl="0" eaLnBrk="1" latinLnBrk="0" hangingPunct="1">
                        <a:lnSpc>
                          <a:spcPct val="100000"/>
                        </a:lnSpc>
                        <a:spcBef>
                          <a:spcPts val="0"/>
                        </a:spcBef>
                        <a:spcAft>
                          <a:spcPts val="0"/>
                        </a:spcAft>
                        <a:buNone/>
                      </a:pPr>
                      <a:r>
                        <a:rPr lang="en-US" sz="1000" b="1" u="none" strike="noStrike" kern="1200" cap="none">
                          <a:solidFill>
                            <a:srgbClr val="FFFFFF"/>
                          </a:solidFill>
                          <a:latin typeface="Calibri"/>
                          <a:ea typeface="Calibri"/>
                          <a:cs typeface="Calibri"/>
                          <a:sym typeface="Calibri"/>
                        </a:rPr>
                        <a:t>30</a:t>
                      </a:r>
                      <a:endParaRPr sz="1000" b="1" u="none" strike="noStrike" kern="1200" cap="none">
                        <a:solidFill>
                          <a:srgbClr val="FFFFFF"/>
                        </a:solidFill>
                        <a:latin typeface="Calibri"/>
                        <a:ea typeface="Calibri"/>
                        <a:cs typeface="Calibri"/>
                        <a:sym typeface="Calibri"/>
                      </a:endParaRPr>
                    </a:p>
                  </a:txBody>
                  <a:tcPr marL="0" marR="0" marT="470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5">
                        <a:lumMod val="40000"/>
                        <a:lumOff val="60000"/>
                      </a:schemeClr>
                    </a:solidFill>
                  </a:tcPr>
                </a:tc>
                <a:tc>
                  <a:txBody>
                    <a:bodyPr/>
                    <a:lstStyle/>
                    <a:p>
                      <a:pPr marL="154940" marR="0" lvl="0" indent="0" algn="l" rtl="0">
                        <a:lnSpc>
                          <a:spcPct val="100000"/>
                        </a:lnSpc>
                        <a:spcBef>
                          <a:spcPts val="0"/>
                        </a:spcBef>
                        <a:spcAft>
                          <a:spcPts val="0"/>
                        </a:spcAft>
                        <a:buNone/>
                      </a:pPr>
                      <a:r>
                        <a:rPr lang="en-US" sz="1000" b="0" u="none" strike="noStrike" cap="none">
                          <a:solidFill>
                            <a:schemeClr val="tx1"/>
                          </a:solidFill>
                          <a:latin typeface="+mn-lt"/>
                          <a:ea typeface="Calibri"/>
                          <a:cs typeface="Calibri"/>
                          <a:sym typeface="Calibri"/>
                        </a:rPr>
                        <a:t>HEVES Operation and Maintenance</a:t>
                      </a:r>
                    </a:p>
                  </a:txBody>
                  <a:tcPr marL="0" marR="0" marT="400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lt1"/>
                    </a:solidFill>
                  </a:tcPr>
                </a:tc>
                <a:tc>
                  <a:txBody>
                    <a:bodyPr/>
                    <a:lstStyle/>
                    <a:p>
                      <a:pPr marL="0" marR="0" lvl="0" indent="0" algn="ctr" defTabSz="914400" rtl="0" eaLnBrk="1" latinLnBrk="0" hangingPunct="1">
                        <a:lnSpc>
                          <a:spcPct val="100000"/>
                        </a:lnSpc>
                        <a:spcBef>
                          <a:spcPts val="0"/>
                        </a:spcBef>
                        <a:spcAft>
                          <a:spcPts val="0"/>
                        </a:spcAft>
                        <a:buNone/>
                      </a:pPr>
                      <a:r>
                        <a:rPr lang="en-US" sz="1100" b="0" u="none" strike="noStrike" kern="1200" cap="none">
                          <a:solidFill>
                            <a:schemeClr val="tx1"/>
                          </a:solidFill>
                          <a:latin typeface="Calibri"/>
                          <a:ea typeface="Calibri"/>
                          <a:cs typeface="Calibri"/>
                          <a:sym typeface="Calibri"/>
                        </a:rPr>
                        <a:t>113*</a:t>
                      </a:r>
                      <a:endParaRPr sz="1100" b="0" u="none" strike="noStrike" kern="1200" cap="none">
                        <a:solidFill>
                          <a:schemeClr val="tx1"/>
                        </a:solidFill>
                        <a:latin typeface="Calibri"/>
                        <a:ea typeface="Calibri"/>
                        <a:cs typeface="Calibri"/>
                        <a:sym typeface="Calibri"/>
                      </a:endParaRPr>
                    </a:p>
                  </a:txBody>
                  <a:tcPr marL="0" marR="0" marT="4127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100" b="0" u="none" strike="noStrike" cap="none">
                          <a:solidFill>
                            <a:schemeClr val="tx1"/>
                          </a:solidFill>
                          <a:latin typeface="+mn-lt"/>
                          <a:ea typeface="Calibri"/>
                          <a:cs typeface="Calibri"/>
                          <a:sym typeface="Calibri"/>
                        </a:rPr>
                        <a:t>Ministry of Health</a:t>
                      </a:r>
                      <a:endParaRPr sz="1100" b="0" u="none" strike="noStrike" cap="none">
                        <a:solidFill>
                          <a:schemeClr val="tx1"/>
                        </a:solidFill>
                        <a:latin typeface="Calibri"/>
                        <a:ea typeface="Calibri"/>
                        <a:cs typeface="Calibri"/>
                        <a:sym typeface="Calibri"/>
                      </a:endParaRPr>
                    </a:p>
                  </a:txBody>
                  <a:tcPr marL="0" marR="0" marT="4127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PE" sz="1100" u="none" strike="noStrike" kern="1200" cap="none">
                          <a:solidFill>
                            <a:schemeClr val="tx1"/>
                          </a:solidFill>
                          <a:latin typeface="+mn-lt"/>
                          <a:ea typeface="Calibri"/>
                          <a:cs typeface="Calibri"/>
                          <a:sym typeface="Calibri"/>
                        </a:rPr>
                        <a:t>II.Q.24</a:t>
                      </a:r>
                    </a:p>
                  </a:txBody>
                  <a:tcPr marL="0" marR="0" marT="4127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0017"/>
                  </a:ext>
                </a:extLst>
              </a:tr>
              <a:tr h="191483">
                <a:tc>
                  <a:txBody>
                    <a:bodyPr/>
                    <a:lstStyle/>
                    <a:p>
                      <a:pPr marL="154800" marR="62230" lvl="0" indent="0" algn="l" defTabSz="914400" rtl="0" eaLnBrk="1" latinLnBrk="0" hangingPunct="1">
                        <a:lnSpc>
                          <a:spcPct val="100000"/>
                        </a:lnSpc>
                        <a:spcBef>
                          <a:spcPts val="0"/>
                        </a:spcBef>
                        <a:spcAft>
                          <a:spcPts val="0"/>
                        </a:spcAft>
                        <a:buNone/>
                      </a:pPr>
                      <a:r>
                        <a:rPr lang="en-US" sz="1000" b="1" u="none" strike="noStrike" kern="1200" cap="none">
                          <a:solidFill>
                            <a:srgbClr val="FFFFFF"/>
                          </a:solidFill>
                          <a:latin typeface="Calibri"/>
                          <a:ea typeface="Calibri"/>
                          <a:cs typeface="Calibri"/>
                          <a:sym typeface="Calibri"/>
                        </a:rPr>
                        <a:t>31</a:t>
                      </a:r>
                      <a:endParaRPr sz="1000" b="1" u="none" strike="noStrike" kern="1200" cap="none">
                        <a:solidFill>
                          <a:srgbClr val="FFFFFF"/>
                        </a:solidFill>
                        <a:latin typeface="Calibri"/>
                        <a:ea typeface="Calibri"/>
                        <a:cs typeface="Calibri"/>
                        <a:sym typeface="Calibri"/>
                      </a:endParaRPr>
                    </a:p>
                  </a:txBody>
                  <a:tcPr marL="0" marR="0" marT="63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5">
                        <a:lumMod val="40000"/>
                        <a:lumOff val="60000"/>
                      </a:schemeClr>
                    </a:solidFill>
                  </a:tcPr>
                </a:tc>
                <a:tc>
                  <a:txBody>
                    <a:bodyPr/>
                    <a:lstStyle/>
                    <a:p>
                      <a:pPr marL="154940" marR="0" lvl="0" indent="0" algn="l" rtl="0">
                        <a:lnSpc>
                          <a:spcPct val="150000"/>
                        </a:lnSpc>
                        <a:spcBef>
                          <a:spcPts val="0"/>
                        </a:spcBef>
                        <a:spcAft>
                          <a:spcPts val="0"/>
                        </a:spcAft>
                        <a:buNone/>
                      </a:pPr>
                      <a:r>
                        <a:rPr lang="en-US" sz="1000" b="0" u="none" strike="noStrike" cap="none">
                          <a:solidFill>
                            <a:schemeClr val="tx1"/>
                          </a:solidFill>
                          <a:latin typeface="Calibri"/>
                          <a:ea typeface="Calibri"/>
                          <a:cs typeface="Calibri"/>
                          <a:sym typeface="Calibri"/>
                        </a:rPr>
                        <a:t>GIRSE </a:t>
                      </a:r>
                      <a:r>
                        <a:rPr lang="en-US" sz="1000" b="0" u="none" strike="noStrike" cap="none" baseline="30000">
                          <a:solidFill>
                            <a:schemeClr val="tx1"/>
                          </a:solidFill>
                          <a:latin typeface="Calibri"/>
                          <a:ea typeface="Calibri"/>
                          <a:cs typeface="Calibri"/>
                          <a:sym typeface="Calibri"/>
                        </a:rPr>
                        <a:t>1/</a:t>
                      </a:r>
                      <a:endParaRPr sz="1000" b="0" i="0" u="none" strike="noStrike" cap="none" baseline="30000">
                        <a:solidFill>
                          <a:schemeClr val="tx1"/>
                        </a:solidFill>
                        <a:latin typeface="Calibri"/>
                        <a:ea typeface="Calibri"/>
                        <a:cs typeface="Calibri"/>
                        <a:sym typeface="Calibri"/>
                      </a:endParaRPr>
                    </a:p>
                  </a:txBody>
                  <a:tcPr marL="0" marR="0" marT="489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lt1"/>
                    </a:solidFill>
                  </a:tcPr>
                </a:tc>
                <a:tc>
                  <a:txBody>
                    <a:bodyPr/>
                    <a:lstStyle/>
                    <a:p>
                      <a:pPr marL="0" marR="0" lvl="0" indent="0" algn="ctr" defTabSz="914400" rtl="0" eaLnBrk="1" latinLnBrk="0" hangingPunct="1">
                        <a:lnSpc>
                          <a:spcPct val="100000"/>
                        </a:lnSpc>
                        <a:spcBef>
                          <a:spcPts val="0"/>
                        </a:spcBef>
                        <a:spcAft>
                          <a:spcPts val="0"/>
                        </a:spcAft>
                        <a:buNone/>
                      </a:pPr>
                      <a:r>
                        <a:rPr lang="en-US" sz="1100" b="0" u="none" strike="noStrike" kern="1200" cap="none">
                          <a:solidFill>
                            <a:schemeClr val="tx1"/>
                          </a:solidFill>
                          <a:latin typeface="Calibri"/>
                          <a:ea typeface="Calibri"/>
                          <a:cs typeface="Calibri"/>
                          <a:sym typeface="Calibri"/>
                        </a:rPr>
                        <a:t>24</a:t>
                      </a:r>
                      <a:endParaRPr sz="1100" b="0" u="none" strike="noStrike" kern="1200" cap="none">
                        <a:solidFill>
                          <a:schemeClr val="tx1"/>
                        </a:solidFill>
                        <a:latin typeface="Calibri"/>
                        <a:ea typeface="Calibri"/>
                        <a:cs typeface="Calibri"/>
                        <a:sym typeface="Calibri"/>
                      </a:endParaRPr>
                    </a:p>
                  </a:txBody>
                  <a:tcPr marL="0" marR="0" marT="489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vMerge="1">
                  <a:txBody>
                    <a:bodyPr/>
                    <a:lstStyle/>
                    <a:p>
                      <a:pPr marL="0" marR="0" lvl="0" indent="0" algn="ctr" rtl="0">
                        <a:lnSpc>
                          <a:spcPct val="100000"/>
                        </a:lnSpc>
                        <a:spcBef>
                          <a:spcPts val="0"/>
                        </a:spcBef>
                        <a:spcAft>
                          <a:spcPts val="0"/>
                        </a:spcAft>
                        <a:buNone/>
                      </a:pPr>
                      <a:r>
                        <a:rPr lang="en-US" sz="1100" b="0" u="none" strike="noStrike" cap="none">
                          <a:solidFill>
                            <a:schemeClr val="tx1"/>
                          </a:solidFill>
                          <a:latin typeface="Calibri"/>
                          <a:ea typeface="Calibri"/>
                          <a:cs typeface="Calibri"/>
                          <a:sym typeface="Calibri"/>
                        </a:rPr>
                        <a:t>MINSA</a:t>
                      </a:r>
                      <a:endParaRPr sz="1100" b="0" u="none" strike="noStrike" cap="none">
                        <a:solidFill>
                          <a:schemeClr val="tx1"/>
                        </a:solidFill>
                        <a:latin typeface="Calibri"/>
                        <a:ea typeface="Calibri"/>
                        <a:cs typeface="Calibri"/>
                        <a:sym typeface="Calibri"/>
                      </a:endParaRPr>
                    </a:p>
                  </a:txBody>
                  <a:tcPr marL="0" marR="0" marT="489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PE" sz="1100" u="none" strike="noStrike" kern="1200" cap="none">
                          <a:solidFill>
                            <a:schemeClr val="tx1"/>
                          </a:solidFill>
                          <a:latin typeface="+mn-lt"/>
                          <a:ea typeface="Calibri"/>
                          <a:cs typeface="Calibri"/>
                          <a:sym typeface="Calibri"/>
                        </a:rPr>
                        <a:t>IV.Q.24</a:t>
                      </a:r>
                    </a:p>
                  </a:txBody>
                  <a:tcPr marL="0" marR="0" marT="489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0018"/>
                  </a:ext>
                </a:extLst>
              </a:tr>
              <a:tr h="191483">
                <a:tc>
                  <a:txBody>
                    <a:bodyPr/>
                    <a:lstStyle/>
                    <a:p>
                      <a:pPr marL="154800" marR="62230" lvl="0" indent="0" algn="l" defTabSz="914400" rtl="0" eaLnBrk="1" latinLnBrk="0" hangingPunct="1">
                        <a:lnSpc>
                          <a:spcPct val="100000"/>
                        </a:lnSpc>
                        <a:spcBef>
                          <a:spcPts val="0"/>
                        </a:spcBef>
                        <a:spcAft>
                          <a:spcPts val="0"/>
                        </a:spcAft>
                        <a:buNone/>
                      </a:pPr>
                      <a:r>
                        <a:rPr lang="en-US" sz="1000" b="1" u="none" strike="noStrike" kern="1200" cap="none">
                          <a:solidFill>
                            <a:srgbClr val="FFFFFF"/>
                          </a:solidFill>
                          <a:latin typeface="Calibri"/>
                          <a:ea typeface="Calibri"/>
                          <a:cs typeface="Calibri"/>
                          <a:sym typeface="Calibri"/>
                        </a:rPr>
                        <a:t>32</a:t>
                      </a:r>
                      <a:endParaRPr sz="1000" b="1" u="none" strike="noStrike" kern="1200" cap="none">
                        <a:solidFill>
                          <a:srgbClr val="FFFFFF"/>
                        </a:solidFill>
                        <a:latin typeface="Calibri"/>
                        <a:ea typeface="Calibri"/>
                        <a:cs typeface="Calibri"/>
                        <a:sym typeface="Calibri"/>
                      </a:endParaRPr>
                    </a:p>
                  </a:txBody>
                  <a:tcPr marL="0" marR="0" marT="127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1"/>
                    </a:solidFill>
                  </a:tcPr>
                </a:tc>
                <a:tc>
                  <a:txBody>
                    <a:bodyPr/>
                    <a:lstStyle/>
                    <a:p>
                      <a:pPr marL="154940" marR="0" lvl="0" indent="0" algn="l" rtl="0">
                        <a:lnSpc>
                          <a:spcPct val="100000"/>
                        </a:lnSpc>
                        <a:spcBef>
                          <a:spcPts val="0"/>
                        </a:spcBef>
                        <a:spcAft>
                          <a:spcPts val="0"/>
                        </a:spcAft>
                        <a:buNone/>
                      </a:pPr>
                      <a:r>
                        <a:rPr lang="en-US" sz="1000" b="0" u="none" strike="noStrike" cap="none">
                          <a:solidFill>
                            <a:schemeClr val="tx1"/>
                          </a:solidFill>
                          <a:latin typeface="+mn-lt"/>
                          <a:ea typeface="Calibri"/>
                          <a:cs typeface="Calibri"/>
                          <a:sym typeface="Calibri"/>
                        </a:rPr>
                        <a:t>Schools at Risk in Metropolitan Lima</a:t>
                      </a:r>
                      <a:endParaRPr sz="1000" b="0" i="0" u="none" strike="noStrike" cap="none" baseline="30000">
                        <a:solidFill>
                          <a:schemeClr val="tx1"/>
                        </a:solidFill>
                        <a:latin typeface="Calibri"/>
                        <a:ea typeface="Calibri"/>
                        <a:cs typeface="Calibri"/>
                        <a:sym typeface="Calibri"/>
                      </a:endParaRPr>
                    </a:p>
                  </a:txBody>
                  <a:tcPr marL="0" marR="0" marT="470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lt1"/>
                    </a:solidFill>
                  </a:tcPr>
                </a:tc>
                <a:tc>
                  <a:txBody>
                    <a:bodyPr/>
                    <a:lstStyle/>
                    <a:p>
                      <a:pPr marL="0" marR="0" lvl="0" indent="0" algn="ctr" defTabSz="914400" rtl="0" eaLnBrk="1" latinLnBrk="0" hangingPunct="1">
                        <a:lnSpc>
                          <a:spcPct val="100000"/>
                        </a:lnSpc>
                        <a:spcBef>
                          <a:spcPts val="0"/>
                        </a:spcBef>
                        <a:spcAft>
                          <a:spcPts val="0"/>
                        </a:spcAft>
                        <a:buNone/>
                      </a:pPr>
                      <a:r>
                        <a:rPr lang="en-US" sz="1100" b="0" u="none" strike="noStrike" kern="1200" cap="none">
                          <a:solidFill>
                            <a:schemeClr val="tx1"/>
                          </a:solidFill>
                          <a:latin typeface="Calibri"/>
                          <a:ea typeface="Calibri"/>
                          <a:cs typeface="Calibri"/>
                          <a:sym typeface="Calibri"/>
                        </a:rPr>
                        <a:t>258</a:t>
                      </a:r>
                      <a:endParaRPr sz="1100" b="0" u="none" strike="noStrike" kern="1200" cap="none">
                        <a:solidFill>
                          <a:schemeClr val="tx1"/>
                        </a:solidFill>
                        <a:latin typeface="Calibri"/>
                        <a:ea typeface="Calibri"/>
                        <a:cs typeface="Calibri"/>
                        <a:sym typeface="Calibri"/>
                      </a:endParaRPr>
                    </a:p>
                  </a:txBody>
                  <a:tcPr marL="0" marR="0" marT="692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rowSpan="2">
                  <a:txBody>
                    <a:bodyPr/>
                    <a:lstStyle/>
                    <a:p>
                      <a:pPr marL="0" marR="0" lvl="0" indent="0" algn="ctr" rtl="0">
                        <a:lnSpc>
                          <a:spcPct val="98750"/>
                        </a:lnSpc>
                        <a:spcBef>
                          <a:spcPts val="0"/>
                        </a:spcBef>
                        <a:spcAft>
                          <a:spcPts val="0"/>
                        </a:spcAft>
                        <a:buNone/>
                      </a:pPr>
                      <a:r>
                        <a:rPr lang="es-PE" sz="1100" b="0" u="none" strike="noStrike" cap="none" err="1">
                          <a:solidFill>
                            <a:schemeClr val="tx1"/>
                          </a:solidFill>
                          <a:latin typeface="+mn-lt"/>
                          <a:ea typeface="Calibri"/>
                          <a:cs typeface="Calibri"/>
                          <a:sym typeface="Calibri"/>
                        </a:rPr>
                        <a:t>Ministry</a:t>
                      </a:r>
                      <a:r>
                        <a:rPr lang="es-PE" sz="1100" b="0" u="none" strike="noStrike" cap="none">
                          <a:solidFill>
                            <a:schemeClr val="tx1"/>
                          </a:solidFill>
                          <a:latin typeface="+mn-lt"/>
                          <a:ea typeface="Calibri"/>
                          <a:cs typeface="Calibri"/>
                          <a:sym typeface="Calibri"/>
                        </a:rPr>
                        <a:t> </a:t>
                      </a:r>
                      <a:r>
                        <a:rPr lang="es-PE" sz="1100" b="0" u="none" strike="noStrike" cap="none" err="1">
                          <a:solidFill>
                            <a:schemeClr val="tx1"/>
                          </a:solidFill>
                          <a:latin typeface="+mn-lt"/>
                          <a:ea typeface="Calibri"/>
                          <a:cs typeface="Calibri"/>
                          <a:sym typeface="Calibri"/>
                        </a:rPr>
                        <a:t>of</a:t>
                      </a:r>
                      <a:r>
                        <a:rPr lang="es-PE" sz="1100" b="0" u="none" strike="noStrike" cap="none">
                          <a:solidFill>
                            <a:schemeClr val="tx1"/>
                          </a:solidFill>
                          <a:latin typeface="+mn-lt"/>
                          <a:ea typeface="Calibri"/>
                          <a:cs typeface="Calibri"/>
                          <a:sym typeface="Calibri"/>
                        </a:rPr>
                        <a:t> </a:t>
                      </a:r>
                      <a:r>
                        <a:rPr lang="es-PE" sz="1100" b="0" u="none" strike="noStrike" cap="none" err="1">
                          <a:solidFill>
                            <a:schemeClr val="tx1"/>
                          </a:solidFill>
                          <a:latin typeface="+mn-lt"/>
                          <a:ea typeface="Calibri"/>
                          <a:cs typeface="Calibri"/>
                          <a:sym typeface="Calibri"/>
                        </a:rPr>
                        <a:t>Education</a:t>
                      </a:r>
                      <a:endParaRPr sz="1100" b="0" u="none" strike="noStrike" cap="none">
                        <a:solidFill>
                          <a:schemeClr val="tx1"/>
                        </a:solidFill>
                        <a:latin typeface="Calibri"/>
                        <a:ea typeface="Calibri"/>
                        <a:cs typeface="Calibri"/>
                        <a:sym typeface="Calibri"/>
                      </a:endParaRPr>
                    </a:p>
                  </a:txBody>
                  <a:tcPr marL="0" marR="0" marT="692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PE" sz="1100" u="none" strike="noStrike" kern="1200" cap="none">
                          <a:solidFill>
                            <a:schemeClr val="tx1"/>
                          </a:solidFill>
                          <a:latin typeface="+mn-lt"/>
                          <a:ea typeface="Calibri"/>
                          <a:cs typeface="Calibri"/>
                          <a:sym typeface="Calibri"/>
                        </a:rPr>
                        <a:t>III.Q.24</a:t>
                      </a:r>
                    </a:p>
                  </a:txBody>
                  <a:tcPr marL="0" marR="0" marT="692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0019"/>
                  </a:ext>
                </a:extLst>
              </a:tr>
              <a:tr h="191483">
                <a:tc>
                  <a:txBody>
                    <a:bodyPr/>
                    <a:lstStyle/>
                    <a:p>
                      <a:pPr marL="154800" marR="62230" lvl="0" indent="0" algn="l" defTabSz="914400" rtl="0" eaLnBrk="1" latinLnBrk="0" hangingPunct="1">
                        <a:lnSpc>
                          <a:spcPct val="100000"/>
                        </a:lnSpc>
                        <a:spcBef>
                          <a:spcPts val="0"/>
                        </a:spcBef>
                        <a:spcAft>
                          <a:spcPts val="0"/>
                        </a:spcAft>
                        <a:buNone/>
                      </a:pPr>
                      <a:r>
                        <a:rPr lang="en-US" sz="1000" b="1" u="none" strike="noStrike" kern="1200" cap="none">
                          <a:solidFill>
                            <a:srgbClr val="FFFFFF"/>
                          </a:solidFill>
                          <a:latin typeface="Calibri"/>
                          <a:ea typeface="Calibri"/>
                          <a:cs typeface="Calibri"/>
                          <a:sym typeface="Calibri"/>
                        </a:rPr>
                        <a:t>33</a:t>
                      </a:r>
                      <a:endParaRPr sz="1000" b="1" u="none" strike="noStrike" kern="1200" cap="none">
                        <a:solidFill>
                          <a:srgbClr val="FFFFFF"/>
                        </a:solidFill>
                        <a:latin typeface="Calibri"/>
                        <a:ea typeface="Calibri"/>
                        <a:cs typeface="Calibri"/>
                        <a:sym typeface="Calibri"/>
                      </a:endParaRPr>
                    </a:p>
                  </a:txBody>
                  <a:tcPr marL="0" marR="0" marT="470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1"/>
                    </a:solidFill>
                  </a:tcPr>
                </a:tc>
                <a:tc>
                  <a:txBody>
                    <a:bodyPr/>
                    <a:lstStyle/>
                    <a:p>
                      <a:pPr marL="154940" marR="0" lvl="0" indent="0" algn="l" rtl="0">
                        <a:lnSpc>
                          <a:spcPct val="100000"/>
                        </a:lnSpc>
                        <a:spcBef>
                          <a:spcPts val="0"/>
                        </a:spcBef>
                        <a:spcAft>
                          <a:spcPts val="0"/>
                        </a:spcAft>
                        <a:buClr>
                          <a:srgbClr val="595959"/>
                        </a:buClr>
                        <a:buSzPts val="1100"/>
                        <a:buFont typeface="Calibri"/>
                        <a:buNone/>
                      </a:pPr>
                      <a:r>
                        <a:rPr lang="en-US" sz="1000" b="0" u="none" strike="noStrike" cap="none">
                          <a:solidFill>
                            <a:schemeClr val="tx1"/>
                          </a:solidFill>
                          <a:latin typeface="+mn-lt"/>
                          <a:ea typeface="Calibri"/>
                          <a:cs typeface="Calibri"/>
                          <a:sym typeface="Calibri"/>
                        </a:rPr>
                        <a:t>Schools at Risk in Villa María del Triunfo District </a:t>
                      </a:r>
                      <a:r>
                        <a:rPr lang="en-US" sz="1000" b="0" u="none" strike="noStrike" cap="none" baseline="30000">
                          <a:solidFill>
                            <a:schemeClr val="tx1"/>
                          </a:solidFill>
                          <a:latin typeface="+mn-lt"/>
                          <a:ea typeface="Calibri"/>
                          <a:cs typeface="Calibri"/>
                          <a:sym typeface="Calibri"/>
                        </a:rPr>
                        <a:t>1/</a:t>
                      </a:r>
                      <a:endParaRPr lang="en-US" sz="1000" b="0" u="none" strike="noStrike" cap="none">
                        <a:solidFill>
                          <a:schemeClr val="tx1"/>
                        </a:solidFill>
                        <a:latin typeface="+mn-lt"/>
                        <a:ea typeface="Calibri"/>
                        <a:cs typeface="Calibri"/>
                        <a:sym typeface="Calibri"/>
                      </a:endParaRPr>
                    </a:p>
                  </a:txBody>
                  <a:tcPr marL="0" marR="0" marT="400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lt1"/>
                    </a:solidFill>
                  </a:tcPr>
                </a:tc>
                <a:tc>
                  <a:txBody>
                    <a:bodyPr/>
                    <a:lstStyle/>
                    <a:p>
                      <a:pPr marL="0" marR="0" lvl="0" indent="0" algn="ctr" defTabSz="914400" rtl="0" eaLnBrk="1" latinLnBrk="0" hangingPunct="1">
                        <a:lnSpc>
                          <a:spcPct val="100000"/>
                        </a:lnSpc>
                        <a:spcBef>
                          <a:spcPts val="0"/>
                        </a:spcBef>
                        <a:spcAft>
                          <a:spcPts val="0"/>
                        </a:spcAft>
                        <a:buNone/>
                      </a:pPr>
                      <a:r>
                        <a:rPr lang="en-US" sz="1100" b="0" u="none" strike="noStrike" kern="1200" cap="none">
                          <a:solidFill>
                            <a:schemeClr val="tx1"/>
                          </a:solidFill>
                          <a:latin typeface="Calibri"/>
                          <a:ea typeface="Calibri"/>
                          <a:cs typeface="Calibri"/>
                          <a:sym typeface="Calibri"/>
                        </a:rPr>
                        <a:t>69</a:t>
                      </a:r>
                      <a:endParaRPr sz="1100" b="0" u="none" strike="noStrike" kern="1200" cap="none">
                        <a:solidFill>
                          <a:schemeClr val="tx1"/>
                        </a:solidFill>
                        <a:latin typeface="Calibri"/>
                        <a:ea typeface="Calibri"/>
                        <a:cs typeface="Calibri"/>
                        <a:sym typeface="Calibri"/>
                      </a:endParaRPr>
                    </a:p>
                  </a:txBody>
                  <a:tcPr marL="0" marR="0" marT="406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vMerge="1">
                  <a:txBody>
                    <a:bodyPr/>
                    <a:lstStyle/>
                    <a:p>
                      <a:pPr marL="0" marR="0" lvl="0" indent="0" algn="ctr" rtl="0">
                        <a:lnSpc>
                          <a:spcPct val="100000"/>
                        </a:lnSpc>
                        <a:spcBef>
                          <a:spcPts val="0"/>
                        </a:spcBef>
                        <a:spcAft>
                          <a:spcPts val="0"/>
                        </a:spcAft>
                        <a:buNone/>
                      </a:pPr>
                      <a:r>
                        <a:rPr lang="en-US" sz="1100" b="0" u="none" strike="noStrike" cap="none">
                          <a:solidFill>
                            <a:schemeClr val="tx1"/>
                          </a:solidFill>
                          <a:latin typeface="Calibri"/>
                          <a:ea typeface="Calibri"/>
                          <a:cs typeface="Calibri"/>
                          <a:sym typeface="Calibri"/>
                        </a:rPr>
                        <a:t>MINEDU</a:t>
                      </a:r>
                      <a:endParaRPr sz="1100" b="0" u="none" strike="noStrike" cap="none">
                        <a:solidFill>
                          <a:schemeClr val="tx1"/>
                        </a:solidFill>
                        <a:latin typeface="Calibri"/>
                        <a:ea typeface="Calibri"/>
                        <a:cs typeface="Calibri"/>
                        <a:sym typeface="Calibri"/>
                      </a:endParaRPr>
                    </a:p>
                  </a:txBody>
                  <a:tcPr marL="0" marR="0" marT="406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PE" sz="1100" u="none" strike="noStrike" kern="1200" cap="none">
                          <a:solidFill>
                            <a:schemeClr val="tx1"/>
                          </a:solidFill>
                          <a:latin typeface="+mn-lt"/>
                          <a:ea typeface="Calibri"/>
                          <a:cs typeface="Calibri"/>
                          <a:sym typeface="Calibri"/>
                        </a:rPr>
                        <a:t>III.Q.24</a:t>
                      </a:r>
                    </a:p>
                  </a:txBody>
                  <a:tcPr marL="0" marR="0" marT="406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0020"/>
                  </a:ext>
                </a:extLst>
              </a:tr>
              <a:tr h="191483">
                <a:tc>
                  <a:txBody>
                    <a:bodyPr/>
                    <a:lstStyle/>
                    <a:p>
                      <a:pPr marL="154800" marR="6223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000" b="1" u="none" strike="noStrike" kern="1200" cap="none">
                          <a:solidFill>
                            <a:srgbClr val="FFFFFF"/>
                          </a:solidFill>
                          <a:latin typeface="Calibri"/>
                          <a:ea typeface="Calibri"/>
                          <a:cs typeface="Calibri"/>
                          <a:sym typeface="Calibri"/>
                        </a:rPr>
                        <a:t>34</a:t>
                      </a:r>
                    </a:p>
                  </a:txBody>
                  <a:tcPr marL="0" marR="0" marT="127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002060"/>
                    </a:solidFill>
                  </a:tcPr>
                </a:tc>
                <a:tc>
                  <a:txBody>
                    <a:bodyPr/>
                    <a:lstStyle/>
                    <a:p>
                      <a:pPr marL="154940" marR="0" lvl="0" indent="0" algn="l" rtl="0">
                        <a:lnSpc>
                          <a:spcPct val="100000"/>
                        </a:lnSpc>
                        <a:spcBef>
                          <a:spcPts val="0"/>
                        </a:spcBef>
                        <a:spcAft>
                          <a:spcPts val="0"/>
                        </a:spcAft>
                        <a:buClr>
                          <a:srgbClr val="595959"/>
                        </a:buClr>
                        <a:buSzPts val="1100"/>
                        <a:buFont typeface="Calibri"/>
                        <a:buNone/>
                      </a:pPr>
                      <a:r>
                        <a:rPr lang="en-US" sz="1000" b="0" u="none" strike="noStrike" cap="none">
                          <a:solidFill>
                            <a:schemeClr val="tx1"/>
                          </a:solidFill>
                          <a:latin typeface="+mn-lt"/>
                          <a:ea typeface="Calibri"/>
                          <a:cs typeface="Calibri"/>
                          <a:sym typeface="Calibri"/>
                        </a:rPr>
                        <a:t>Lima Convention Center Operation and Maintenance</a:t>
                      </a:r>
                      <a:endParaRPr sz="1000" b="0" u="none" strike="noStrike" cap="none">
                        <a:solidFill>
                          <a:schemeClr val="tx1"/>
                        </a:solidFill>
                        <a:latin typeface="Calibri"/>
                        <a:ea typeface="Calibri"/>
                        <a:cs typeface="Calibri"/>
                        <a:sym typeface="Calibri"/>
                      </a:endParaRPr>
                    </a:p>
                  </a:txBody>
                  <a:tcPr marL="0" marR="0" marT="3747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lt1"/>
                    </a:solidFill>
                  </a:tcPr>
                </a:tc>
                <a:tc>
                  <a:txBody>
                    <a:bodyPr/>
                    <a:lstStyle/>
                    <a:p>
                      <a:pPr marL="0" marR="0" lvl="0" indent="0" algn="ctr" defTabSz="914400" rtl="0" eaLnBrk="1" latinLnBrk="0" hangingPunct="1">
                        <a:lnSpc>
                          <a:spcPct val="100000"/>
                        </a:lnSpc>
                        <a:spcBef>
                          <a:spcPts val="0"/>
                        </a:spcBef>
                        <a:spcAft>
                          <a:spcPts val="0"/>
                        </a:spcAft>
                        <a:buNone/>
                      </a:pPr>
                      <a:r>
                        <a:rPr lang="en-US" sz="1100" b="0" u="none" strike="noStrike" kern="1200" cap="none">
                          <a:solidFill>
                            <a:schemeClr val="tx1"/>
                          </a:solidFill>
                          <a:latin typeface="Calibri"/>
                          <a:ea typeface="Calibri"/>
                          <a:cs typeface="Calibri"/>
                          <a:sym typeface="Calibri"/>
                        </a:rPr>
                        <a:t>78*</a:t>
                      </a:r>
                      <a:endParaRPr sz="1100" b="0" u="none" strike="noStrike" kern="1200" cap="none">
                        <a:solidFill>
                          <a:schemeClr val="tx1"/>
                        </a:solidFill>
                        <a:latin typeface="Calibri"/>
                        <a:ea typeface="Calibri"/>
                        <a:cs typeface="Calibri"/>
                        <a:sym typeface="Calibri"/>
                      </a:endParaRPr>
                    </a:p>
                  </a:txBody>
                  <a:tcPr marL="0" marR="0" marT="3937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900" b="0" u="none" strike="noStrike" cap="none">
                          <a:solidFill>
                            <a:schemeClr val="tx1"/>
                          </a:solidFill>
                          <a:latin typeface="+mn-lt"/>
                          <a:ea typeface="Calibri"/>
                          <a:cs typeface="Calibri"/>
                          <a:sym typeface="Calibri"/>
                        </a:rPr>
                        <a:t>Ministry of Housing, Construction and Sanitation</a:t>
                      </a:r>
                      <a:endParaRPr sz="900" b="0" u="none" strike="noStrike" cap="none">
                        <a:solidFill>
                          <a:schemeClr val="tx1"/>
                        </a:solidFill>
                        <a:latin typeface="Calibri"/>
                        <a:ea typeface="Calibri"/>
                        <a:cs typeface="Calibri"/>
                        <a:sym typeface="Calibri"/>
                      </a:endParaRPr>
                    </a:p>
                  </a:txBody>
                  <a:tcPr marL="0" marR="0" marT="3937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PE" sz="1100" u="none" strike="noStrike" kern="1200" cap="none">
                          <a:solidFill>
                            <a:schemeClr val="tx1"/>
                          </a:solidFill>
                          <a:latin typeface="+mn-lt"/>
                          <a:ea typeface="Calibri"/>
                          <a:cs typeface="Calibri"/>
                          <a:sym typeface="Calibri"/>
                        </a:rPr>
                        <a:t>IV.Q.24</a:t>
                      </a:r>
                    </a:p>
                  </a:txBody>
                  <a:tcPr marL="0" marR="0" marT="3937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315425981"/>
                  </a:ext>
                </a:extLst>
              </a:tr>
              <a:tr h="191483">
                <a:tc>
                  <a:txBody>
                    <a:bodyPr/>
                    <a:lstStyle/>
                    <a:p>
                      <a:pPr marL="154800" marR="62230" lvl="0" indent="0" algn="l" defTabSz="914400" rtl="0" eaLnBrk="1" latinLnBrk="0" hangingPunct="1">
                        <a:lnSpc>
                          <a:spcPct val="100000"/>
                        </a:lnSpc>
                        <a:spcBef>
                          <a:spcPts val="0"/>
                        </a:spcBef>
                        <a:spcAft>
                          <a:spcPts val="0"/>
                        </a:spcAft>
                        <a:buNone/>
                      </a:pPr>
                      <a:r>
                        <a:rPr lang="en-US" sz="1000" b="1" u="none" strike="noStrike" kern="1200" cap="none">
                          <a:solidFill>
                            <a:srgbClr val="FFFFFF"/>
                          </a:solidFill>
                          <a:latin typeface="Calibri"/>
                          <a:ea typeface="Calibri"/>
                          <a:cs typeface="Calibri"/>
                          <a:sym typeface="Calibri"/>
                        </a:rPr>
                        <a:t>35</a:t>
                      </a:r>
                      <a:endParaRPr sz="1000" b="1" u="none" strike="noStrike" kern="1200" cap="none">
                        <a:solidFill>
                          <a:srgbClr val="FFFFFF"/>
                        </a:solidFill>
                        <a:latin typeface="Calibri"/>
                        <a:ea typeface="Calibri"/>
                        <a:cs typeface="Calibri"/>
                        <a:sym typeface="Calibri"/>
                      </a:endParaRPr>
                    </a:p>
                  </a:txBody>
                  <a:tcPr marL="0" marR="0" marT="127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002060"/>
                    </a:solidFill>
                  </a:tcPr>
                </a:tc>
                <a:tc>
                  <a:txBody>
                    <a:bodyPr/>
                    <a:lstStyle/>
                    <a:p>
                      <a:pPr marL="154940" marR="0" lvl="0" indent="0" algn="l" rtl="0">
                        <a:lnSpc>
                          <a:spcPct val="100000"/>
                        </a:lnSpc>
                        <a:spcBef>
                          <a:spcPts val="0"/>
                        </a:spcBef>
                        <a:spcAft>
                          <a:spcPts val="0"/>
                        </a:spcAft>
                        <a:buNone/>
                      </a:pPr>
                      <a:r>
                        <a:rPr lang="en-US" sz="1000" b="0" u="none" strike="noStrike" cap="none">
                          <a:solidFill>
                            <a:schemeClr val="tx1"/>
                          </a:solidFill>
                          <a:latin typeface="+mn-lt"/>
                          <a:ea typeface="Calibri"/>
                          <a:cs typeface="Calibri"/>
                          <a:sym typeface="Calibri"/>
                        </a:rPr>
                        <a:t>San Cristóbal Cable car </a:t>
                      </a:r>
                      <a:endParaRPr sz="1000" b="0" i="0" u="none" strike="noStrike" cap="none" baseline="30000">
                        <a:solidFill>
                          <a:schemeClr val="tx1"/>
                        </a:solidFill>
                        <a:latin typeface="Calibri"/>
                        <a:ea typeface="Calibri"/>
                        <a:cs typeface="Calibri"/>
                        <a:sym typeface="Calibri"/>
                      </a:endParaRPr>
                    </a:p>
                  </a:txBody>
                  <a:tcPr marL="0" marR="0" marT="4700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lt1"/>
                    </a:solidFill>
                  </a:tcPr>
                </a:tc>
                <a:tc>
                  <a:txBody>
                    <a:bodyPr/>
                    <a:lstStyle/>
                    <a:p>
                      <a:pPr marL="0" marR="0" lvl="0" indent="0" algn="ctr" defTabSz="914400" rtl="0" eaLnBrk="1" latinLnBrk="0" hangingPunct="1">
                        <a:lnSpc>
                          <a:spcPct val="100000"/>
                        </a:lnSpc>
                        <a:spcBef>
                          <a:spcPts val="0"/>
                        </a:spcBef>
                        <a:spcAft>
                          <a:spcPts val="0"/>
                        </a:spcAft>
                        <a:buNone/>
                      </a:pPr>
                      <a:r>
                        <a:rPr lang="en-US" sz="1100" b="0" u="none" strike="noStrike" kern="1200" cap="none">
                          <a:solidFill>
                            <a:schemeClr val="tx1"/>
                          </a:solidFill>
                          <a:latin typeface="Calibri"/>
                          <a:ea typeface="Calibri"/>
                          <a:cs typeface="Calibri"/>
                          <a:sym typeface="Calibri"/>
                        </a:rPr>
                        <a:t>16</a:t>
                      </a:r>
                      <a:endParaRPr sz="1100" b="0" u="none" strike="noStrike" kern="1200" cap="none">
                        <a:solidFill>
                          <a:schemeClr val="tx1"/>
                        </a:solidFill>
                        <a:latin typeface="Calibri"/>
                        <a:ea typeface="Calibri"/>
                        <a:cs typeface="Calibri"/>
                        <a:sym typeface="Calibri"/>
                      </a:endParaRPr>
                    </a:p>
                  </a:txBody>
                  <a:tcPr marL="0" marR="0" marT="482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100" b="0" u="none" strike="noStrike" cap="none">
                          <a:solidFill>
                            <a:schemeClr val="tx1"/>
                          </a:solidFill>
                          <a:latin typeface="+mn-lt"/>
                          <a:ea typeface="Calibri"/>
                          <a:cs typeface="Calibri"/>
                          <a:sym typeface="Calibri"/>
                        </a:rPr>
                        <a:t>Ministry of Foreign Trade and Tourism</a:t>
                      </a:r>
                      <a:endParaRPr sz="1100" b="0" u="none" strike="noStrike" cap="none">
                        <a:solidFill>
                          <a:schemeClr val="tx1"/>
                        </a:solidFill>
                        <a:latin typeface="Calibri"/>
                        <a:ea typeface="Calibri"/>
                        <a:cs typeface="Calibri"/>
                        <a:sym typeface="Calibri"/>
                      </a:endParaRPr>
                    </a:p>
                  </a:txBody>
                  <a:tcPr marL="0" marR="0" marT="482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PE" sz="1100" u="none" strike="noStrike" kern="1200" cap="none">
                          <a:solidFill>
                            <a:schemeClr val="tx1"/>
                          </a:solidFill>
                          <a:latin typeface="+mn-lt"/>
                          <a:ea typeface="Calibri"/>
                          <a:cs typeface="Calibri"/>
                          <a:sym typeface="Calibri"/>
                        </a:rPr>
                        <a:t>II.Q.24</a:t>
                      </a:r>
                    </a:p>
                  </a:txBody>
                  <a:tcPr marL="0" marR="0" marT="4825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0024"/>
                  </a:ext>
                </a:extLst>
              </a:tr>
              <a:tr h="191483">
                <a:tc>
                  <a:txBody>
                    <a:bodyPr/>
                    <a:lstStyle/>
                    <a:p>
                      <a:pPr marL="154800" marR="62230" lvl="0" indent="0" algn="l" defTabSz="914400" rtl="0" eaLnBrk="1" latinLnBrk="0" hangingPunct="1">
                        <a:lnSpc>
                          <a:spcPct val="100000"/>
                        </a:lnSpc>
                        <a:spcBef>
                          <a:spcPts val="0"/>
                        </a:spcBef>
                        <a:spcAft>
                          <a:spcPts val="0"/>
                        </a:spcAft>
                        <a:buNone/>
                      </a:pPr>
                      <a:r>
                        <a:rPr lang="en-US" sz="1000" b="1" u="none" strike="noStrike" kern="1200" cap="none">
                          <a:solidFill>
                            <a:srgbClr val="FFFFFF"/>
                          </a:solidFill>
                          <a:latin typeface="Calibri"/>
                          <a:ea typeface="Calibri"/>
                          <a:cs typeface="Calibri"/>
                          <a:sym typeface="Calibri"/>
                        </a:rPr>
                        <a:t>36</a:t>
                      </a:r>
                      <a:endParaRPr sz="1000" b="1" u="none" strike="noStrike" kern="1200" cap="none">
                        <a:solidFill>
                          <a:srgbClr val="FFFFFF"/>
                        </a:solidFill>
                        <a:latin typeface="Calibri"/>
                        <a:ea typeface="Calibri"/>
                        <a:cs typeface="Calibri"/>
                        <a:sym typeface="Calibri"/>
                      </a:endParaRPr>
                    </a:p>
                  </a:txBody>
                  <a:tcPr marL="0" marR="0" marT="127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002060"/>
                    </a:solidFill>
                  </a:tcPr>
                </a:tc>
                <a:tc>
                  <a:txBody>
                    <a:bodyPr/>
                    <a:lstStyle/>
                    <a:p>
                      <a:pPr marL="154940" marR="0" lvl="0" indent="0" algn="l" rtl="0">
                        <a:lnSpc>
                          <a:spcPct val="100000"/>
                        </a:lnSpc>
                        <a:spcBef>
                          <a:spcPts val="0"/>
                        </a:spcBef>
                        <a:spcAft>
                          <a:spcPts val="0"/>
                        </a:spcAft>
                        <a:buNone/>
                      </a:pPr>
                      <a:r>
                        <a:rPr lang="en-US" sz="1000" b="0" u="none" strike="noStrike" cap="none" err="1">
                          <a:solidFill>
                            <a:schemeClr val="tx1"/>
                          </a:solidFill>
                          <a:latin typeface="+mn-lt"/>
                          <a:ea typeface="Calibri"/>
                          <a:cs typeface="Calibri"/>
                          <a:sym typeface="Calibri"/>
                        </a:rPr>
                        <a:t>Choquequirao</a:t>
                      </a:r>
                      <a:r>
                        <a:rPr lang="en-US" sz="1000" b="0" u="none" strike="noStrike" cap="none">
                          <a:solidFill>
                            <a:schemeClr val="tx1"/>
                          </a:solidFill>
                          <a:latin typeface="+mn-lt"/>
                          <a:ea typeface="Calibri"/>
                          <a:cs typeface="Calibri"/>
                          <a:sym typeface="Calibri"/>
                        </a:rPr>
                        <a:t> Tourism Project</a:t>
                      </a:r>
                    </a:p>
                  </a:txBody>
                  <a:tcPr marL="0" marR="0" marT="457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lt1"/>
                    </a:solidFill>
                  </a:tcPr>
                </a:tc>
                <a:tc>
                  <a:txBody>
                    <a:bodyPr/>
                    <a:lstStyle/>
                    <a:p>
                      <a:pPr marL="0" marR="0" lvl="0" indent="0" algn="ctr" defTabSz="914400" rtl="0" eaLnBrk="1" latinLnBrk="0" hangingPunct="1">
                        <a:lnSpc>
                          <a:spcPct val="100000"/>
                        </a:lnSpc>
                        <a:spcBef>
                          <a:spcPts val="0"/>
                        </a:spcBef>
                        <a:spcAft>
                          <a:spcPts val="0"/>
                        </a:spcAft>
                        <a:buNone/>
                      </a:pPr>
                      <a:r>
                        <a:rPr lang="en-US" sz="1100" b="0" u="none" strike="noStrike" kern="1200" cap="none">
                          <a:solidFill>
                            <a:schemeClr val="tx1"/>
                          </a:solidFill>
                          <a:latin typeface="Calibri"/>
                          <a:ea typeface="Calibri"/>
                          <a:cs typeface="Calibri"/>
                          <a:sym typeface="Calibri"/>
                        </a:rPr>
                        <a:t>190</a:t>
                      </a:r>
                      <a:endParaRPr sz="1100" b="0" u="none" strike="noStrike" kern="1200" cap="none">
                        <a:solidFill>
                          <a:schemeClr val="tx1"/>
                        </a:solidFill>
                        <a:latin typeface="Calibri"/>
                        <a:ea typeface="Calibri"/>
                        <a:cs typeface="Calibri"/>
                        <a:sym typeface="Calibri"/>
                      </a:endParaRPr>
                    </a:p>
                  </a:txBody>
                  <a:tcPr marL="0" marR="0" marT="5587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vMerge="1">
                  <a:txBody>
                    <a:bodyPr/>
                    <a:lstStyle/>
                    <a:p>
                      <a:pPr marL="0" marR="0" lvl="0" indent="0" algn="ctr" rtl="0">
                        <a:lnSpc>
                          <a:spcPct val="100000"/>
                        </a:lnSpc>
                        <a:spcBef>
                          <a:spcPts val="0"/>
                        </a:spcBef>
                        <a:spcAft>
                          <a:spcPts val="0"/>
                        </a:spcAft>
                        <a:buNone/>
                      </a:pPr>
                      <a:r>
                        <a:rPr lang="en-US" sz="1100" b="0" u="none" strike="noStrike" cap="none">
                          <a:solidFill>
                            <a:schemeClr val="tx1"/>
                          </a:solidFill>
                          <a:latin typeface="Calibri"/>
                          <a:ea typeface="Calibri"/>
                          <a:cs typeface="Calibri"/>
                          <a:sym typeface="Calibri"/>
                        </a:rPr>
                        <a:t>MINCETUR</a:t>
                      </a:r>
                      <a:endParaRPr sz="1100" b="0" u="none" strike="noStrike" cap="none">
                        <a:solidFill>
                          <a:schemeClr val="tx1"/>
                        </a:solidFill>
                        <a:latin typeface="Calibri"/>
                        <a:ea typeface="Calibri"/>
                        <a:cs typeface="Calibri"/>
                        <a:sym typeface="Calibri"/>
                      </a:endParaRPr>
                    </a:p>
                  </a:txBody>
                  <a:tcPr marL="0" marR="0" marT="5587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PE" sz="1100" u="none" strike="noStrike" kern="1200" cap="none">
                          <a:solidFill>
                            <a:schemeClr val="tx1"/>
                          </a:solidFill>
                          <a:latin typeface="+mn-lt"/>
                          <a:ea typeface="Calibri"/>
                          <a:cs typeface="Calibri"/>
                          <a:sym typeface="Calibri"/>
                        </a:rPr>
                        <a:t>IV.Q.24</a:t>
                      </a:r>
                    </a:p>
                  </a:txBody>
                  <a:tcPr marL="0" marR="0" marT="5587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0025"/>
                  </a:ext>
                </a:extLst>
              </a:tr>
            </a:tbl>
          </a:graphicData>
        </a:graphic>
      </p:graphicFrame>
      <p:grpSp>
        <p:nvGrpSpPr>
          <p:cNvPr id="7" name="Grupo 6">
            <a:extLst>
              <a:ext uri="{FF2B5EF4-FFF2-40B4-BE49-F238E27FC236}">
                <a16:creationId xmlns:a16="http://schemas.microsoft.com/office/drawing/2014/main" id="{F0C8D4F9-6B03-A1C7-6966-70256787C870}"/>
              </a:ext>
            </a:extLst>
          </p:cNvPr>
          <p:cNvGrpSpPr/>
          <p:nvPr/>
        </p:nvGrpSpPr>
        <p:grpSpPr>
          <a:xfrm>
            <a:off x="1881385" y="1170179"/>
            <a:ext cx="9581452" cy="406277"/>
            <a:chOff x="3548427" y="247282"/>
            <a:chExt cx="6365917" cy="407526"/>
          </a:xfrm>
        </p:grpSpPr>
        <p:grpSp>
          <p:nvGrpSpPr>
            <p:cNvPr id="8" name="Grupo 7">
              <a:extLst>
                <a:ext uri="{FF2B5EF4-FFF2-40B4-BE49-F238E27FC236}">
                  <a16:creationId xmlns:a16="http://schemas.microsoft.com/office/drawing/2014/main" id="{EF29C4CD-1E6C-4D64-09BE-BF4D09C5284C}"/>
                </a:ext>
              </a:extLst>
            </p:cNvPr>
            <p:cNvGrpSpPr/>
            <p:nvPr/>
          </p:nvGrpSpPr>
          <p:grpSpPr>
            <a:xfrm>
              <a:off x="3548427" y="247282"/>
              <a:ext cx="6365917" cy="407526"/>
              <a:chOff x="3548427" y="373694"/>
              <a:chExt cx="6365917" cy="266827"/>
            </a:xfrm>
          </p:grpSpPr>
          <p:sp>
            <p:nvSpPr>
              <p:cNvPr id="12" name="Google Shape;1479;p11">
                <a:extLst>
                  <a:ext uri="{FF2B5EF4-FFF2-40B4-BE49-F238E27FC236}">
                    <a16:creationId xmlns:a16="http://schemas.microsoft.com/office/drawing/2014/main" id="{96FC0687-B081-E5F1-7AE4-446070061D43}"/>
                  </a:ext>
                </a:extLst>
              </p:cNvPr>
              <p:cNvSpPr/>
              <p:nvPr/>
            </p:nvSpPr>
            <p:spPr>
              <a:xfrm>
                <a:off x="3548427" y="373694"/>
                <a:ext cx="6365917" cy="266827"/>
              </a:xfrm>
              <a:custGeom>
                <a:avLst/>
                <a:gdLst/>
                <a:ahLst/>
                <a:cxnLst/>
                <a:rect l="l" t="t" r="r" b="b"/>
                <a:pathLst>
                  <a:path w="5677534" h="332740" extrusionOk="0">
                    <a:moveTo>
                      <a:pt x="5544654" y="0"/>
                    </a:moveTo>
                    <a:lnTo>
                      <a:pt x="132765" y="0"/>
                    </a:lnTo>
                    <a:lnTo>
                      <a:pt x="81085" y="6143"/>
                    </a:lnTo>
                    <a:lnTo>
                      <a:pt x="38884" y="22899"/>
                    </a:lnTo>
                    <a:lnTo>
                      <a:pt x="10432" y="47754"/>
                    </a:lnTo>
                    <a:lnTo>
                      <a:pt x="0" y="78193"/>
                    </a:lnTo>
                    <a:lnTo>
                      <a:pt x="0" y="332549"/>
                    </a:lnTo>
                    <a:lnTo>
                      <a:pt x="5677433" y="332549"/>
                    </a:lnTo>
                    <a:lnTo>
                      <a:pt x="5677433" y="78193"/>
                    </a:lnTo>
                    <a:lnTo>
                      <a:pt x="5666998" y="47754"/>
                    </a:lnTo>
                    <a:lnTo>
                      <a:pt x="5638542" y="22899"/>
                    </a:lnTo>
                    <a:lnTo>
                      <a:pt x="5596337" y="6143"/>
                    </a:lnTo>
                    <a:lnTo>
                      <a:pt x="5544654" y="0"/>
                    </a:lnTo>
                    <a:close/>
                  </a:path>
                </a:pathLst>
              </a:custGeom>
              <a:solidFill>
                <a:srgbClr val="00206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00">
                  <a:solidFill>
                    <a:schemeClr val="dk1"/>
                  </a:solidFill>
                  <a:latin typeface="Calibri"/>
                  <a:ea typeface="Calibri"/>
                  <a:cs typeface="Calibri"/>
                  <a:sym typeface="Calibri"/>
                </a:endParaRPr>
              </a:p>
            </p:txBody>
          </p:sp>
          <p:sp>
            <p:nvSpPr>
              <p:cNvPr id="13" name="Google Shape;1481;p11">
                <a:extLst>
                  <a:ext uri="{FF2B5EF4-FFF2-40B4-BE49-F238E27FC236}">
                    <a16:creationId xmlns:a16="http://schemas.microsoft.com/office/drawing/2014/main" id="{28E6E792-9970-34E1-78B2-47B049587656}"/>
                  </a:ext>
                </a:extLst>
              </p:cNvPr>
              <p:cNvSpPr txBox="1"/>
              <p:nvPr/>
            </p:nvSpPr>
            <p:spPr>
              <a:xfrm>
                <a:off x="8218398" y="383917"/>
                <a:ext cx="516996" cy="250139"/>
              </a:xfrm>
              <a:prstGeom prst="rect">
                <a:avLst/>
              </a:prstGeom>
              <a:noFill/>
              <a:ln>
                <a:noFill/>
              </a:ln>
            </p:spPr>
            <p:txBody>
              <a:bodyPr spcFirstLastPara="1" wrap="square" lIns="0" tIns="11425" rIns="0" bIns="0" anchor="t" anchorCtr="0">
                <a:spAutoFit/>
              </a:bodyPr>
              <a:lstStyle/>
              <a:p>
                <a:pPr marL="12700" marR="0" lvl="0" indent="0" algn="ctr" rtl="0">
                  <a:lnSpc>
                    <a:spcPct val="100000"/>
                  </a:lnSpc>
                  <a:spcBef>
                    <a:spcPts val="0"/>
                  </a:spcBef>
                  <a:spcAft>
                    <a:spcPts val="0"/>
                  </a:spcAft>
                  <a:buNone/>
                </a:pPr>
                <a:r>
                  <a:rPr lang="en-US" sz="1200" b="1">
                    <a:solidFill>
                      <a:srgbClr val="FFFFFF"/>
                    </a:solidFill>
                    <a:latin typeface="Calibri"/>
                    <a:ea typeface="Calibri"/>
                    <a:cs typeface="Calibri"/>
                    <a:sym typeface="Calibri"/>
                  </a:rPr>
                  <a:t>Project </a:t>
                </a:r>
              </a:p>
              <a:p>
                <a:pPr marL="12700" marR="0" lvl="0" indent="0" algn="ctr" rtl="0">
                  <a:lnSpc>
                    <a:spcPct val="100000"/>
                  </a:lnSpc>
                  <a:spcBef>
                    <a:spcPts val="0"/>
                  </a:spcBef>
                  <a:spcAft>
                    <a:spcPts val="0"/>
                  </a:spcAft>
                  <a:buNone/>
                </a:pPr>
                <a:r>
                  <a:rPr lang="en-US" sz="1200" b="1">
                    <a:solidFill>
                      <a:srgbClr val="FFFFFF"/>
                    </a:solidFill>
                    <a:latin typeface="Calibri"/>
                    <a:ea typeface="Calibri"/>
                    <a:cs typeface="Calibri"/>
                    <a:sym typeface="Calibri"/>
                  </a:rPr>
                  <a:t> Owner</a:t>
                </a:r>
                <a:endParaRPr sz="1200">
                  <a:solidFill>
                    <a:schemeClr val="dk1"/>
                  </a:solidFill>
                  <a:latin typeface="Calibri"/>
                  <a:ea typeface="Calibri"/>
                  <a:cs typeface="Calibri"/>
                  <a:sym typeface="Calibri"/>
                </a:endParaRPr>
              </a:p>
            </p:txBody>
          </p:sp>
          <p:sp>
            <p:nvSpPr>
              <p:cNvPr id="14" name="Google Shape;1482;p11">
                <a:extLst>
                  <a:ext uri="{FF2B5EF4-FFF2-40B4-BE49-F238E27FC236}">
                    <a16:creationId xmlns:a16="http://schemas.microsoft.com/office/drawing/2014/main" id="{C9B90EE5-9619-076A-A387-5EEEB307778D}"/>
                  </a:ext>
                </a:extLst>
              </p:cNvPr>
              <p:cNvSpPr txBox="1"/>
              <p:nvPr/>
            </p:nvSpPr>
            <p:spPr>
              <a:xfrm>
                <a:off x="7157679" y="382039"/>
                <a:ext cx="553185" cy="250139"/>
              </a:xfrm>
              <a:prstGeom prst="rect">
                <a:avLst/>
              </a:prstGeom>
              <a:noFill/>
              <a:ln>
                <a:noFill/>
              </a:ln>
            </p:spPr>
            <p:txBody>
              <a:bodyPr spcFirstLastPara="1" wrap="square" lIns="0" tIns="11425" rIns="0" bIns="0" anchor="t" anchorCtr="0">
                <a:spAutoFit/>
              </a:bodyPr>
              <a:lstStyle/>
              <a:p>
                <a:pPr marL="12700" marR="0" lvl="0" indent="0" algn="l" rtl="0">
                  <a:lnSpc>
                    <a:spcPct val="100000"/>
                  </a:lnSpc>
                  <a:spcBef>
                    <a:spcPts val="0"/>
                  </a:spcBef>
                  <a:spcAft>
                    <a:spcPts val="0"/>
                  </a:spcAft>
                  <a:buNone/>
                </a:pPr>
                <a:r>
                  <a:rPr lang="en-US" sz="1200" b="1">
                    <a:solidFill>
                      <a:srgbClr val="FFFFFF"/>
                    </a:solidFill>
                    <a:latin typeface="Calibri"/>
                    <a:ea typeface="Calibri"/>
                    <a:cs typeface="Calibri"/>
                    <a:sym typeface="Calibri"/>
                  </a:rPr>
                  <a:t>Amount </a:t>
                </a:r>
              </a:p>
              <a:p>
                <a:pPr marL="12700" marR="0" lvl="0" indent="0" algn="l" rtl="0">
                  <a:lnSpc>
                    <a:spcPct val="100000"/>
                  </a:lnSpc>
                  <a:spcBef>
                    <a:spcPts val="0"/>
                  </a:spcBef>
                  <a:spcAft>
                    <a:spcPts val="0"/>
                  </a:spcAft>
                  <a:buNone/>
                </a:pPr>
                <a:r>
                  <a:rPr lang="en-US" sz="1200" b="1">
                    <a:solidFill>
                      <a:srgbClr val="FFFFFF"/>
                    </a:solidFill>
                    <a:latin typeface="Calibri"/>
                    <a:ea typeface="Calibri"/>
                    <a:cs typeface="Calibri"/>
                    <a:sym typeface="Calibri"/>
                  </a:rPr>
                  <a:t>(USD mill.)</a:t>
                </a:r>
                <a:endParaRPr sz="1200">
                  <a:solidFill>
                    <a:schemeClr val="dk1"/>
                  </a:solidFill>
                  <a:latin typeface="Calibri"/>
                  <a:ea typeface="Calibri"/>
                  <a:cs typeface="Calibri"/>
                  <a:sym typeface="Calibri"/>
                </a:endParaRPr>
              </a:p>
            </p:txBody>
          </p:sp>
          <p:sp>
            <p:nvSpPr>
              <p:cNvPr id="15" name="Google Shape;1483;p11">
                <a:extLst>
                  <a:ext uri="{FF2B5EF4-FFF2-40B4-BE49-F238E27FC236}">
                    <a16:creationId xmlns:a16="http://schemas.microsoft.com/office/drawing/2014/main" id="{FBBCFA61-5CFF-4F92-6497-2287F77524F3}"/>
                  </a:ext>
                </a:extLst>
              </p:cNvPr>
              <p:cNvSpPr txBox="1"/>
              <p:nvPr/>
            </p:nvSpPr>
            <p:spPr>
              <a:xfrm>
                <a:off x="3766023" y="447652"/>
                <a:ext cx="2188172" cy="149071"/>
              </a:xfrm>
              <a:prstGeom prst="rect">
                <a:avLst/>
              </a:prstGeom>
              <a:noFill/>
              <a:ln>
                <a:noFill/>
              </a:ln>
            </p:spPr>
            <p:txBody>
              <a:bodyPr spcFirstLastPara="1" wrap="square" lIns="0" tIns="11425" rIns="0" bIns="0" anchor="t" anchorCtr="0">
                <a:spAutoFit/>
              </a:bodyPr>
              <a:lstStyle/>
              <a:p>
                <a:pPr marL="12700" marR="0" lvl="0" indent="0" algn="l" rtl="0">
                  <a:lnSpc>
                    <a:spcPct val="100000"/>
                  </a:lnSpc>
                  <a:spcBef>
                    <a:spcPts val="0"/>
                  </a:spcBef>
                  <a:spcAft>
                    <a:spcPts val="0"/>
                  </a:spcAft>
                  <a:buNone/>
                </a:pPr>
                <a:r>
                  <a:rPr lang="en-US" sz="1400" b="1">
                    <a:solidFill>
                      <a:srgbClr val="FFFFFF"/>
                    </a:solidFill>
                    <a:latin typeface="Calibri"/>
                    <a:ea typeface="Calibri"/>
                    <a:cs typeface="Calibri"/>
                    <a:sym typeface="Calibri"/>
                  </a:rPr>
                  <a:t>No	 Project</a:t>
                </a:r>
                <a:endParaRPr sz="1400">
                  <a:solidFill>
                    <a:schemeClr val="dk1"/>
                  </a:solidFill>
                  <a:latin typeface="Calibri"/>
                  <a:ea typeface="Calibri"/>
                  <a:cs typeface="Calibri"/>
                  <a:sym typeface="Calibri"/>
                </a:endParaRPr>
              </a:p>
            </p:txBody>
          </p:sp>
        </p:grpSp>
        <p:sp>
          <p:nvSpPr>
            <p:cNvPr id="9" name="Google Shape;1481;p11">
              <a:extLst>
                <a:ext uri="{FF2B5EF4-FFF2-40B4-BE49-F238E27FC236}">
                  <a16:creationId xmlns:a16="http://schemas.microsoft.com/office/drawing/2014/main" id="{9D0EDC5A-887E-013A-5A45-051C2810C199}"/>
                </a:ext>
              </a:extLst>
            </p:cNvPr>
            <p:cNvSpPr txBox="1"/>
            <p:nvPr/>
          </p:nvSpPr>
          <p:spPr>
            <a:xfrm>
              <a:off x="9201148" y="363359"/>
              <a:ext cx="689039" cy="196805"/>
            </a:xfrm>
            <a:prstGeom prst="rect">
              <a:avLst/>
            </a:prstGeom>
            <a:noFill/>
            <a:ln>
              <a:noFill/>
            </a:ln>
          </p:spPr>
          <p:txBody>
            <a:bodyPr spcFirstLastPara="1" wrap="square" lIns="0" tIns="11425" rIns="0" bIns="0" anchor="t" anchorCtr="0">
              <a:spAutoFit/>
            </a:bodyPr>
            <a:lstStyle/>
            <a:p>
              <a:pPr marL="12700" marR="0" lvl="0" indent="0" algn="ctr" rtl="0">
                <a:lnSpc>
                  <a:spcPct val="100000"/>
                </a:lnSpc>
                <a:spcBef>
                  <a:spcPts val="0"/>
                </a:spcBef>
                <a:spcAft>
                  <a:spcPts val="0"/>
                </a:spcAft>
                <a:buNone/>
              </a:pPr>
              <a:r>
                <a:rPr lang="es-PE" sz="1200" b="1" err="1">
                  <a:solidFill>
                    <a:srgbClr val="FFFFFF"/>
                  </a:solidFill>
                  <a:latin typeface="Calibri"/>
                  <a:ea typeface="Calibri"/>
                  <a:cs typeface="Calibri"/>
                  <a:sym typeface="Calibri"/>
                </a:rPr>
                <a:t>Award</a:t>
              </a:r>
              <a:r>
                <a:rPr lang="es-PE" sz="1200" b="1">
                  <a:solidFill>
                    <a:srgbClr val="FFFFFF"/>
                  </a:solidFill>
                  <a:latin typeface="Calibri"/>
                  <a:ea typeface="Calibri"/>
                  <a:cs typeface="Calibri"/>
                  <a:sym typeface="Calibri"/>
                </a:rPr>
                <a:t> Date</a:t>
              </a:r>
              <a:r>
                <a:rPr lang="en-US" sz="1200" b="1">
                  <a:solidFill>
                    <a:srgbClr val="FFFFFF"/>
                  </a:solidFill>
                  <a:latin typeface="Calibri"/>
                  <a:ea typeface="Calibri"/>
                  <a:cs typeface="Calibri"/>
                  <a:sym typeface="Calibri"/>
                </a:rPr>
                <a:t> </a:t>
              </a:r>
              <a:endParaRPr sz="1200">
                <a:solidFill>
                  <a:schemeClr val="dk1"/>
                </a:solidFill>
                <a:latin typeface="Calibri"/>
                <a:ea typeface="Calibri"/>
                <a:cs typeface="Calibri"/>
                <a:sym typeface="Calibri"/>
              </a:endParaRPr>
            </a:p>
          </p:txBody>
        </p:sp>
      </p:grpSp>
      <p:sp>
        <p:nvSpPr>
          <p:cNvPr id="19" name="Google Shape;1513;p11">
            <a:extLst>
              <a:ext uri="{FF2B5EF4-FFF2-40B4-BE49-F238E27FC236}">
                <a16:creationId xmlns:a16="http://schemas.microsoft.com/office/drawing/2014/main" id="{CD1225C8-2BFC-E79D-4417-6F636772E0C2}"/>
              </a:ext>
            </a:extLst>
          </p:cNvPr>
          <p:cNvSpPr txBox="1"/>
          <p:nvPr/>
        </p:nvSpPr>
        <p:spPr>
          <a:xfrm>
            <a:off x="1986885" y="6411571"/>
            <a:ext cx="8218230" cy="40006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500" baseline="30000">
                <a:solidFill>
                  <a:schemeClr val="tx1"/>
                </a:solidFill>
                <a:ea typeface="Arial"/>
                <a:cs typeface="Arial"/>
                <a:sym typeface="Arial"/>
              </a:rPr>
              <a:t>1/ </a:t>
            </a:r>
            <a:r>
              <a:rPr lang="en-US" sz="500">
                <a:solidFill>
                  <a:schemeClr val="tx1"/>
                </a:solidFill>
                <a:ea typeface="Arial"/>
                <a:cs typeface="Arial"/>
                <a:sym typeface="Arial"/>
              </a:rPr>
              <a:t>The amount of awards by 2024 would be US$ 5,447 million, if the above projects enter the tender stage.</a:t>
            </a:r>
            <a:r>
              <a:rPr lang="en-US" sz="500">
                <a:ea typeface="Arial"/>
                <a:cs typeface="Arial"/>
                <a:sym typeface="Arial"/>
              </a:rPr>
              <a:t> </a:t>
            </a:r>
          </a:p>
          <a:p>
            <a:pPr marL="0" marR="0" lvl="0" indent="0" algn="just" rtl="0">
              <a:spcBef>
                <a:spcPts val="0"/>
              </a:spcBef>
              <a:spcAft>
                <a:spcPts val="0"/>
              </a:spcAft>
              <a:buNone/>
            </a:pPr>
            <a:r>
              <a:rPr lang="es-ES" sz="500" b="0" i="0" u="none" strike="noStrike" cap="none">
                <a:ea typeface="Arial"/>
                <a:cs typeface="Arial"/>
                <a:sym typeface="Arial"/>
              </a:rPr>
              <a:t>*</a:t>
            </a:r>
            <a:r>
              <a:rPr lang="en-US" sz="500" b="0" i="0" u="none" strike="noStrike" cap="none">
                <a:ea typeface="Arial"/>
                <a:cs typeface="Arial"/>
                <a:sym typeface="Arial"/>
              </a:rPr>
              <a:t>Total Project Cost is considered since there is no investment component.</a:t>
            </a:r>
            <a:endParaRPr lang="es-ES" sz="500" b="0" i="0" u="none" strike="noStrike" cap="none">
              <a:ea typeface="Arial"/>
              <a:cs typeface="Arial"/>
              <a:sym typeface="Arial"/>
            </a:endParaRPr>
          </a:p>
          <a:p>
            <a:pPr marR="0" lvl="0" algn="just" rtl="0">
              <a:spcBef>
                <a:spcPts val="0"/>
              </a:spcBef>
              <a:spcAft>
                <a:spcPts val="0"/>
              </a:spcAft>
            </a:pPr>
            <a:r>
              <a:rPr lang="es-ES" sz="500">
                <a:ea typeface="Arial"/>
                <a:cs typeface="Arial"/>
                <a:sym typeface="Arial"/>
              </a:rPr>
              <a:t>**</a:t>
            </a:r>
            <a:r>
              <a:rPr lang="es-ES" sz="500" err="1">
                <a:ea typeface="Arial"/>
                <a:cs typeface="Arial"/>
                <a:sym typeface="Arial"/>
              </a:rPr>
              <a:t>Competition</a:t>
            </a:r>
            <a:r>
              <a:rPr lang="es-ES" sz="500">
                <a:ea typeface="Arial"/>
                <a:cs typeface="Arial"/>
                <a:sym typeface="Arial"/>
              </a:rPr>
              <a:t> </a:t>
            </a:r>
            <a:r>
              <a:rPr lang="es-ES" sz="500" err="1">
                <a:ea typeface="Arial"/>
                <a:cs typeface="Arial"/>
                <a:sym typeface="Arial"/>
              </a:rPr>
              <a:t>stage</a:t>
            </a:r>
            <a:endParaRPr lang="es-ES" sz="500">
              <a:ea typeface="Arial"/>
              <a:cs typeface="Arial"/>
              <a:sym typeface="Arial"/>
            </a:endParaRPr>
          </a:p>
          <a:p>
            <a:pPr marR="0" lvl="0" algn="just" rtl="0">
              <a:spcBef>
                <a:spcPts val="0"/>
              </a:spcBef>
              <a:spcAft>
                <a:spcPts val="0"/>
              </a:spcAft>
            </a:pPr>
            <a:r>
              <a:rPr lang="es-PE" sz="500" b="0" i="0">
                <a:ea typeface="Calibri"/>
                <a:cs typeface="Calibri"/>
                <a:sym typeface="Calibri"/>
              </a:rPr>
              <a:t>---- </a:t>
            </a:r>
            <a:r>
              <a:rPr lang="en-US" sz="500" b="0" i="0">
                <a:ea typeface="Calibri"/>
                <a:cs typeface="Calibri"/>
                <a:sym typeface="Calibri"/>
              </a:rPr>
              <a:t>We are awaiting approval of the agreement with MINSA to determine the schedule deadlines</a:t>
            </a:r>
            <a:endParaRPr lang="es-ES" sz="500" b="0" i="0" u="none" strike="noStrike" cap="none">
              <a:ea typeface="Arial"/>
              <a:cs typeface="Arial"/>
              <a:sym typeface="Arial"/>
            </a:endParaRPr>
          </a:p>
        </p:txBody>
      </p:sp>
    </p:spTree>
    <p:extLst>
      <p:ext uri="{BB962C8B-B14F-4D97-AF65-F5344CB8AC3E}">
        <p14:creationId xmlns:p14="http://schemas.microsoft.com/office/powerpoint/2010/main" val="1777779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ángulo 44">
            <a:extLst>
              <a:ext uri="{FF2B5EF4-FFF2-40B4-BE49-F238E27FC236}">
                <a16:creationId xmlns:a16="http://schemas.microsoft.com/office/drawing/2014/main" id="{E405396D-C597-0113-4C2F-C198775410A1}"/>
              </a:ext>
            </a:extLst>
          </p:cNvPr>
          <p:cNvSpPr/>
          <p:nvPr/>
        </p:nvSpPr>
        <p:spPr>
          <a:xfrm>
            <a:off x="4864508" y="1609540"/>
            <a:ext cx="3029857" cy="10613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CuadroTexto 5">
            <a:extLst>
              <a:ext uri="{FF2B5EF4-FFF2-40B4-BE49-F238E27FC236}">
                <a16:creationId xmlns:a16="http://schemas.microsoft.com/office/drawing/2014/main" id="{88482A1F-3311-425B-50F7-4400F3F64DD8}"/>
              </a:ext>
            </a:extLst>
          </p:cNvPr>
          <p:cNvSpPr txBox="1"/>
          <p:nvPr/>
        </p:nvSpPr>
        <p:spPr>
          <a:xfrm>
            <a:off x="1610261" y="687084"/>
            <a:ext cx="4998694" cy="523220"/>
          </a:xfrm>
          <a:prstGeom prst="rect">
            <a:avLst/>
          </a:prstGeom>
          <a:noFill/>
        </p:spPr>
        <p:txBody>
          <a:bodyPr vert="horz" wrap="square" lIns="91440" tIns="45720" rIns="91440" bIns="45720" rtlCol="0" anchor="ctr">
            <a:spAutoFit/>
          </a:bodyPr>
          <a:ls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s-ES" sz="2800" b="1">
                <a:solidFill>
                  <a:srgbClr val="002060"/>
                </a:solidFill>
                <a:latin typeface="Arial Bold"/>
                <a:cs typeface="Arial"/>
              </a:rPr>
              <a:t>PORTFOLIO 2025 – 2026</a:t>
            </a:r>
            <a:endParaRPr lang="es-PE" sz="1600" b="1">
              <a:solidFill>
                <a:srgbClr val="002060"/>
              </a:solidFill>
              <a:latin typeface="Arial Bold"/>
              <a:cs typeface="Arial"/>
            </a:endParaRPr>
          </a:p>
        </p:txBody>
      </p:sp>
      <p:graphicFrame>
        <p:nvGraphicFramePr>
          <p:cNvPr id="3" name="Table 2">
            <a:extLst>
              <a:ext uri="{FF2B5EF4-FFF2-40B4-BE49-F238E27FC236}">
                <a16:creationId xmlns:a16="http://schemas.microsoft.com/office/drawing/2014/main" id="{DD97BACE-8FAB-AEBB-E0BD-93F9068937BC}"/>
              </a:ext>
            </a:extLst>
          </p:cNvPr>
          <p:cNvGraphicFramePr>
            <a:graphicFrameLocks noGrp="1"/>
          </p:cNvGraphicFramePr>
          <p:nvPr>
            <p:extLst>
              <p:ext uri="{D42A27DB-BD31-4B8C-83A1-F6EECF244321}">
                <p14:modId xmlns:p14="http://schemas.microsoft.com/office/powerpoint/2010/main" val="3629828795"/>
              </p:ext>
            </p:extLst>
          </p:nvPr>
        </p:nvGraphicFramePr>
        <p:xfrm>
          <a:off x="1630374" y="2007422"/>
          <a:ext cx="4960841" cy="3473828"/>
        </p:xfrm>
        <a:graphic>
          <a:graphicData uri="http://schemas.openxmlformats.org/drawingml/2006/table">
            <a:tbl>
              <a:tblPr firstRow="1" bandRow="1">
                <a:tableStyleId>{5FD0F851-EC5A-4D38-B0AD-8093EC10F338}</a:tableStyleId>
              </a:tblPr>
              <a:tblGrid>
                <a:gridCol w="399482">
                  <a:extLst>
                    <a:ext uri="{9D8B030D-6E8A-4147-A177-3AD203B41FA5}">
                      <a16:colId xmlns:a16="http://schemas.microsoft.com/office/drawing/2014/main" val="1174149221"/>
                    </a:ext>
                  </a:extLst>
                </a:gridCol>
                <a:gridCol w="1974778">
                  <a:extLst>
                    <a:ext uri="{9D8B030D-6E8A-4147-A177-3AD203B41FA5}">
                      <a16:colId xmlns:a16="http://schemas.microsoft.com/office/drawing/2014/main" val="1752303734"/>
                    </a:ext>
                  </a:extLst>
                </a:gridCol>
                <a:gridCol w="718569">
                  <a:extLst>
                    <a:ext uri="{9D8B030D-6E8A-4147-A177-3AD203B41FA5}">
                      <a16:colId xmlns:a16="http://schemas.microsoft.com/office/drawing/2014/main" val="1399990065"/>
                    </a:ext>
                  </a:extLst>
                </a:gridCol>
                <a:gridCol w="816027">
                  <a:extLst>
                    <a:ext uri="{9D8B030D-6E8A-4147-A177-3AD203B41FA5}">
                      <a16:colId xmlns:a16="http://schemas.microsoft.com/office/drawing/2014/main" val="2087939746"/>
                    </a:ext>
                  </a:extLst>
                </a:gridCol>
                <a:gridCol w="1051985">
                  <a:extLst>
                    <a:ext uri="{9D8B030D-6E8A-4147-A177-3AD203B41FA5}">
                      <a16:colId xmlns:a16="http://schemas.microsoft.com/office/drawing/2014/main" val="651840592"/>
                    </a:ext>
                  </a:extLst>
                </a:gridCol>
              </a:tblGrid>
              <a:tr h="328698">
                <a:tc>
                  <a:txBody>
                    <a:bodyPr/>
                    <a:lstStyle/>
                    <a:p>
                      <a:pPr marL="0" algn="ctr"/>
                      <a:r>
                        <a:rPr lang="en-US" sz="1100" dirty="0">
                          <a:solidFill>
                            <a:schemeClr val="bg1"/>
                          </a:solidFill>
                          <a:effectLst/>
                        </a:rPr>
                        <a:t>1</a:t>
                      </a:r>
                      <a:endParaRPr lang="en-US" sz="1100" b="1" dirty="0">
                        <a:solidFill>
                          <a:schemeClr val="bg1"/>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marL="179705" lvl="0"/>
                      <a:r>
                        <a:rPr lang="en-US" sz="1100" b="0" dirty="0">
                          <a:effectLst/>
                        </a:rPr>
                        <a:t>Cusco Schools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algn="ctr" fontAlgn="ctr"/>
                      <a:r>
                        <a:rPr lang="es-PE" sz="1100" b="0" u="none" strike="noStrike" dirty="0">
                          <a:effectLst/>
                        </a:rPr>
                        <a:t>58</a:t>
                      </a:r>
                      <a:endParaRPr lang="es-PE" sz="1100" b="0" i="0" u="none" strike="noStrike" dirty="0">
                        <a:solidFill>
                          <a:schemeClr val="tx1"/>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3">
                  <a:txBody>
                    <a:bodyPr/>
                    <a:lstStyle/>
                    <a:p>
                      <a:pPr algn="ctr"/>
                      <a:r>
                        <a:rPr lang="en-US" sz="1100" b="0" dirty="0">
                          <a:solidFill>
                            <a:schemeClr val="tx1"/>
                          </a:solidFill>
                          <a:effectLst/>
                          <a:latin typeface="+mn-lt"/>
                        </a:rPr>
                        <a:t>Ministry of Education</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100" b="0" dirty="0">
                          <a:effectLst/>
                        </a:rPr>
                        <a:t>IV.Q.24 / II.Q.25</a:t>
                      </a:r>
                      <a:endParaRPr lang="en-US" sz="1100" b="0" dirty="0">
                        <a:solidFill>
                          <a:schemeClr val="tx1"/>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462635837"/>
                  </a:ext>
                </a:extLst>
              </a:tr>
              <a:tr h="328698">
                <a:tc>
                  <a:txBody>
                    <a:bodyPr/>
                    <a:lstStyle/>
                    <a:p>
                      <a:pPr marL="0" algn="ctr"/>
                      <a:r>
                        <a:rPr lang="en-US" sz="1100" dirty="0">
                          <a:solidFill>
                            <a:schemeClr val="bg1"/>
                          </a:solidFill>
                          <a:effectLst/>
                        </a:rPr>
                        <a:t>2</a:t>
                      </a:r>
                      <a:endParaRPr lang="en-US" sz="1100" b="1" dirty="0">
                        <a:solidFill>
                          <a:schemeClr val="bg1"/>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marL="179705" lvl="0"/>
                      <a:r>
                        <a:rPr lang="en-US" sz="1100" dirty="0">
                          <a:effectLst/>
                        </a:rPr>
                        <a:t>Schools at Risk COMAS-SMP</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algn="ctr" fontAlgn="ctr"/>
                      <a:r>
                        <a:rPr lang="es-PE" sz="1100" u="none" strike="noStrike" dirty="0">
                          <a:effectLst/>
                        </a:rPr>
                        <a:t>91</a:t>
                      </a:r>
                      <a:endParaRPr lang="es-PE" sz="1100" b="0" i="0" u="none" strike="noStrike" dirty="0">
                        <a:solidFill>
                          <a:schemeClr val="tx1"/>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p>
                      <a:pPr algn="ctr"/>
                      <a:r>
                        <a:rPr lang="en-US" sz="1100">
                          <a:effectLst/>
                        </a:rPr>
                        <a:t>MINEDU</a:t>
                      </a:r>
                      <a:endParaRPr lang="en-US" sz="1100" b="0">
                        <a:solidFill>
                          <a:schemeClr val="tx1"/>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u="none" strike="noStrike" kern="1200" cap="none" dirty="0">
                          <a:solidFill>
                            <a:schemeClr val="tx1"/>
                          </a:solidFill>
                          <a:latin typeface="+mn-lt"/>
                          <a:ea typeface="+mn-ea"/>
                          <a:cs typeface="+mn-cs"/>
                        </a:rPr>
                        <a:t>IV.Q.24 / II.Q.25</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951348515"/>
                  </a:ext>
                </a:extLst>
              </a:tr>
              <a:tr h="328698">
                <a:tc>
                  <a:txBody>
                    <a:bodyPr/>
                    <a:lstStyle/>
                    <a:p>
                      <a:pPr marL="0" algn="ctr"/>
                      <a:r>
                        <a:rPr lang="en-US" sz="1100" dirty="0">
                          <a:solidFill>
                            <a:schemeClr val="bg1"/>
                          </a:solidFill>
                          <a:effectLst/>
                        </a:rPr>
                        <a:t>3</a:t>
                      </a:r>
                      <a:endParaRPr lang="en-US" sz="1100" b="1" dirty="0">
                        <a:solidFill>
                          <a:schemeClr val="bg1"/>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marL="179705" lvl="0"/>
                      <a:r>
                        <a:rPr lang="en-US" sz="1100" dirty="0">
                          <a:effectLst/>
                        </a:rPr>
                        <a:t>Schools at Risk ATE-SJL</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1755" algn="ctr" fontAlgn="ctr"/>
                      <a:r>
                        <a:rPr lang="es-PE" sz="1100" u="none" strike="noStrike" kern="1200" dirty="0">
                          <a:solidFill>
                            <a:schemeClr val="tx1"/>
                          </a:solidFill>
                          <a:effectLst/>
                          <a:latin typeface="+mn-lt"/>
                          <a:ea typeface="+mn-ea"/>
                          <a:cs typeface="+mn-cs"/>
                        </a:rPr>
                        <a:t>140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p>
                      <a:pPr algn="ctr"/>
                      <a:r>
                        <a:rPr lang="en-US" sz="1100">
                          <a:effectLst/>
                        </a:rPr>
                        <a:t>MINEDU</a:t>
                      </a:r>
                      <a:endParaRPr lang="en-US" sz="1100" b="0">
                        <a:solidFill>
                          <a:schemeClr val="tx1"/>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u="none" strike="noStrike" kern="1200" cap="none" dirty="0">
                          <a:solidFill>
                            <a:schemeClr val="tx1"/>
                          </a:solidFill>
                          <a:latin typeface="+mn-lt"/>
                          <a:ea typeface="+mn-ea"/>
                          <a:cs typeface="+mn-cs"/>
                        </a:rPr>
                        <a:t>I.Q.25 / III.Q.25</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860599062"/>
                  </a:ext>
                </a:extLst>
              </a:tr>
              <a:tr h="363915">
                <a:tc>
                  <a:txBody>
                    <a:bodyPr/>
                    <a:lstStyle/>
                    <a:p>
                      <a:pPr marL="0" marR="0" lvl="0" indent="0" algn="ctr" rtl="0">
                        <a:lnSpc>
                          <a:spcPct val="100000"/>
                        </a:lnSpc>
                        <a:spcBef>
                          <a:spcPts val="0"/>
                        </a:spcBef>
                        <a:spcAft>
                          <a:spcPts val="0"/>
                        </a:spcAft>
                        <a:buNone/>
                      </a:pPr>
                      <a:r>
                        <a:rPr lang="en-US" sz="1100" u="none" strike="noStrike" cap="none" dirty="0">
                          <a:solidFill>
                            <a:schemeClr val="bg1"/>
                          </a:solidFill>
                        </a:rPr>
                        <a:t> </a:t>
                      </a:r>
                      <a:r>
                        <a:rPr lang="en-US" sz="1100" u="none" strike="noStrike" cap="none" dirty="0">
                          <a:solidFill>
                            <a:schemeClr val="bg1"/>
                          </a:solidFill>
                          <a:sym typeface="Calibri"/>
                        </a:rPr>
                        <a:t>4</a:t>
                      </a:r>
                      <a:endParaRPr sz="1100" b="1" u="none" strike="noStrike" cap="none" dirty="0">
                        <a:solidFill>
                          <a:schemeClr val="bg1"/>
                        </a:solidFill>
                        <a:latin typeface="Calibri"/>
                        <a:ea typeface="Calibri"/>
                        <a:cs typeface="Calibri"/>
                        <a:sym typeface="Calibri"/>
                      </a:endParaRPr>
                    </a:p>
                  </a:txBody>
                  <a:tcPr marL="0" marR="0" marT="47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marL="154940" marR="0" lvl="0" indent="0" algn="l" rtl="0">
                        <a:lnSpc>
                          <a:spcPct val="100000"/>
                        </a:lnSpc>
                        <a:spcBef>
                          <a:spcPts val="0"/>
                        </a:spcBef>
                        <a:spcAft>
                          <a:spcPts val="0"/>
                        </a:spcAft>
                        <a:buNone/>
                      </a:pPr>
                      <a:r>
                        <a:rPr lang="en-US" sz="1100" u="none" strike="noStrike" cap="none" dirty="0">
                          <a:sym typeface="Calibri"/>
                        </a:rPr>
                        <a:t>Cajamarca Hospital Operation and Maintenance</a:t>
                      </a:r>
                    </a:p>
                  </a:txBody>
                  <a:tcPr marL="0" marR="0" marT="40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1755" marR="0" lvl="0" indent="0" algn="ctr" rtl="0">
                        <a:lnSpc>
                          <a:spcPct val="100000"/>
                        </a:lnSpc>
                        <a:spcBef>
                          <a:spcPts val="0"/>
                        </a:spcBef>
                        <a:spcAft>
                          <a:spcPts val="0"/>
                        </a:spcAft>
                        <a:buNone/>
                      </a:pPr>
                      <a:r>
                        <a:rPr lang="es-PE" sz="1100" u="none" strike="noStrike" kern="1200" dirty="0">
                          <a:solidFill>
                            <a:schemeClr val="tx1"/>
                          </a:solidFill>
                          <a:effectLst/>
                          <a:latin typeface="+mn-lt"/>
                          <a:ea typeface="+mn-ea"/>
                          <a:cs typeface="+mn-cs"/>
                          <a:sym typeface="Calibri"/>
                        </a:rPr>
                        <a:t>176*</a:t>
                      </a:r>
                      <a:endParaRPr sz="1100" u="none" strike="noStrike" kern="1200" dirty="0">
                        <a:solidFill>
                          <a:schemeClr val="tx1"/>
                        </a:solidFill>
                        <a:effectLst/>
                        <a:latin typeface="+mn-lt"/>
                        <a:ea typeface="+mn-ea"/>
                        <a:cs typeface="+mn-cs"/>
                        <a:sym typeface="Calibri"/>
                      </a:endParaRPr>
                    </a:p>
                  </a:txBody>
                  <a:tcPr marL="0" marR="0" marT="489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s-PE" sz="800" u="none" strike="noStrike" cap="none" dirty="0">
                          <a:sym typeface="Calibri"/>
                        </a:rPr>
                        <a:t>Social </a:t>
                      </a:r>
                      <a:r>
                        <a:rPr lang="es-PE" sz="800" u="none" strike="noStrike" cap="none" err="1">
                          <a:sym typeface="Calibri"/>
                        </a:rPr>
                        <a:t>Health</a:t>
                      </a:r>
                      <a:r>
                        <a:rPr lang="es-PE" sz="800" u="none" strike="noStrike" cap="none" dirty="0">
                          <a:sym typeface="Calibri"/>
                        </a:rPr>
                        <a:t> </a:t>
                      </a:r>
                      <a:r>
                        <a:rPr lang="es-PE" sz="800" u="none" strike="noStrike" cap="none" err="1">
                          <a:sym typeface="Calibri"/>
                        </a:rPr>
                        <a:t>Insurance</a:t>
                      </a:r>
                      <a:r>
                        <a:rPr lang="es-PE" sz="800" u="none" strike="noStrike" cap="none" dirty="0">
                          <a:sym typeface="Calibri"/>
                        </a:rPr>
                        <a:t> - ESSALUD</a:t>
                      </a:r>
                    </a:p>
                  </a:txBody>
                  <a:tcPr marL="0" marR="0" marT="489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PE" sz="1100" u="none" strike="noStrike" kern="1200" cap="none" dirty="0">
                          <a:solidFill>
                            <a:schemeClr val="tx1"/>
                          </a:solidFill>
                          <a:latin typeface="+mn-lt"/>
                          <a:ea typeface="+mn-ea"/>
                          <a:cs typeface="+mn-cs"/>
                          <a:sym typeface="Calibri"/>
                        </a:rPr>
                        <a:t>I.Q.25</a:t>
                      </a:r>
                    </a:p>
                  </a:txBody>
                  <a:tcPr marL="0" marR="0" marT="489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859150010"/>
                  </a:ext>
                </a:extLst>
              </a:tr>
              <a:tr h="328698">
                <a:tc>
                  <a:txBody>
                    <a:bodyPr/>
                    <a:lstStyle/>
                    <a:p>
                      <a:pPr marL="0" algn="ctr"/>
                      <a:r>
                        <a:rPr lang="en-US" sz="1100" dirty="0">
                          <a:solidFill>
                            <a:schemeClr val="bg1"/>
                          </a:solidFill>
                          <a:effectLst/>
                        </a:rPr>
                        <a:t>5</a:t>
                      </a:r>
                      <a:endParaRPr lang="en-US" sz="1100" b="1" dirty="0">
                        <a:solidFill>
                          <a:schemeClr val="bg1"/>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marL="179705" lvl="0"/>
                      <a:r>
                        <a:rPr lang="en-US" sz="1100" dirty="0">
                          <a:effectLst/>
                        </a:rPr>
                        <a:t>New Central Military Hospital</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1755" algn="ctr" fontAlgn="ctr"/>
                      <a:r>
                        <a:rPr lang="es-PE" sz="1100" u="none" strike="noStrike" kern="1200" dirty="0">
                          <a:solidFill>
                            <a:schemeClr val="tx1"/>
                          </a:solidFill>
                          <a:effectLst/>
                          <a:latin typeface="+mn-lt"/>
                          <a:ea typeface="+mn-ea"/>
                          <a:cs typeface="+mn-cs"/>
                        </a:rPr>
                        <a:t>116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100" dirty="0">
                          <a:effectLst/>
                        </a:rPr>
                        <a:t>Ministry of Defense</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u="none" strike="noStrike" kern="1200" cap="none" dirty="0">
                          <a:solidFill>
                            <a:schemeClr val="tx1"/>
                          </a:solidFill>
                          <a:latin typeface="+mn-lt"/>
                          <a:ea typeface="+mn-ea"/>
                          <a:cs typeface="+mn-cs"/>
                        </a:rPr>
                        <a:t>IV.Q.24 / II.Q.25</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890542734"/>
                  </a:ext>
                </a:extLst>
              </a:tr>
              <a:tr h="211305">
                <a:tc>
                  <a:txBody>
                    <a:bodyPr/>
                    <a:lstStyle/>
                    <a:p>
                      <a:pPr marL="0" algn="ctr"/>
                      <a:r>
                        <a:rPr lang="en-US" sz="1100" dirty="0">
                          <a:solidFill>
                            <a:schemeClr val="bg1"/>
                          </a:solidFill>
                          <a:effectLst/>
                        </a:rPr>
                        <a:t>6</a:t>
                      </a:r>
                      <a:endParaRPr lang="en-US" sz="1100" b="1" dirty="0">
                        <a:solidFill>
                          <a:schemeClr val="bg1"/>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marL="179705" lvl="0"/>
                      <a:r>
                        <a:rPr lang="en-US" sz="1100" dirty="0" err="1">
                          <a:effectLst/>
                        </a:rPr>
                        <a:t>Unanue</a:t>
                      </a:r>
                      <a:r>
                        <a:rPr lang="en-US" sz="1100" dirty="0">
                          <a:effectLst/>
                        </a:rPr>
                        <a:t> Hospital</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1755" algn="ctr" fontAlgn="ctr"/>
                      <a:r>
                        <a:rPr lang="es-PE" sz="1100" u="none" strike="noStrike" kern="1200" dirty="0">
                          <a:solidFill>
                            <a:schemeClr val="tx1"/>
                          </a:solidFill>
                          <a:effectLst/>
                          <a:latin typeface="+mn-lt"/>
                          <a:ea typeface="+mn-ea"/>
                          <a:cs typeface="+mn-cs"/>
                        </a:rPr>
                        <a:t>250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lang="en-US" sz="1100" kern="1200" dirty="0">
                          <a:solidFill>
                            <a:schemeClr val="tx1"/>
                          </a:solidFill>
                          <a:effectLst/>
                          <a:latin typeface="+mn-lt"/>
                          <a:ea typeface="+mn-ea"/>
                          <a:cs typeface="+mn-cs"/>
                        </a:rPr>
                        <a:t>Ministry of Health</a:t>
                      </a:r>
                      <a:endParaRPr lang="en-US" sz="800" dirty="0">
                        <a:effectLs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u="none" strike="noStrike" kern="1200" cap="none" dirty="0">
                          <a:solidFill>
                            <a:schemeClr val="tx1"/>
                          </a:solidFill>
                          <a:latin typeface="+mn-lt"/>
                          <a:ea typeface="+mn-ea"/>
                          <a:cs typeface="+mn-cs"/>
                        </a:rPr>
                        <a:t>III.Q.25</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793902779"/>
                  </a:ext>
                </a:extLst>
              </a:tr>
              <a:tr h="375654">
                <a:tc>
                  <a:txBody>
                    <a:bodyPr/>
                    <a:lstStyle/>
                    <a:p>
                      <a:pPr marL="0" marR="0" lvl="0" indent="0" algn="ctr" rtl="0">
                        <a:lnSpc>
                          <a:spcPct val="100000"/>
                        </a:lnSpc>
                        <a:spcBef>
                          <a:spcPts val="0"/>
                        </a:spcBef>
                        <a:spcAft>
                          <a:spcPts val="0"/>
                        </a:spcAft>
                        <a:buNone/>
                      </a:pPr>
                      <a:r>
                        <a:rPr lang="en-US" sz="1100" u="none" strike="noStrike" cap="none" dirty="0">
                          <a:solidFill>
                            <a:schemeClr val="bg1"/>
                          </a:solidFill>
                          <a:sym typeface="Calibri"/>
                        </a:rPr>
                        <a:t> 7</a:t>
                      </a:r>
                      <a:endParaRPr sz="1100" b="1" u="none" strike="noStrike" cap="none" dirty="0">
                        <a:solidFill>
                          <a:schemeClr val="bg1"/>
                        </a:solidFill>
                        <a:latin typeface="Calibri"/>
                        <a:ea typeface="Calibri"/>
                        <a:cs typeface="Calibri"/>
                        <a:sym typeface="Calibri"/>
                      </a:endParaRPr>
                    </a:p>
                  </a:txBody>
                  <a:tcPr marL="0" marR="0" marT="40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marL="154940" lvl="0" indent="0" algn="l">
                        <a:lnSpc>
                          <a:spcPct val="100000"/>
                        </a:lnSpc>
                        <a:buNone/>
                      </a:pPr>
                      <a:r>
                        <a:rPr lang="en-US" sz="1100" kern="1200" noProof="0" dirty="0">
                          <a:solidFill>
                            <a:schemeClr val="tx1"/>
                          </a:solidFill>
                          <a:effectLst/>
                          <a:latin typeface="+mn-lt"/>
                          <a:ea typeface="+mn-ea"/>
                          <a:cs typeface="+mn-cs"/>
                        </a:rPr>
                        <a:t>Management  of the National Institute of children Health Niño in San Borja</a:t>
                      </a:r>
                    </a:p>
                  </a:txBody>
                  <a:tcPr marL="0" marR="0" marT="3747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1755" marR="0" lvl="0" indent="0" algn="ctr" rtl="0">
                        <a:lnSpc>
                          <a:spcPct val="100000"/>
                        </a:lnSpc>
                        <a:spcBef>
                          <a:spcPts val="0"/>
                        </a:spcBef>
                        <a:spcAft>
                          <a:spcPts val="0"/>
                        </a:spcAft>
                        <a:buNone/>
                      </a:pPr>
                      <a:r>
                        <a:rPr lang="en-US" sz="1100" u="none" strike="noStrike" kern="1200" dirty="0">
                          <a:solidFill>
                            <a:schemeClr val="tx1"/>
                          </a:solidFill>
                          <a:effectLst/>
                          <a:latin typeface="+mn-lt"/>
                          <a:ea typeface="+mn-ea"/>
                          <a:cs typeface="+mn-cs"/>
                        </a:rPr>
                        <a:t>16</a:t>
                      </a:r>
                      <a:endParaRPr lang="en-US" sz="1100" u="none" strike="noStrike" kern="1200" dirty="0">
                        <a:solidFill>
                          <a:schemeClr val="tx1"/>
                        </a:solidFill>
                        <a:effectLst/>
                        <a:latin typeface="+mn-lt"/>
                        <a:ea typeface="+mn-ea"/>
                        <a:cs typeface="+mn-cs"/>
                        <a:sym typeface="Calibri"/>
                      </a:endParaRPr>
                    </a:p>
                  </a:txBody>
                  <a:tcPr marL="0" marR="0" marT="3937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p>
                      <a:endParaRPr lang="es-ES"/>
                    </a:p>
                  </a:txBody>
                  <a:tcPr marL="0" marR="0" marT="3937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rtl="0" eaLnBrk="1" fontAlgn="auto" latinLnBrk="0" hangingPunct="1">
                        <a:lnSpc>
                          <a:spcPct val="100000"/>
                        </a:lnSpc>
                        <a:spcBef>
                          <a:spcPts val="0"/>
                        </a:spcBef>
                        <a:spcAft>
                          <a:spcPts val="0"/>
                        </a:spcAft>
                        <a:buClrTx/>
                        <a:buSzTx/>
                        <a:buFontTx/>
                        <a:buNone/>
                      </a:pPr>
                      <a:r>
                        <a:rPr lang="es-PE" sz="1100" u="none" strike="noStrike" kern="1200" cap="none" dirty="0" err="1">
                          <a:solidFill>
                            <a:schemeClr val="tx1"/>
                          </a:solidFill>
                          <a:latin typeface="+mn-lt"/>
                          <a:ea typeface="+mn-ea"/>
                          <a:cs typeface="+mn-cs"/>
                        </a:rPr>
                        <a:t>To</a:t>
                      </a:r>
                      <a:r>
                        <a:rPr lang="es-PE" sz="1100" u="none" strike="noStrike" kern="1200" cap="none" dirty="0">
                          <a:solidFill>
                            <a:schemeClr val="tx1"/>
                          </a:solidFill>
                          <a:latin typeface="+mn-lt"/>
                          <a:ea typeface="+mn-ea"/>
                          <a:cs typeface="+mn-cs"/>
                        </a:rPr>
                        <a:t> be </a:t>
                      </a:r>
                      <a:r>
                        <a:rPr lang="es-PE" sz="1100" u="none" strike="noStrike" kern="1200" cap="none" dirty="0" err="1">
                          <a:solidFill>
                            <a:schemeClr val="tx1"/>
                          </a:solidFill>
                          <a:latin typeface="+mn-lt"/>
                          <a:ea typeface="+mn-ea"/>
                          <a:cs typeface="+mn-cs"/>
                        </a:rPr>
                        <a:t>defined</a:t>
                      </a:r>
                      <a:endParaRPr lang="es-PE" sz="1100" u="none" strike="noStrike" kern="1200" cap="none" dirty="0" err="1">
                        <a:solidFill>
                          <a:schemeClr val="tx1"/>
                        </a:solidFill>
                        <a:latin typeface="+mn-lt"/>
                        <a:ea typeface="+mn-ea"/>
                        <a:cs typeface="+mn-cs"/>
                        <a:sym typeface="Calibri"/>
                      </a:endParaRPr>
                    </a:p>
                  </a:txBody>
                  <a:tcPr marL="0" marR="0" marT="3937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346854921"/>
                  </a:ext>
                </a:extLst>
              </a:tr>
              <a:tr h="328698">
                <a:tc>
                  <a:txBody>
                    <a:bodyPr/>
                    <a:lstStyle/>
                    <a:p>
                      <a:pPr marL="0" algn="ctr"/>
                      <a:r>
                        <a:rPr lang="en-US" sz="1100" dirty="0">
                          <a:solidFill>
                            <a:schemeClr val="bg1"/>
                          </a:solidFill>
                          <a:effectLst/>
                        </a:rPr>
                        <a:t>8</a:t>
                      </a:r>
                      <a:endParaRPr lang="en-US" sz="1100" b="1" dirty="0">
                        <a:solidFill>
                          <a:schemeClr val="bg1"/>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0C0"/>
                    </a:solidFill>
                  </a:tcPr>
                </a:tc>
                <a:tc>
                  <a:txBody>
                    <a:bodyPr/>
                    <a:lstStyle/>
                    <a:p>
                      <a:pPr marL="154940" marR="0" lvl="0" indent="0" algn="l" rtl="0">
                        <a:lnSpc>
                          <a:spcPct val="100000"/>
                        </a:lnSpc>
                        <a:spcBef>
                          <a:spcPts val="0"/>
                        </a:spcBef>
                        <a:spcAft>
                          <a:spcPts val="0"/>
                        </a:spcAft>
                        <a:buNone/>
                      </a:pPr>
                      <a:r>
                        <a:rPr lang="en-US" sz="1100" u="none" strike="noStrike" cap="none" dirty="0"/>
                        <a:t>Iquitos Rural Sanitation  </a:t>
                      </a:r>
                      <a:r>
                        <a:rPr lang="en-US" sz="1100" u="none" strike="noStrike" cap="none" baseline="30000" dirty="0"/>
                        <a:t>1/</a:t>
                      </a:r>
                      <a:endParaRPr lang="es-ES" sz="1100" b="0" i="0" u="none" strike="noStrike" cap="none" baseline="30000" dirty="0">
                        <a:solidFill>
                          <a:schemeClr val="tx1"/>
                        </a:solidFill>
                        <a:latin typeface="Calibri"/>
                        <a:cs typeface="Calibri"/>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1755" marR="0" lvl="0" indent="0" algn="ctr" rtl="0">
                        <a:lnSpc>
                          <a:spcPct val="100000"/>
                        </a:lnSpc>
                        <a:spcBef>
                          <a:spcPts val="0"/>
                        </a:spcBef>
                        <a:spcAft>
                          <a:spcPts val="0"/>
                        </a:spcAft>
                        <a:buNone/>
                      </a:pPr>
                      <a:r>
                        <a:rPr lang="en-US" sz="1100" u="none" strike="noStrike" kern="1200" dirty="0">
                          <a:solidFill>
                            <a:schemeClr val="tx1"/>
                          </a:solidFill>
                          <a:effectLst/>
                          <a:latin typeface="+mn-lt"/>
                          <a:ea typeface="+mn-ea"/>
                          <a:cs typeface="+mn-cs"/>
                        </a:rPr>
                        <a:t>26</a:t>
                      </a:r>
                      <a:endParaRPr lang="es-ES" sz="1100" u="none" strike="noStrike" kern="1200" dirty="0">
                        <a:solidFill>
                          <a:schemeClr val="tx1"/>
                        </a:solidFill>
                        <a:effectLst/>
                        <a:latin typeface="+mn-lt"/>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3">
                  <a:txBody>
                    <a:bodyPr/>
                    <a:lstStyle/>
                    <a:p>
                      <a:pPr marL="0" marR="0" lvl="0" indent="0" algn="ctr" rtl="0">
                        <a:lnSpc>
                          <a:spcPct val="100000"/>
                        </a:lnSpc>
                        <a:spcBef>
                          <a:spcPts val="0"/>
                        </a:spcBef>
                        <a:spcAft>
                          <a:spcPts val="0"/>
                        </a:spcAft>
                        <a:buNone/>
                      </a:pPr>
                      <a:r>
                        <a:rPr lang="en-US" sz="1100" b="0" dirty="0">
                          <a:solidFill>
                            <a:schemeClr val="tx1"/>
                          </a:solidFill>
                          <a:effectLst/>
                          <a:latin typeface="+mn-lt"/>
                        </a:rPr>
                        <a:t>Ministry of Housing, Construction and Sanitation</a:t>
                      </a:r>
                      <a:endParaRPr lang="es-ES" dirty="0"/>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Tx/>
                        <a:buSzTx/>
                        <a:buFontTx/>
                        <a:buNone/>
                      </a:pPr>
                      <a:r>
                        <a:rPr lang="es-PE" sz="1100" u="none" strike="noStrike" kern="1200" cap="none" dirty="0">
                          <a:solidFill>
                            <a:schemeClr val="tx1"/>
                          </a:solidFill>
                          <a:latin typeface="+mn-lt"/>
                          <a:ea typeface="+mn-ea"/>
                          <a:cs typeface="+mn-cs"/>
                        </a:rPr>
                        <a:t>I.Q.25 / II.Q.25</a:t>
                      </a:r>
                      <a:endParaRPr lang="es-ES" dirty="0"/>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717220020"/>
                  </a:ext>
                </a:extLst>
              </a:tr>
              <a:tr h="328698">
                <a:tc>
                  <a:txBody>
                    <a:bodyPr/>
                    <a:lstStyle/>
                    <a:p>
                      <a:pPr marL="0" algn="ctr"/>
                      <a:r>
                        <a:rPr lang="en-US" sz="1100" dirty="0">
                          <a:solidFill>
                            <a:schemeClr val="bg1"/>
                          </a:solidFill>
                          <a:effectLst/>
                        </a:rPr>
                        <a:t>9</a:t>
                      </a:r>
                      <a:endParaRPr lang="en-US" sz="1100" b="1" dirty="0">
                        <a:solidFill>
                          <a:schemeClr val="bg1"/>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0C0"/>
                    </a:solidFill>
                  </a:tcPr>
                </a:tc>
                <a:tc>
                  <a:txBody>
                    <a:bodyPr/>
                    <a:lstStyle/>
                    <a:p>
                      <a:pPr marL="179705" lvl="0">
                        <a:buNone/>
                      </a:pPr>
                      <a:r>
                        <a:rPr lang="en-US" sz="1100" dirty="0">
                          <a:effectLst/>
                        </a:rPr>
                        <a:t>Cañete WWTP</a:t>
                      </a:r>
                      <a:endParaRPr lang="en-US" sz="1100" b="0" dirty="0">
                        <a:solidFill>
                          <a:schemeClr val="tx1"/>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1755" lvl="0" algn="ctr">
                        <a:buNone/>
                      </a:pPr>
                      <a:r>
                        <a:rPr lang="es-PE" sz="1100" u="none" strike="noStrike" kern="1200" dirty="0">
                          <a:solidFill>
                            <a:schemeClr val="tx1"/>
                          </a:solidFill>
                          <a:effectLst/>
                          <a:latin typeface="+mn-lt"/>
                          <a:ea typeface="+mn-ea"/>
                          <a:cs typeface="+mn-cs"/>
                        </a:rPr>
                        <a:t>33</a:t>
                      </a:r>
                      <a:endParaRPr lang="es-ES"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p>
                      <a:endParaRPr lang="es-ES"/>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Tx/>
                        <a:buSzTx/>
                        <a:buFontTx/>
                        <a:buNone/>
                      </a:pPr>
                      <a:r>
                        <a:rPr lang="en-US" sz="1100" u="none" strike="noStrike" kern="1200" cap="none" dirty="0">
                          <a:solidFill>
                            <a:schemeClr val="tx1"/>
                          </a:solidFill>
                          <a:latin typeface="+mn-lt"/>
                          <a:ea typeface="+mn-ea"/>
                          <a:cs typeface="+mn-cs"/>
                        </a:rPr>
                        <a:t>IV.Q.25 / I.Q.26</a:t>
                      </a:r>
                      <a:endParaRPr lang="es-ES" dirty="0"/>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36292221"/>
                  </a:ext>
                </a:extLst>
              </a:tr>
              <a:tr h="328698">
                <a:tc>
                  <a:txBody>
                    <a:bodyPr/>
                    <a:lstStyle/>
                    <a:p>
                      <a:pPr marL="0" lvl="0" algn="ctr">
                        <a:buNone/>
                      </a:pPr>
                      <a:r>
                        <a:rPr lang="en-US" sz="1100" dirty="0">
                          <a:solidFill>
                            <a:schemeClr val="bg1"/>
                          </a:solidFill>
                          <a:effectLst/>
                        </a:rPr>
                        <a:t>10</a:t>
                      </a:r>
                    </a:p>
                  </a:txBody>
                  <a:tcPr marL="0" marR="0" marT="0" marB="0" anchor="ctr">
                    <a:lnL w="12700">
                      <a:solidFill>
                        <a:schemeClr val="bg1"/>
                      </a:solidFill>
                    </a:lnL>
                    <a:lnR w="12700">
                      <a:solidFill>
                        <a:schemeClr val="bg1"/>
                      </a:solidFill>
                    </a:lnR>
                    <a:lnT w="12700">
                      <a:solidFill>
                        <a:schemeClr val="bg1"/>
                      </a:solidFill>
                    </a:lnT>
                    <a:lnB w="12700">
                      <a:solidFill>
                        <a:schemeClr val="bg1"/>
                      </a:solidFill>
                    </a:lnB>
                    <a:solidFill>
                      <a:srgbClr val="0070C0"/>
                    </a:solidFill>
                  </a:tcPr>
                </a:tc>
                <a:tc>
                  <a:txBody>
                    <a:bodyPr/>
                    <a:lstStyle/>
                    <a:p>
                      <a:pPr marL="179705" lvl="0">
                        <a:buNone/>
                      </a:pPr>
                      <a:r>
                        <a:rPr lang="en-US" sz="1100" dirty="0">
                          <a:effectLst/>
                        </a:rPr>
                        <a:t>Lambayeque Desalination Plant</a:t>
                      </a:r>
                      <a:endParaRPr lang="en-US" sz="1100" b="0" dirty="0">
                        <a:solidFill>
                          <a:schemeClr val="tx1"/>
                        </a:solidFill>
                        <a:effectLst/>
                        <a:latin typeface="+mn-lt"/>
                      </a:endParaRPr>
                    </a:p>
                  </a:txBody>
                  <a:tcPr marL="0" marR="0" marT="0" marB="0" anchor="ctr">
                    <a:lnL w="12700">
                      <a:solidFill>
                        <a:schemeClr val="bg1"/>
                      </a:solidFill>
                    </a:lnL>
                    <a:lnR w="12700">
                      <a:solidFill>
                        <a:schemeClr val="bg1"/>
                      </a:solidFill>
                    </a:lnR>
                    <a:lnT w="12700">
                      <a:solidFill>
                        <a:schemeClr val="bg1"/>
                      </a:solidFill>
                    </a:lnT>
                    <a:lnB w="12700">
                      <a:solidFill>
                        <a:schemeClr val="bg1"/>
                      </a:solidFill>
                    </a:lnB>
                  </a:tcPr>
                </a:tc>
                <a:tc>
                  <a:txBody>
                    <a:bodyPr/>
                    <a:lstStyle/>
                    <a:p>
                      <a:pPr marL="71755" lvl="0" algn="ctr">
                        <a:buNone/>
                      </a:pPr>
                      <a:r>
                        <a:rPr lang="es-PE" sz="1100" u="none" strike="noStrike" kern="1200" dirty="0">
                          <a:solidFill>
                            <a:schemeClr val="tx1"/>
                          </a:solidFill>
                          <a:effectLst/>
                          <a:latin typeface="+mn-lt"/>
                          <a:ea typeface="+mn-ea"/>
                          <a:cs typeface="+mn-cs"/>
                        </a:rPr>
                        <a:t>49</a:t>
                      </a:r>
                      <a:endParaRPr lang="es-ES" dirty="0"/>
                    </a:p>
                  </a:txBody>
                  <a:tcPr marL="9524" marR="9524" marT="9524" marB="0" anchor="ctr">
                    <a:lnL w="12700">
                      <a:solidFill>
                        <a:schemeClr val="bg1"/>
                      </a:solidFill>
                    </a:lnL>
                    <a:lnR w="12700">
                      <a:solidFill>
                        <a:schemeClr val="bg1"/>
                      </a:solidFill>
                    </a:lnR>
                    <a:lnT w="12700">
                      <a:solidFill>
                        <a:schemeClr val="bg1"/>
                      </a:solidFill>
                    </a:lnT>
                    <a:lnB w="12700">
                      <a:solidFill>
                        <a:schemeClr val="bg1"/>
                      </a:solidFill>
                    </a:lnB>
                  </a:tcPr>
                </a:tc>
                <a:tc vMerge="1">
                  <a:txBody>
                    <a:bodyPr/>
                    <a:lstStyle/>
                    <a:p>
                      <a:endParaRPr lang="es-ES"/>
                    </a:p>
                  </a:txBody>
                  <a:tcPr marL="0" marR="0" marT="39375" marB="0" anchor="ctr">
                    <a:lnL w="12700">
                      <a:solidFill>
                        <a:schemeClr val="bg1"/>
                      </a:solidFill>
                    </a:lnL>
                    <a:lnR w="12700">
                      <a:solidFill>
                        <a:schemeClr val="bg1"/>
                      </a:solidFill>
                    </a:lnR>
                    <a:lnT w="12700">
                      <a:solidFill>
                        <a:schemeClr val="bg1"/>
                      </a:solidFill>
                    </a:lnT>
                    <a:lnB w="12700">
                      <a:solidFill>
                        <a:schemeClr val="bg1"/>
                      </a:solidFill>
                    </a:lnB>
                  </a:tcPr>
                </a:tc>
                <a:tc>
                  <a:txBody>
                    <a:bodyPr/>
                    <a:lstStyle/>
                    <a:p>
                      <a:pPr marL="0" marR="0" lvl="0" indent="0" algn="ctr" rtl="0">
                        <a:lnSpc>
                          <a:spcPct val="100000"/>
                        </a:lnSpc>
                        <a:spcBef>
                          <a:spcPts val="0"/>
                        </a:spcBef>
                        <a:spcAft>
                          <a:spcPts val="0"/>
                        </a:spcAft>
                        <a:buClrTx/>
                        <a:buSzTx/>
                        <a:buFontTx/>
                        <a:buNone/>
                      </a:pPr>
                      <a:r>
                        <a:rPr lang="en-US" sz="1100" u="none" strike="noStrike" kern="1200" cap="none" dirty="0">
                          <a:solidFill>
                            <a:schemeClr val="tx1"/>
                          </a:solidFill>
                          <a:latin typeface="+mn-lt"/>
                          <a:ea typeface="+mn-ea"/>
                          <a:cs typeface="+mn-cs"/>
                        </a:rPr>
                        <a:t>III.Q.25 / I.Q.26</a:t>
                      </a:r>
                      <a:endParaRPr lang="es-ES" dirty="0"/>
                    </a:p>
                  </a:txBody>
                  <a:tcPr marL="0" marR="0" marT="0" marB="0" anchor="ctr">
                    <a:lnL w="12700">
                      <a:solidFill>
                        <a:schemeClr val="bg1"/>
                      </a:solidFill>
                    </a:lnL>
                    <a:lnR w="12700">
                      <a:solidFill>
                        <a:schemeClr val="bg1"/>
                      </a:solidFill>
                    </a:lnR>
                    <a:lnT w="12700">
                      <a:solidFill>
                        <a:schemeClr val="bg1"/>
                      </a:solidFill>
                    </a:lnT>
                    <a:lnB w="12700">
                      <a:solidFill>
                        <a:schemeClr val="bg1"/>
                      </a:solidFill>
                    </a:lnB>
                  </a:tcPr>
                </a:tc>
                <a:extLst>
                  <a:ext uri="{0D108BD9-81ED-4DB2-BD59-A6C34878D82A}">
                    <a16:rowId xmlns:a16="http://schemas.microsoft.com/office/drawing/2014/main" val="1709931959"/>
                  </a:ext>
                </a:extLst>
              </a:tr>
            </a:tbl>
          </a:graphicData>
        </a:graphic>
      </p:graphicFrame>
      <p:graphicFrame>
        <p:nvGraphicFramePr>
          <p:cNvPr id="4" name="Table 3">
            <a:extLst>
              <a:ext uri="{FF2B5EF4-FFF2-40B4-BE49-F238E27FC236}">
                <a16:creationId xmlns:a16="http://schemas.microsoft.com/office/drawing/2014/main" id="{9E911127-AFF9-96FF-EC00-EE399C68E6A6}"/>
              </a:ext>
            </a:extLst>
          </p:cNvPr>
          <p:cNvGraphicFramePr>
            <a:graphicFrameLocks noGrp="1"/>
          </p:cNvGraphicFramePr>
          <p:nvPr>
            <p:extLst>
              <p:ext uri="{D42A27DB-BD31-4B8C-83A1-F6EECF244321}">
                <p14:modId xmlns:p14="http://schemas.microsoft.com/office/powerpoint/2010/main" val="3447432604"/>
              </p:ext>
            </p:extLst>
          </p:nvPr>
        </p:nvGraphicFramePr>
        <p:xfrm>
          <a:off x="7199586" y="2023241"/>
          <a:ext cx="4763706" cy="3488079"/>
        </p:xfrm>
        <a:graphic>
          <a:graphicData uri="http://schemas.openxmlformats.org/drawingml/2006/table">
            <a:tbl>
              <a:tblPr firstRow="1" bandRow="1">
                <a:tableStyleId>{5FD0F851-EC5A-4D38-B0AD-8093EC10F338}</a:tableStyleId>
              </a:tblPr>
              <a:tblGrid>
                <a:gridCol w="271980">
                  <a:extLst>
                    <a:ext uri="{9D8B030D-6E8A-4147-A177-3AD203B41FA5}">
                      <a16:colId xmlns:a16="http://schemas.microsoft.com/office/drawing/2014/main" val="1000690797"/>
                    </a:ext>
                  </a:extLst>
                </a:gridCol>
                <a:gridCol w="2007344">
                  <a:extLst>
                    <a:ext uri="{9D8B030D-6E8A-4147-A177-3AD203B41FA5}">
                      <a16:colId xmlns:a16="http://schemas.microsoft.com/office/drawing/2014/main" val="4012445814"/>
                    </a:ext>
                  </a:extLst>
                </a:gridCol>
                <a:gridCol w="736062">
                  <a:extLst>
                    <a:ext uri="{9D8B030D-6E8A-4147-A177-3AD203B41FA5}">
                      <a16:colId xmlns:a16="http://schemas.microsoft.com/office/drawing/2014/main" val="1368073126"/>
                    </a:ext>
                  </a:extLst>
                </a:gridCol>
                <a:gridCol w="836199">
                  <a:extLst>
                    <a:ext uri="{9D8B030D-6E8A-4147-A177-3AD203B41FA5}">
                      <a16:colId xmlns:a16="http://schemas.microsoft.com/office/drawing/2014/main" val="646218012"/>
                    </a:ext>
                  </a:extLst>
                </a:gridCol>
                <a:gridCol w="912121">
                  <a:extLst>
                    <a:ext uri="{9D8B030D-6E8A-4147-A177-3AD203B41FA5}">
                      <a16:colId xmlns:a16="http://schemas.microsoft.com/office/drawing/2014/main" val="809959066"/>
                    </a:ext>
                  </a:extLst>
                </a:gridCol>
              </a:tblGrid>
              <a:tr h="683475">
                <a:tc>
                  <a:txBody>
                    <a:bodyPr/>
                    <a:lstStyle/>
                    <a:p>
                      <a:pPr algn="ctr"/>
                      <a:r>
                        <a:rPr lang="en-US" sz="1100">
                          <a:solidFill>
                            <a:schemeClr val="bg1"/>
                          </a:solidFill>
                          <a:effectLst/>
                        </a:rPr>
                        <a:t>1</a:t>
                      </a:r>
                      <a:endParaRPr lang="en-US" sz="1100" b="1">
                        <a:solidFill>
                          <a:schemeClr val="bg1"/>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marL="179705" lvl="0"/>
                      <a:r>
                        <a:rPr lang="en-US" sz="1100" b="0">
                          <a:effectLst/>
                        </a:rPr>
                        <a:t>Expansion and improvement of Paita and Talara sanitation services</a:t>
                      </a:r>
                      <a:endParaRPr lang="en-US" sz="1100" b="0" dirty="0">
                        <a:effectLs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s-PE" sz="1100" b="0" u="none" strike="noStrike">
                          <a:effectLst/>
                        </a:rPr>
                        <a:t>150</a:t>
                      </a:r>
                      <a:endParaRPr lang="es-PE" sz="1100" b="0" i="0" u="none" strike="noStrike">
                        <a:solidFill>
                          <a:schemeClr val="tx1"/>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050" b="0">
                          <a:effectLst/>
                        </a:rPr>
                        <a:t>Ministry of Housing, Construction and Sanitation</a:t>
                      </a:r>
                      <a:endParaRPr lang="en-US" sz="1050" b="0">
                        <a:solidFill>
                          <a:schemeClr val="tx1"/>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100" b="0">
                          <a:effectLst/>
                        </a:rPr>
                        <a:t>IV.Q.26</a:t>
                      </a:r>
                      <a:endParaRPr lang="en-US" sz="1100" b="0">
                        <a:solidFill>
                          <a:schemeClr val="tx1"/>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288111595"/>
                  </a:ext>
                </a:extLst>
              </a:tr>
              <a:tr h="589202">
                <a:tc>
                  <a:txBody>
                    <a:bodyPr/>
                    <a:lstStyle/>
                    <a:p>
                      <a:pPr algn="ctr"/>
                      <a:r>
                        <a:rPr lang="en-US" sz="1100">
                          <a:solidFill>
                            <a:schemeClr val="bg1"/>
                          </a:solidFill>
                          <a:effectLst/>
                        </a:rPr>
                        <a:t>2</a:t>
                      </a:r>
                      <a:endParaRPr lang="en-US" sz="1100" b="1">
                        <a:solidFill>
                          <a:schemeClr val="bg1"/>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marL="179705" lvl="0"/>
                      <a:r>
                        <a:rPr lang="en-US" sz="1100" err="1">
                          <a:effectLst/>
                        </a:rPr>
                        <a:t>Chinecas</a:t>
                      </a:r>
                      <a:r>
                        <a:rPr lang="en-US" sz="1100">
                          <a:effectLst/>
                        </a:rPr>
                        <a:t> Project</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s-PE" sz="1100" u="none" strike="noStrike">
                          <a:effectLst/>
                        </a:rPr>
                        <a:t>500*</a:t>
                      </a:r>
                      <a:endParaRPr lang="es-PE" sz="1100" b="0" i="0" u="none" strike="noStrike">
                        <a:solidFill>
                          <a:schemeClr val="tx1"/>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100">
                          <a:effectLst/>
                        </a:rPr>
                        <a:t>Ancash regional government</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100">
                          <a:effectLst/>
                        </a:rPr>
                        <a:t>To be defined</a:t>
                      </a:r>
                      <a:endParaRPr lang="en-US" sz="1100">
                        <a:solidFill>
                          <a:schemeClr val="tx1"/>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772958158"/>
                  </a:ext>
                </a:extLst>
              </a:tr>
              <a:tr h="1107701">
                <a:tc>
                  <a:txBody>
                    <a:bodyPr/>
                    <a:lstStyle/>
                    <a:p>
                      <a:pPr algn="ctr"/>
                      <a:r>
                        <a:rPr lang="en-US" sz="1100">
                          <a:solidFill>
                            <a:schemeClr val="bg1"/>
                          </a:solidFill>
                          <a:effectLst/>
                        </a:rPr>
                        <a:t>3</a:t>
                      </a:r>
                      <a:endParaRPr lang="en-US" sz="1100" b="1">
                        <a:solidFill>
                          <a:schemeClr val="bg1"/>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marL="179705" lvl="0"/>
                      <a:r>
                        <a:rPr lang="en-US" sz="1100">
                          <a:effectLst/>
                        </a:rPr>
                        <a:t>Comprehensive Water System of the Chancay Valley - Lambayeque</a:t>
                      </a:r>
                      <a:endParaRPr lang="en-US" sz="1100" dirty="0">
                        <a:effectLs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s-PE" sz="1100" u="none" strike="noStrike">
                          <a:effectLst/>
                        </a:rPr>
                        <a:t>619</a:t>
                      </a:r>
                      <a:endParaRPr lang="es-PE" sz="1100" b="0" i="0" u="none" strike="noStrike">
                        <a:solidFill>
                          <a:schemeClr val="tx1"/>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100">
                          <a:effectLst/>
                        </a:rPr>
                        <a:t>Lambayeque regional government</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100">
                          <a:effectLst/>
                        </a:rPr>
                        <a:t>I.Q.26 / III.Q.26</a:t>
                      </a:r>
                      <a:endParaRPr lang="en-US" sz="1100">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96105673"/>
                  </a:ext>
                </a:extLst>
              </a:tr>
              <a:tr h="1107701">
                <a:tc>
                  <a:txBody>
                    <a:bodyPr/>
                    <a:lstStyle/>
                    <a:p>
                      <a:pPr algn="ctr"/>
                      <a:r>
                        <a:rPr lang="en-US" sz="1100">
                          <a:solidFill>
                            <a:srgbClr val="002060"/>
                          </a:solidFill>
                          <a:effectLst/>
                        </a:rPr>
                        <a:t>4</a:t>
                      </a:r>
                      <a:endParaRPr lang="en-US" sz="1100" b="1">
                        <a:solidFill>
                          <a:srgbClr val="002060"/>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0C0">
                        <a:alpha val="20000"/>
                      </a:srgbClr>
                    </a:solidFill>
                  </a:tcPr>
                </a:tc>
                <a:tc>
                  <a:txBody>
                    <a:bodyPr/>
                    <a:lstStyle/>
                    <a:p>
                      <a:pPr marL="179705" lvl="0"/>
                      <a:r>
                        <a:rPr lang="en-US" sz="1100">
                          <a:effectLst/>
                        </a:rPr>
                        <a:t>Integrated Gas Transportation System - Southern Zone of Peru</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s-PE" sz="1100" u="none" strike="noStrike">
                          <a:effectLst/>
                        </a:rPr>
                        <a:t>4,321</a:t>
                      </a:r>
                      <a:endParaRPr lang="es-PE" sz="1100" b="0" i="0" u="none" strike="noStrike">
                        <a:solidFill>
                          <a:schemeClr val="tx1"/>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100">
                          <a:effectLst/>
                        </a:rPr>
                        <a:t>Ministry of Energy and Mines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100">
                          <a:effectLst/>
                        </a:rPr>
                        <a:t>To be defined</a:t>
                      </a:r>
                      <a:endParaRPr lang="en-US" sz="1100">
                        <a:solidFill>
                          <a:schemeClr val="tx1"/>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836172"/>
                  </a:ext>
                </a:extLst>
              </a:tr>
            </a:tbl>
          </a:graphicData>
        </a:graphic>
      </p:graphicFrame>
      <p:grpSp>
        <p:nvGrpSpPr>
          <p:cNvPr id="25" name="Google Shape;1496;p11">
            <a:extLst>
              <a:ext uri="{FF2B5EF4-FFF2-40B4-BE49-F238E27FC236}">
                <a16:creationId xmlns:a16="http://schemas.microsoft.com/office/drawing/2014/main" id="{F8FA1989-897D-6F66-4EB8-9C7173DC092C}"/>
              </a:ext>
            </a:extLst>
          </p:cNvPr>
          <p:cNvGrpSpPr/>
          <p:nvPr/>
        </p:nvGrpSpPr>
        <p:grpSpPr>
          <a:xfrm>
            <a:off x="1200994" y="3636860"/>
            <a:ext cx="314816" cy="323420"/>
            <a:chOff x="2915278" y="1588679"/>
            <a:chExt cx="345440" cy="345439"/>
          </a:xfrm>
        </p:grpSpPr>
        <p:sp>
          <p:nvSpPr>
            <p:cNvPr id="27" name="Google Shape;1498;p11">
              <a:extLst>
                <a:ext uri="{FF2B5EF4-FFF2-40B4-BE49-F238E27FC236}">
                  <a16:creationId xmlns:a16="http://schemas.microsoft.com/office/drawing/2014/main" id="{53661468-C5DA-8618-9EE0-5A15A23A38A2}"/>
                </a:ext>
              </a:extLst>
            </p:cNvPr>
            <p:cNvSpPr/>
            <p:nvPr/>
          </p:nvSpPr>
          <p:spPr>
            <a:xfrm>
              <a:off x="2915278" y="1588679"/>
              <a:ext cx="345440" cy="345439"/>
            </a:xfrm>
            <a:custGeom>
              <a:avLst/>
              <a:gdLst/>
              <a:ahLst/>
              <a:cxnLst/>
              <a:rect l="l" t="t" r="r" b="b"/>
              <a:pathLst>
                <a:path w="345440" h="345439" extrusionOk="0">
                  <a:moveTo>
                    <a:pt x="172542" y="0"/>
                  </a:moveTo>
                  <a:lnTo>
                    <a:pt x="126675" y="6163"/>
                  </a:lnTo>
                  <a:lnTo>
                    <a:pt x="85458" y="23558"/>
                  </a:lnTo>
                  <a:lnTo>
                    <a:pt x="50538" y="50538"/>
                  </a:lnTo>
                  <a:lnTo>
                    <a:pt x="23558" y="85458"/>
                  </a:lnTo>
                  <a:lnTo>
                    <a:pt x="6163" y="126675"/>
                  </a:lnTo>
                  <a:lnTo>
                    <a:pt x="0" y="172542"/>
                  </a:lnTo>
                  <a:lnTo>
                    <a:pt x="6163" y="218409"/>
                  </a:lnTo>
                  <a:lnTo>
                    <a:pt x="23558" y="259625"/>
                  </a:lnTo>
                  <a:lnTo>
                    <a:pt x="50538" y="294546"/>
                  </a:lnTo>
                  <a:lnTo>
                    <a:pt x="85458" y="321526"/>
                  </a:lnTo>
                  <a:lnTo>
                    <a:pt x="126675" y="338920"/>
                  </a:lnTo>
                  <a:lnTo>
                    <a:pt x="172542" y="345084"/>
                  </a:lnTo>
                  <a:lnTo>
                    <a:pt x="218409" y="338920"/>
                  </a:lnTo>
                  <a:lnTo>
                    <a:pt x="259625" y="321526"/>
                  </a:lnTo>
                  <a:lnTo>
                    <a:pt x="294546" y="294546"/>
                  </a:lnTo>
                  <a:lnTo>
                    <a:pt x="321526" y="259625"/>
                  </a:lnTo>
                  <a:lnTo>
                    <a:pt x="338920" y="218409"/>
                  </a:lnTo>
                  <a:lnTo>
                    <a:pt x="345084" y="172542"/>
                  </a:lnTo>
                  <a:lnTo>
                    <a:pt x="338920" y="126675"/>
                  </a:lnTo>
                  <a:lnTo>
                    <a:pt x="321526" y="85458"/>
                  </a:lnTo>
                  <a:lnTo>
                    <a:pt x="294546" y="50538"/>
                  </a:lnTo>
                  <a:lnTo>
                    <a:pt x="259625" y="23558"/>
                  </a:lnTo>
                  <a:lnTo>
                    <a:pt x="218409" y="6163"/>
                  </a:lnTo>
                  <a:lnTo>
                    <a:pt x="172542" y="0"/>
                  </a:lnTo>
                  <a:close/>
                </a:path>
              </a:pathLst>
            </a:custGeom>
            <a:solidFill>
              <a:schemeClr val="accent5"/>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pic>
          <p:nvPicPr>
            <p:cNvPr id="28" name="Google Shape;1499;p11">
              <a:extLst>
                <a:ext uri="{FF2B5EF4-FFF2-40B4-BE49-F238E27FC236}">
                  <a16:creationId xmlns:a16="http://schemas.microsoft.com/office/drawing/2014/main" id="{C9FACCF4-692E-FFE3-2413-FFE74E75F49B}"/>
                </a:ext>
              </a:extLst>
            </p:cNvPr>
            <p:cNvPicPr preferRelativeResize="0"/>
            <p:nvPr/>
          </p:nvPicPr>
          <p:blipFill rotWithShape="1">
            <a:blip r:embed="rId3">
              <a:alphaModFix/>
            </a:blip>
            <a:srcRect/>
            <a:stretch/>
          </p:blipFill>
          <p:spPr>
            <a:xfrm>
              <a:off x="2955355" y="1650412"/>
              <a:ext cx="272294" cy="230206"/>
            </a:xfrm>
            <a:prstGeom prst="rect">
              <a:avLst/>
            </a:prstGeom>
            <a:noFill/>
            <a:ln>
              <a:noFill/>
            </a:ln>
          </p:spPr>
        </p:pic>
      </p:grpSp>
      <p:grpSp>
        <p:nvGrpSpPr>
          <p:cNvPr id="29" name="Google Shape;1491;p11">
            <a:extLst>
              <a:ext uri="{FF2B5EF4-FFF2-40B4-BE49-F238E27FC236}">
                <a16:creationId xmlns:a16="http://schemas.microsoft.com/office/drawing/2014/main" id="{BE43180A-A375-4B71-5DE2-501BC94B5E9E}"/>
              </a:ext>
            </a:extLst>
          </p:cNvPr>
          <p:cNvGrpSpPr/>
          <p:nvPr/>
        </p:nvGrpSpPr>
        <p:grpSpPr>
          <a:xfrm>
            <a:off x="1161543" y="2577135"/>
            <a:ext cx="345440" cy="341819"/>
            <a:chOff x="3942534" y="4529438"/>
            <a:chExt cx="391794" cy="391795"/>
          </a:xfrm>
        </p:grpSpPr>
        <p:grpSp>
          <p:nvGrpSpPr>
            <p:cNvPr id="30" name="Google Shape;1492;p11">
              <a:extLst>
                <a:ext uri="{FF2B5EF4-FFF2-40B4-BE49-F238E27FC236}">
                  <a16:creationId xmlns:a16="http://schemas.microsoft.com/office/drawing/2014/main" id="{38B2F997-7964-7E34-26DF-B2C9002A5A06}"/>
                </a:ext>
              </a:extLst>
            </p:cNvPr>
            <p:cNvGrpSpPr/>
            <p:nvPr/>
          </p:nvGrpSpPr>
          <p:grpSpPr>
            <a:xfrm>
              <a:off x="3942534" y="4529438"/>
              <a:ext cx="391794" cy="391795"/>
              <a:chOff x="3331854" y="5305356"/>
              <a:chExt cx="391794" cy="391795"/>
            </a:xfrm>
          </p:grpSpPr>
          <p:sp>
            <p:nvSpPr>
              <p:cNvPr id="32" name="Google Shape;1493;p11">
                <a:extLst>
                  <a:ext uri="{FF2B5EF4-FFF2-40B4-BE49-F238E27FC236}">
                    <a16:creationId xmlns:a16="http://schemas.microsoft.com/office/drawing/2014/main" id="{789A1459-CDF8-CBD6-4DC0-A0836FBC9577}"/>
                  </a:ext>
                </a:extLst>
              </p:cNvPr>
              <p:cNvSpPr/>
              <p:nvPr/>
            </p:nvSpPr>
            <p:spPr>
              <a:xfrm>
                <a:off x="3331854" y="5305356"/>
                <a:ext cx="391794" cy="391795"/>
              </a:xfrm>
              <a:custGeom>
                <a:avLst/>
                <a:gdLst/>
                <a:ahLst/>
                <a:cxnLst/>
                <a:rect l="l" t="t" r="r" b="b"/>
                <a:pathLst>
                  <a:path w="391794" h="391795" extrusionOk="0">
                    <a:moveTo>
                      <a:pt x="195694" y="0"/>
                    </a:moveTo>
                    <a:lnTo>
                      <a:pt x="150824" y="5168"/>
                    </a:lnTo>
                    <a:lnTo>
                      <a:pt x="109633" y="19890"/>
                    </a:lnTo>
                    <a:lnTo>
                      <a:pt x="73298" y="42992"/>
                    </a:lnTo>
                    <a:lnTo>
                      <a:pt x="42992" y="73298"/>
                    </a:lnTo>
                    <a:lnTo>
                      <a:pt x="19890" y="109633"/>
                    </a:lnTo>
                    <a:lnTo>
                      <a:pt x="5168" y="150824"/>
                    </a:lnTo>
                    <a:lnTo>
                      <a:pt x="0" y="195694"/>
                    </a:lnTo>
                    <a:lnTo>
                      <a:pt x="5168" y="240564"/>
                    </a:lnTo>
                    <a:lnTo>
                      <a:pt x="19890" y="281754"/>
                    </a:lnTo>
                    <a:lnTo>
                      <a:pt x="42992" y="318090"/>
                    </a:lnTo>
                    <a:lnTo>
                      <a:pt x="73298" y="348396"/>
                    </a:lnTo>
                    <a:lnTo>
                      <a:pt x="109633" y="371497"/>
                    </a:lnTo>
                    <a:lnTo>
                      <a:pt x="150824" y="386220"/>
                    </a:lnTo>
                    <a:lnTo>
                      <a:pt x="195694" y="391388"/>
                    </a:lnTo>
                    <a:lnTo>
                      <a:pt x="240564" y="386220"/>
                    </a:lnTo>
                    <a:lnTo>
                      <a:pt x="281754" y="371497"/>
                    </a:lnTo>
                    <a:lnTo>
                      <a:pt x="318090" y="348396"/>
                    </a:lnTo>
                    <a:lnTo>
                      <a:pt x="348396" y="318090"/>
                    </a:lnTo>
                    <a:lnTo>
                      <a:pt x="371497" y="281754"/>
                    </a:lnTo>
                    <a:lnTo>
                      <a:pt x="386220" y="240564"/>
                    </a:lnTo>
                    <a:lnTo>
                      <a:pt x="391388" y="195694"/>
                    </a:lnTo>
                    <a:lnTo>
                      <a:pt x="386220" y="150824"/>
                    </a:lnTo>
                    <a:lnTo>
                      <a:pt x="371497" y="109633"/>
                    </a:lnTo>
                    <a:lnTo>
                      <a:pt x="348396" y="73298"/>
                    </a:lnTo>
                    <a:lnTo>
                      <a:pt x="318090" y="42992"/>
                    </a:lnTo>
                    <a:lnTo>
                      <a:pt x="281754" y="19890"/>
                    </a:lnTo>
                    <a:lnTo>
                      <a:pt x="240564" y="5168"/>
                    </a:lnTo>
                    <a:lnTo>
                      <a:pt x="195694" y="0"/>
                    </a:lnTo>
                    <a:close/>
                  </a:path>
                </a:pathLst>
              </a:custGeom>
              <a:solidFill>
                <a:srgbClr val="00206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33" name="Google Shape;1494;p11">
                <a:extLst>
                  <a:ext uri="{FF2B5EF4-FFF2-40B4-BE49-F238E27FC236}">
                    <a16:creationId xmlns:a16="http://schemas.microsoft.com/office/drawing/2014/main" id="{783A141B-E611-386E-138E-ACBB43125734}"/>
                  </a:ext>
                </a:extLst>
              </p:cNvPr>
              <p:cNvSpPr/>
              <p:nvPr/>
            </p:nvSpPr>
            <p:spPr>
              <a:xfrm>
                <a:off x="3331854" y="5328508"/>
                <a:ext cx="345440" cy="345439"/>
              </a:xfrm>
              <a:custGeom>
                <a:avLst/>
                <a:gdLst/>
                <a:ahLst/>
                <a:cxnLst/>
                <a:rect l="l" t="t" r="r" b="b"/>
                <a:pathLst>
                  <a:path w="345440" h="345439" extrusionOk="0">
                    <a:moveTo>
                      <a:pt x="172542" y="0"/>
                    </a:moveTo>
                    <a:lnTo>
                      <a:pt x="126675" y="6163"/>
                    </a:lnTo>
                    <a:lnTo>
                      <a:pt x="85458" y="23558"/>
                    </a:lnTo>
                    <a:lnTo>
                      <a:pt x="50538" y="50538"/>
                    </a:lnTo>
                    <a:lnTo>
                      <a:pt x="23558" y="85458"/>
                    </a:lnTo>
                    <a:lnTo>
                      <a:pt x="6163" y="126675"/>
                    </a:lnTo>
                    <a:lnTo>
                      <a:pt x="0" y="172542"/>
                    </a:lnTo>
                    <a:lnTo>
                      <a:pt x="6163" y="218409"/>
                    </a:lnTo>
                    <a:lnTo>
                      <a:pt x="23558" y="259625"/>
                    </a:lnTo>
                    <a:lnTo>
                      <a:pt x="50538" y="294546"/>
                    </a:lnTo>
                    <a:lnTo>
                      <a:pt x="85458" y="321526"/>
                    </a:lnTo>
                    <a:lnTo>
                      <a:pt x="126675" y="338920"/>
                    </a:lnTo>
                    <a:lnTo>
                      <a:pt x="172542" y="345084"/>
                    </a:lnTo>
                    <a:lnTo>
                      <a:pt x="218409" y="338920"/>
                    </a:lnTo>
                    <a:lnTo>
                      <a:pt x="259625" y="321526"/>
                    </a:lnTo>
                    <a:lnTo>
                      <a:pt x="294546" y="294546"/>
                    </a:lnTo>
                    <a:lnTo>
                      <a:pt x="321526" y="259625"/>
                    </a:lnTo>
                    <a:lnTo>
                      <a:pt x="338920" y="218409"/>
                    </a:lnTo>
                    <a:lnTo>
                      <a:pt x="345084" y="172542"/>
                    </a:lnTo>
                    <a:lnTo>
                      <a:pt x="338920" y="126675"/>
                    </a:lnTo>
                    <a:lnTo>
                      <a:pt x="321526" y="85458"/>
                    </a:lnTo>
                    <a:lnTo>
                      <a:pt x="294546" y="50538"/>
                    </a:lnTo>
                    <a:lnTo>
                      <a:pt x="259625" y="23558"/>
                    </a:lnTo>
                    <a:lnTo>
                      <a:pt x="218409" y="6163"/>
                    </a:lnTo>
                    <a:lnTo>
                      <a:pt x="172542" y="0"/>
                    </a:lnTo>
                    <a:close/>
                  </a:path>
                </a:pathLst>
              </a:custGeom>
              <a:solidFill>
                <a:srgbClr val="00206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pic>
          <p:nvPicPr>
            <p:cNvPr id="31" name="Google Shape;1495;p11" descr="Libro abierto contorno">
              <a:extLst>
                <a:ext uri="{FF2B5EF4-FFF2-40B4-BE49-F238E27FC236}">
                  <a16:creationId xmlns:a16="http://schemas.microsoft.com/office/drawing/2014/main" id="{0A198BFF-A99D-0A76-0010-C0087AE41451}"/>
                </a:ext>
              </a:extLst>
            </p:cNvPr>
            <p:cNvPicPr preferRelativeResize="0"/>
            <p:nvPr/>
          </p:nvPicPr>
          <p:blipFill rotWithShape="1">
            <a:blip r:embed="rId4">
              <a:alphaModFix/>
            </a:blip>
            <a:srcRect/>
            <a:stretch/>
          </p:blipFill>
          <p:spPr>
            <a:xfrm>
              <a:off x="3973720" y="4583101"/>
              <a:ext cx="284417" cy="284417"/>
            </a:xfrm>
            <a:prstGeom prst="rect">
              <a:avLst/>
            </a:prstGeom>
            <a:noFill/>
            <a:ln>
              <a:noFill/>
            </a:ln>
          </p:spPr>
        </p:pic>
      </p:grpSp>
      <p:pic>
        <p:nvPicPr>
          <p:cNvPr id="39" name="Google Shape;1490;p11">
            <a:extLst>
              <a:ext uri="{FF2B5EF4-FFF2-40B4-BE49-F238E27FC236}">
                <a16:creationId xmlns:a16="http://schemas.microsoft.com/office/drawing/2014/main" id="{3073FA6C-3AF7-3D43-DEB6-09C5727239D0}"/>
              </a:ext>
            </a:extLst>
          </p:cNvPr>
          <p:cNvPicPr preferRelativeResize="0"/>
          <p:nvPr/>
        </p:nvPicPr>
        <p:blipFill rotWithShape="1">
          <a:blip r:embed="rId5">
            <a:alphaModFix/>
          </a:blip>
          <a:srcRect/>
          <a:stretch/>
        </p:blipFill>
        <p:spPr>
          <a:xfrm>
            <a:off x="6857117" y="2361089"/>
            <a:ext cx="293222" cy="309808"/>
          </a:xfrm>
          <a:prstGeom prst="rect">
            <a:avLst/>
          </a:prstGeom>
          <a:noFill/>
          <a:ln>
            <a:noFill/>
          </a:ln>
        </p:spPr>
      </p:pic>
      <p:pic>
        <p:nvPicPr>
          <p:cNvPr id="40" name="Google Shape;1490;p11">
            <a:extLst>
              <a:ext uri="{FF2B5EF4-FFF2-40B4-BE49-F238E27FC236}">
                <a16:creationId xmlns:a16="http://schemas.microsoft.com/office/drawing/2014/main" id="{235DABD2-9276-8328-3771-E796A5425959}"/>
              </a:ext>
            </a:extLst>
          </p:cNvPr>
          <p:cNvPicPr preferRelativeResize="0"/>
          <p:nvPr/>
        </p:nvPicPr>
        <p:blipFill rotWithShape="1">
          <a:blip r:embed="rId5">
            <a:alphaModFix/>
          </a:blip>
          <a:srcRect/>
          <a:stretch/>
        </p:blipFill>
        <p:spPr>
          <a:xfrm>
            <a:off x="1179871" y="4701859"/>
            <a:ext cx="357062" cy="345098"/>
          </a:xfrm>
          <a:prstGeom prst="rect">
            <a:avLst/>
          </a:prstGeom>
          <a:noFill/>
          <a:ln>
            <a:noFill/>
          </a:ln>
        </p:spPr>
      </p:pic>
      <p:grpSp>
        <p:nvGrpSpPr>
          <p:cNvPr id="7" name="Grupo 6">
            <a:extLst>
              <a:ext uri="{FF2B5EF4-FFF2-40B4-BE49-F238E27FC236}">
                <a16:creationId xmlns:a16="http://schemas.microsoft.com/office/drawing/2014/main" id="{47A2A817-DA5D-8227-E34B-8FADD00D69EC}"/>
              </a:ext>
            </a:extLst>
          </p:cNvPr>
          <p:cNvGrpSpPr/>
          <p:nvPr/>
        </p:nvGrpSpPr>
        <p:grpSpPr>
          <a:xfrm>
            <a:off x="1245448" y="1581649"/>
            <a:ext cx="5413378" cy="425772"/>
            <a:chOff x="3072775" y="958834"/>
            <a:chExt cx="8608028" cy="487762"/>
          </a:xfrm>
        </p:grpSpPr>
        <p:sp>
          <p:nvSpPr>
            <p:cNvPr id="5" name="Google Shape;1479;p11">
              <a:extLst>
                <a:ext uri="{FF2B5EF4-FFF2-40B4-BE49-F238E27FC236}">
                  <a16:creationId xmlns:a16="http://schemas.microsoft.com/office/drawing/2014/main" id="{148E1D51-F4C6-3E56-B13C-A35AD2B91AEA}"/>
                </a:ext>
              </a:extLst>
            </p:cNvPr>
            <p:cNvSpPr/>
            <p:nvPr/>
          </p:nvSpPr>
          <p:spPr>
            <a:xfrm>
              <a:off x="3681089" y="958834"/>
              <a:ext cx="7999714" cy="487762"/>
            </a:xfrm>
            <a:custGeom>
              <a:avLst/>
              <a:gdLst/>
              <a:ahLst/>
              <a:cxnLst/>
              <a:rect l="l" t="t" r="r" b="b"/>
              <a:pathLst>
                <a:path w="5677534" h="332740" extrusionOk="0">
                  <a:moveTo>
                    <a:pt x="5544654" y="0"/>
                  </a:moveTo>
                  <a:lnTo>
                    <a:pt x="132765" y="0"/>
                  </a:lnTo>
                  <a:lnTo>
                    <a:pt x="81085" y="6143"/>
                  </a:lnTo>
                  <a:lnTo>
                    <a:pt x="38884" y="22899"/>
                  </a:lnTo>
                  <a:lnTo>
                    <a:pt x="10432" y="47754"/>
                  </a:lnTo>
                  <a:lnTo>
                    <a:pt x="0" y="78193"/>
                  </a:lnTo>
                  <a:lnTo>
                    <a:pt x="0" y="332549"/>
                  </a:lnTo>
                  <a:lnTo>
                    <a:pt x="5677433" y="332549"/>
                  </a:lnTo>
                  <a:lnTo>
                    <a:pt x="5677433" y="78193"/>
                  </a:lnTo>
                  <a:lnTo>
                    <a:pt x="5666998" y="47754"/>
                  </a:lnTo>
                  <a:lnTo>
                    <a:pt x="5638542" y="22899"/>
                  </a:lnTo>
                  <a:lnTo>
                    <a:pt x="5596337" y="6143"/>
                  </a:lnTo>
                  <a:lnTo>
                    <a:pt x="5544654" y="0"/>
                  </a:lnTo>
                  <a:close/>
                </a:path>
              </a:pathLst>
            </a:custGeom>
            <a:solidFill>
              <a:srgbClr val="002060"/>
            </a:solidFill>
            <a:ln>
              <a:noFill/>
            </a:ln>
          </p:spPr>
          <p:txBody>
            <a:bodyPr spcFirstLastPara="1" wrap="square" lIns="0" tIns="0" rIns="0" bIns="0" anchor="t"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sp>
          <p:nvSpPr>
            <p:cNvPr id="41" name="Google Shape;1481;p11">
              <a:extLst>
                <a:ext uri="{FF2B5EF4-FFF2-40B4-BE49-F238E27FC236}">
                  <a16:creationId xmlns:a16="http://schemas.microsoft.com/office/drawing/2014/main" id="{F3B50248-93C1-0046-3019-E50EBF04FC0A}"/>
                </a:ext>
              </a:extLst>
            </p:cNvPr>
            <p:cNvSpPr txBox="1"/>
            <p:nvPr/>
          </p:nvSpPr>
          <p:spPr>
            <a:xfrm>
              <a:off x="8924340" y="975433"/>
              <a:ext cx="807727" cy="401062"/>
            </a:xfrm>
            <a:prstGeom prst="rect">
              <a:avLst/>
            </a:prstGeom>
            <a:noFill/>
            <a:ln>
              <a:noFill/>
            </a:ln>
          </p:spPr>
          <p:txBody>
            <a:bodyPr spcFirstLastPara="1" wrap="square" lIns="0" tIns="11425" rIns="0" bIns="0" anchor="t" anchorCtr="0">
              <a:spAutoFit/>
            </a:bodyPr>
            <a:lstStyle/>
            <a:p>
              <a:pPr marL="12700" marR="0" lvl="0" indent="0" algn="ctr" rtl="0">
                <a:lnSpc>
                  <a:spcPct val="100000"/>
                </a:lnSpc>
                <a:spcBef>
                  <a:spcPts val="0"/>
                </a:spcBef>
                <a:spcAft>
                  <a:spcPts val="0"/>
                </a:spcAft>
                <a:buNone/>
              </a:pPr>
              <a:r>
                <a:rPr lang="en-US" sz="1100" b="1">
                  <a:solidFill>
                    <a:srgbClr val="FFFFFF"/>
                  </a:solidFill>
                  <a:latin typeface="Calibri"/>
                  <a:ea typeface="Calibri"/>
                  <a:cs typeface="Calibri"/>
                  <a:sym typeface="Calibri"/>
                </a:rPr>
                <a:t>Project Owner</a:t>
              </a:r>
              <a:endParaRPr sz="1100">
                <a:solidFill>
                  <a:schemeClr val="dk1"/>
                </a:solidFill>
                <a:latin typeface="Calibri"/>
                <a:ea typeface="Calibri"/>
                <a:cs typeface="Calibri"/>
                <a:sym typeface="Calibri"/>
              </a:endParaRPr>
            </a:p>
          </p:txBody>
        </p:sp>
        <p:sp>
          <p:nvSpPr>
            <p:cNvPr id="42" name="Google Shape;1482;p11">
              <a:extLst>
                <a:ext uri="{FF2B5EF4-FFF2-40B4-BE49-F238E27FC236}">
                  <a16:creationId xmlns:a16="http://schemas.microsoft.com/office/drawing/2014/main" id="{0173B7B0-125D-04A6-72A2-9E4DDC530EA0}"/>
                </a:ext>
              </a:extLst>
            </p:cNvPr>
            <p:cNvSpPr txBox="1"/>
            <p:nvPr/>
          </p:nvSpPr>
          <p:spPr>
            <a:xfrm>
              <a:off x="7450739" y="964016"/>
              <a:ext cx="1217399" cy="401062"/>
            </a:xfrm>
            <a:prstGeom prst="rect">
              <a:avLst/>
            </a:prstGeom>
            <a:noFill/>
            <a:ln>
              <a:noFill/>
            </a:ln>
          </p:spPr>
          <p:txBody>
            <a:bodyPr spcFirstLastPara="1" wrap="square" lIns="0" tIns="11425" rIns="0" bIns="0" anchor="t" anchorCtr="0">
              <a:spAutoFit/>
            </a:bodyPr>
            <a:lstStyle/>
            <a:p>
              <a:pPr marL="12700" marR="0" lvl="0" indent="0" algn="ctr" rtl="0">
                <a:lnSpc>
                  <a:spcPct val="100000"/>
                </a:lnSpc>
                <a:spcBef>
                  <a:spcPts val="0"/>
                </a:spcBef>
                <a:spcAft>
                  <a:spcPts val="0"/>
                </a:spcAft>
                <a:buNone/>
              </a:pPr>
              <a:r>
                <a:rPr lang="en-US" sz="1100" b="1">
                  <a:solidFill>
                    <a:srgbClr val="FFFFFF"/>
                  </a:solidFill>
                  <a:latin typeface="Calibri"/>
                  <a:ea typeface="Calibri"/>
                  <a:cs typeface="Calibri"/>
                  <a:sym typeface="Calibri"/>
                </a:rPr>
                <a:t>Amount </a:t>
              </a:r>
            </a:p>
            <a:p>
              <a:pPr marL="12700" marR="0" lvl="0" indent="0" algn="ctr" rtl="0">
                <a:lnSpc>
                  <a:spcPct val="100000"/>
                </a:lnSpc>
                <a:spcBef>
                  <a:spcPts val="0"/>
                </a:spcBef>
                <a:spcAft>
                  <a:spcPts val="0"/>
                </a:spcAft>
                <a:buNone/>
              </a:pPr>
              <a:r>
                <a:rPr lang="en-US" sz="1100" b="1">
                  <a:solidFill>
                    <a:srgbClr val="FFFFFF"/>
                  </a:solidFill>
                  <a:latin typeface="Calibri"/>
                  <a:ea typeface="Calibri"/>
                  <a:cs typeface="Calibri"/>
                  <a:sym typeface="Calibri"/>
                </a:rPr>
                <a:t>(USD mill.)</a:t>
              </a:r>
              <a:endParaRPr sz="1100">
                <a:solidFill>
                  <a:schemeClr val="dk1"/>
                </a:solidFill>
                <a:latin typeface="Calibri"/>
                <a:ea typeface="Calibri"/>
                <a:cs typeface="Calibri"/>
                <a:sym typeface="Calibri"/>
              </a:endParaRPr>
            </a:p>
          </p:txBody>
        </p:sp>
        <p:sp>
          <p:nvSpPr>
            <p:cNvPr id="43" name="Google Shape;1483;p11">
              <a:extLst>
                <a:ext uri="{FF2B5EF4-FFF2-40B4-BE49-F238E27FC236}">
                  <a16:creationId xmlns:a16="http://schemas.microsoft.com/office/drawing/2014/main" id="{C34825A7-1E3A-B3C3-974E-BAD6248EBAF1}"/>
                </a:ext>
              </a:extLst>
            </p:cNvPr>
            <p:cNvSpPr txBox="1"/>
            <p:nvPr/>
          </p:nvSpPr>
          <p:spPr>
            <a:xfrm>
              <a:off x="3072775" y="1076862"/>
              <a:ext cx="3667422" cy="224769"/>
            </a:xfrm>
            <a:prstGeom prst="rect">
              <a:avLst/>
            </a:prstGeom>
            <a:noFill/>
            <a:ln>
              <a:noFill/>
            </a:ln>
          </p:spPr>
          <p:txBody>
            <a:bodyPr spcFirstLastPara="1" wrap="square" lIns="0" tIns="11425" rIns="0" bIns="0" anchor="t" anchorCtr="0">
              <a:spAutoFit/>
            </a:bodyPr>
            <a:lstStyle/>
            <a:p>
              <a:pPr marL="12700" marR="0" lvl="0" indent="0" algn="ctr" rtl="0">
                <a:lnSpc>
                  <a:spcPct val="100000"/>
                </a:lnSpc>
                <a:spcBef>
                  <a:spcPts val="0"/>
                </a:spcBef>
                <a:spcAft>
                  <a:spcPts val="0"/>
                </a:spcAft>
                <a:buNone/>
              </a:pPr>
              <a:r>
                <a:rPr lang="en-US" sz="1200" b="1">
                  <a:solidFill>
                    <a:srgbClr val="FFFFFF"/>
                  </a:solidFill>
                  <a:latin typeface="Calibri"/>
                  <a:ea typeface="Calibri"/>
                  <a:cs typeface="Calibri"/>
                  <a:sym typeface="Calibri"/>
                </a:rPr>
                <a:t>No	 Project</a:t>
              </a:r>
              <a:endParaRPr sz="1200">
                <a:solidFill>
                  <a:schemeClr val="dk1"/>
                </a:solidFill>
                <a:latin typeface="Calibri"/>
                <a:ea typeface="Calibri"/>
                <a:cs typeface="Calibri"/>
                <a:sym typeface="Calibri"/>
              </a:endParaRPr>
            </a:p>
          </p:txBody>
        </p:sp>
        <p:sp>
          <p:nvSpPr>
            <p:cNvPr id="44" name="Google Shape;1481;p11">
              <a:extLst>
                <a:ext uri="{FF2B5EF4-FFF2-40B4-BE49-F238E27FC236}">
                  <a16:creationId xmlns:a16="http://schemas.microsoft.com/office/drawing/2014/main" id="{9BE87BDC-B679-8415-BAE1-61BD29DAE8F2}"/>
                </a:ext>
              </a:extLst>
            </p:cNvPr>
            <p:cNvSpPr txBox="1"/>
            <p:nvPr/>
          </p:nvSpPr>
          <p:spPr>
            <a:xfrm>
              <a:off x="9976053" y="1072873"/>
              <a:ext cx="1628973" cy="207139"/>
            </a:xfrm>
            <a:prstGeom prst="rect">
              <a:avLst/>
            </a:prstGeom>
            <a:noFill/>
            <a:ln>
              <a:noFill/>
            </a:ln>
          </p:spPr>
          <p:txBody>
            <a:bodyPr spcFirstLastPara="1" wrap="square" lIns="0" tIns="11425" rIns="0" bIns="0" anchor="t" anchorCtr="0">
              <a:spAutoFit/>
            </a:bodyPr>
            <a:lstStyle/>
            <a:p>
              <a:pPr marL="12700" marR="0" lvl="0" indent="0" algn="ctr" rtl="0">
                <a:lnSpc>
                  <a:spcPct val="100000"/>
                </a:lnSpc>
                <a:spcBef>
                  <a:spcPts val="0"/>
                </a:spcBef>
                <a:spcAft>
                  <a:spcPts val="0"/>
                </a:spcAft>
                <a:buNone/>
              </a:pPr>
              <a:r>
                <a:rPr lang="es-PE" sz="1100" b="1" err="1">
                  <a:solidFill>
                    <a:srgbClr val="FFFFFF"/>
                  </a:solidFill>
                  <a:latin typeface="Calibri"/>
                  <a:ea typeface="Calibri"/>
                  <a:cs typeface="Calibri"/>
                  <a:sym typeface="Calibri"/>
                </a:rPr>
                <a:t>Award</a:t>
              </a:r>
              <a:r>
                <a:rPr lang="es-PE" sz="1100" b="1">
                  <a:solidFill>
                    <a:srgbClr val="FFFFFF"/>
                  </a:solidFill>
                  <a:latin typeface="Calibri"/>
                  <a:ea typeface="Calibri"/>
                  <a:cs typeface="Calibri"/>
                  <a:sym typeface="Calibri"/>
                </a:rPr>
                <a:t> Date</a:t>
              </a:r>
            </a:p>
          </p:txBody>
        </p:sp>
      </p:grpSp>
      <p:sp>
        <p:nvSpPr>
          <p:cNvPr id="62" name="CuadroTexto 61">
            <a:extLst>
              <a:ext uri="{FF2B5EF4-FFF2-40B4-BE49-F238E27FC236}">
                <a16:creationId xmlns:a16="http://schemas.microsoft.com/office/drawing/2014/main" id="{2D9D2CAE-DEEB-C432-318C-002E6E0C9C1A}"/>
              </a:ext>
            </a:extLst>
          </p:cNvPr>
          <p:cNvSpPr txBox="1"/>
          <p:nvPr/>
        </p:nvSpPr>
        <p:spPr>
          <a:xfrm>
            <a:off x="1771172" y="5851267"/>
            <a:ext cx="4646663" cy="784830"/>
          </a:xfrm>
          <a:prstGeom prst="rect">
            <a:avLst/>
          </a:prstGeom>
          <a:noFill/>
        </p:spPr>
        <p:txBody>
          <a:bodyPr wrap="square">
            <a:spAutoFit/>
          </a:bodyPr>
          <a:lstStyle/>
          <a:p>
            <a:pPr algn="just">
              <a:defRPr/>
            </a:pPr>
            <a:r>
              <a:rPr lang="es-ES" sz="900" b="0" i="0" u="none" strike="noStrike" cap="none">
                <a:latin typeface="Arial" panose="020B0604020202020204" pitchFamily="34" charset="0"/>
                <a:ea typeface="Arial"/>
                <a:cs typeface="Arial" panose="020B0604020202020204" pitchFamily="34" charset="0"/>
                <a:sym typeface="Arial"/>
              </a:rPr>
              <a:t>*</a:t>
            </a:r>
            <a:r>
              <a:rPr lang="en-US" sz="900" b="0" i="0" u="none" strike="noStrike" cap="none">
                <a:latin typeface="Arial" panose="020B0604020202020204" pitchFamily="34" charset="0"/>
                <a:ea typeface="Arial"/>
                <a:cs typeface="Arial" panose="020B0604020202020204" pitchFamily="34" charset="0"/>
                <a:sym typeface="Arial"/>
              </a:rPr>
              <a:t>Total Project Cost since there is no investment component.</a:t>
            </a:r>
            <a:endParaRPr lang="es-US" sz="900" spc="-50">
              <a:latin typeface="Arial" panose="020B06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US" sz="900" spc="-50">
                <a:latin typeface="Arial" panose="020B0604020202020204" pitchFamily="34" charset="0"/>
                <a:cs typeface="Arial" panose="020B0604020202020204" pitchFamily="34" charset="0"/>
              </a:rPr>
              <a:t>** </a:t>
            </a:r>
            <a:r>
              <a:rPr lang="es-US" sz="900" spc="-50" err="1">
                <a:latin typeface="Arial" panose="020B0604020202020204" pitchFamily="34" charset="0"/>
                <a:cs typeface="Arial" panose="020B0604020202020204" pitchFamily="34" charset="0"/>
              </a:rPr>
              <a:t>Competition</a:t>
            </a:r>
            <a:r>
              <a:rPr lang="es-US" sz="900" spc="-50">
                <a:latin typeface="Arial" panose="020B0604020202020204" pitchFamily="34" charset="0"/>
                <a:cs typeface="Arial" panose="020B0604020202020204" pitchFamily="34" charset="0"/>
              </a:rPr>
              <a:t> </a:t>
            </a:r>
            <a:r>
              <a:rPr lang="es-US" sz="900" spc="-50" err="1">
                <a:latin typeface="Arial" panose="020B0604020202020204" pitchFamily="34" charset="0"/>
                <a:cs typeface="Arial" panose="020B0604020202020204" pitchFamily="34" charset="0"/>
              </a:rPr>
              <a:t>Scenario</a:t>
            </a:r>
            <a:endParaRPr lang="es-US" sz="900" spc="-50">
              <a:latin typeface="Arial" panose="020B0604020202020204" pitchFamily="34" charset="0"/>
              <a:cs typeface="Arial" panose="020B0604020202020204" pitchFamily="34" charset="0"/>
            </a:endParaRPr>
          </a:p>
          <a:p>
            <a:pPr algn="just">
              <a:defRPr/>
            </a:pPr>
            <a:r>
              <a:rPr lang="es-ES" sz="900" spc="-50">
                <a:latin typeface="Arial" panose="020B0604020202020204" pitchFamily="34" charset="0"/>
                <a:cs typeface="Arial" panose="020B0604020202020204" pitchFamily="34" charset="0"/>
              </a:rPr>
              <a:t>1/ </a:t>
            </a:r>
            <a:r>
              <a:rPr lang="en-US" sz="900" spc="-50">
                <a:latin typeface="Arial" panose="020B0604020202020204" pitchFamily="34" charset="0"/>
                <a:cs typeface="Arial" panose="020B0604020202020204" pitchFamily="34" charset="0"/>
              </a:rPr>
              <a:t>The 2025 target amount would be US$ 857 million if the mentioned projects proceed to the competition stage</a:t>
            </a:r>
            <a:r>
              <a:rPr lang="es-ES" sz="900" spc="-50">
                <a:latin typeface="Arial" panose="020B0604020202020204" pitchFamily="34" charset="0"/>
                <a:cs typeface="Arial" panose="020B0604020202020204" pitchFamily="34" charset="0"/>
              </a:rPr>
              <a:t>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PE" sz="900" b="0" i="0" u="none" strike="noStrike" kern="1200" cap="none" spc="-50" normalizeH="0" baseline="0" noProof="0">
              <a:ln>
                <a:noFill/>
              </a:ln>
              <a:effectLst/>
              <a:uLnTx/>
              <a:uFillTx/>
              <a:latin typeface="Arial" panose="020B0604020202020204" pitchFamily="34" charset="0"/>
              <a:cs typeface="Arial" panose="020B0604020202020204" pitchFamily="34" charset="0"/>
            </a:endParaRPr>
          </a:p>
        </p:txBody>
      </p:sp>
      <p:grpSp>
        <p:nvGrpSpPr>
          <p:cNvPr id="49" name="Grupo 48">
            <a:extLst>
              <a:ext uri="{FF2B5EF4-FFF2-40B4-BE49-F238E27FC236}">
                <a16:creationId xmlns:a16="http://schemas.microsoft.com/office/drawing/2014/main" id="{A3EB189B-AAD6-271A-24B3-D54204B07A61}"/>
              </a:ext>
            </a:extLst>
          </p:cNvPr>
          <p:cNvGrpSpPr/>
          <p:nvPr/>
        </p:nvGrpSpPr>
        <p:grpSpPr>
          <a:xfrm>
            <a:off x="6817324" y="3614575"/>
            <a:ext cx="301509" cy="298318"/>
            <a:chOff x="6279278" y="3423996"/>
            <a:chExt cx="377440" cy="377439"/>
          </a:xfrm>
        </p:grpSpPr>
        <p:sp>
          <p:nvSpPr>
            <p:cNvPr id="53" name="object 40">
              <a:extLst>
                <a:ext uri="{FF2B5EF4-FFF2-40B4-BE49-F238E27FC236}">
                  <a16:creationId xmlns:a16="http://schemas.microsoft.com/office/drawing/2014/main" id="{877F1C9D-9A14-BB0E-982B-0BFD13C71654}"/>
                </a:ext>
              </a:extLst>
            </p:cNvPr>
            <p:cNvSpPr/>
            <p:nvPr/>
          </p:nvSpPr>
          <p:spPr>
            <a:xfrm>
              <a:off x="6279278" y="3423996"/>
              <a:ext cx="377440" cy="377439"/>
            </a:xfrm>
            <a:custGeom>
              <a:avLst/>
              <a:gdLst/>
              <a:ahLst/>
              <a:cxnLst/>
              <a:rect l="l" t="t" r="r" b="b"/>
              <a:pathLst>
                <a:path w="345440" h="345439">
                  <a:moveTo>
                    <a:pt x="172542" y="0"/>
                  </a:moveTo>
                  <a:lnTo>
                    <a:pt x="126675" y="6163"/>
                  </a:lnTo>
                  <a:lnTo>
                    <a:pt x="85458" y="23558"/>
                  </a:lnTo>
                  <a:lnTo>
                    <a:pt x="50538" y="50538"/>
                  </a:lnTo>
                  <a:lnTo>
                    <a:pt x="23558" y="85458"/>
                  </a:lnTo>
                  <a:lnTo>
                    <a:pt x="6163" y="126675"/>
                  </a:lnTo>
                  <a:lnTo>
                    <a:pt x="0" y="172542"/>
                  </a:lnTo>
                  <a:lnTo>
                    <a:pt x="6163" y="218409"/>
                  </a:lnTo>
                  <a:lnTo>
                    <a:pt x="23558" y="259625"/>
                  </a:lnTo>
                  <a:lnTo>
                    <a:pt x="50538" y="294546"/>
                  </a:lnTo>
                  <a:lnTo>
                    <a:pt x="85458" y="321526"/>
                  </a:lnTo>
                  <a:lnTo>
                    <a:pt x="126675" y="338920"/>
                  </a:lnTo>
                  <a:lnTo>
                    <a:pt x="172542" y="345084"/>
                  </a:lnTo>
                  <a:lnTo>
                    <a:pt x="218409" y="338920"/>
                  </a:lnTo>
                  <a:lnTo>
                    <a:pt x="259625" y="321526"/>
                  </a:lnTo>
                  <a:lnTo>
                    <a:pt x="294546" y="294546"/>
                  </a:lnTo>
                  <a:lnTo>
                    <a:pt x="321526" y="259625"/>
                  </a:lnTo>
                  <a:lnTo>
                    <a:pt x="338920" y="218409"/>
                  </a:lnTo>
                  <a:lnTo>
                    <a:pt x="345084" y="172542"/>
                  </a:lnTo>
                  <a:lnTo>
                    <a:pt x="338920" y="126675"/>
                  </a:lnTo>
                  <a:lnTo>
                    <a:pt x="321526" y="85458"/>
                  </a:lnTo>
                  <a:lnTo>
                    <a:pt x="294546" y="50538"/>
                  </a:lnTo>
                  <a:lnTo>
                    <a:pt x="259625" y="23558"/>
                  </a:lnTo>
                  <a:lnTo>
                    <a:pt x="218409" y="6163"/>
                  </a:lnTo>
                  <a:lnTo>
                    <a:pt x="172542" y="0"/>
                  </a:lnTo>
                  <a:close/>
                </a:path>
              </a:pathLst>
            </a:custGeom>
            <a:solidFill>
              <a:schemeClr val="accent5"/>
            </a:solidFill>
            <a:ln w="3175">
              <a:no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1" name="Gráfico 50" descr="Cultivos contorno">
              <a:extLst>
                <a:ext uri="{FF2B5EF4-FFF2-40B4-BE49-F238E27FC236}">
                  <a16:creationId xmlns:a16="http://schemas.microsoft.com/office/drawing/2014/main" id="{FDE69C65-1813-C848-EC88-1692A8A044F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47655" y="3476947"/>
              <a:ext cx="251532" cy="251532"/>
            </a:xfrm>
            <a:prstGeom prst="rect">
              <a:avLst/>
            </a:prstGeom>
          </p:spPr>
        </p:pic>
      </p:grpSp>
      <p:sp>
        <p:nvSpPr>
          <p:cNvPr id="2" name="CuadroTexto 1">
            <a:extLst>
              <a:ext uri="{FF2B5EF4-FFF2-40B4-BE49-F238E27FC236}">
                <a16:creationId xmlns:a16="http://schemas.microsoft.com/office/drawing/2014/main" id="{8712D69A-8279-574A-609C-837F382FA125}"/>
              </a:ext>
            </a:extLst>
          </p:cNvPr>
          <p:cNvSpPr txBox="1"/>
          <p:nvPr/>
        </p:nvSpPr>
        <p:spPr>
          <a:xfrm>
            <a:off x="7434785" y="5842423"/>
            <a:ext cx="4541301" cy="64633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US" sz="900" spc="-50">
                <a:cs typeface="Arial" panose="020B0604020202020204" pitchFamily="34" charset="0"/>
              </a:rPr>
              <a:t>*</a:t>
            </a:r>
            <a:r>
              <a:rPr lang="en-US" sz="900" spc="-50">
                <a:cs typeface="Arial" panose="020B0604020202020204" pitchFamily="34" charset="0"/>
              </a:rPr>
              <a:t>Referential amount based on a similar project</a:t>
            </a:r>
            <a:endParaRPr lang="es-US" sz="900" spc="-5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US" sz="900" spc="-50">
                <a:cs typeface="Arial" panose="020B0604020202020204" pitchFamily="34" charset="0"/>
              </a:rPr>
              <a:t>** </a:t>
            </a:r>
            <a:r>
              <a:rPr lang="es-US" sz="900" spc="-50" err="1">
                <a:cs typeface="Arial" panose="020B0604020202020204" pitchFamily="34" charset="0"/>
              </a:rPr>
              <a:t>Competition</a:t>
            </a:r>
            <a:r>
              <a:rPr lang="es-US" sz="900" spc="-50">
                <a:cs typeface="Arial" panose="020B0604020202020204" pitchFamily="34" charset="0"/>
              </a:rPr>
              <a:t> </a:t>
            </a:r>
            <a:r>
              <a:rPr lang="es-US" sz="900" spc="-50" err="1">
                <a:cs typeface="Arial" panose="020B0604020202020204" pitchFamily="34" charset="0"/>
              </a:rPr>
              <a:t>Scenario</a:t>
            </a:r>
            <a:endParaRPr lang="es-US" sz="900" spc="-50">
              <a:cs typeface="Arial" panose="020B0604020202020204" pitchFamily="34" charset="0"/>
            </a:endParaRPr>
          </a:p>
          <a:p>
            <a:pPr algn="just">
              <a:defRPr/>
            </a:pPr>
            <a:r>
              <a:rPr lang="es-ES" sz="900" spc="-50">
                <a:cs typeface="Arial" panose="020B0604020202020204" pitchFamily="34" charset="0"/>
              </a:rPr>
              <a:t>1/ </a:t>
            </a:r>
            <a:r>
              <a:rPr lang="en-US" sz="900" spc="-50">
                <a:cs typeface="Arial" panose="020B0604020202020204" pitchFamily="34" charset="0"/>
              </a:rPr>
              <a:t>The 2026 target amount would be US$ 5,672 million if the mentioned projects proceed to the competition stage</a:t>
            </a:r>
            <a:endParaRPr lang="es-ES" sz="900" spc="-50">
              <a:cs typeface="Arial" panose="020B0604020202020204" pitchFamily="34" charset="0"/>
            </a:endParaRPr>
          </a:p>
        </p:txBody>
      </p:sp>
      <p:grpSp>
        <p:nvGrpSpPr>
          <p:cNvPr id="13" name="Grupo 12">
            <a:extLst>
              <a:ext uri="{FF2B5EF4-FFF2-40B4-BE49-F238E27FC236}">
                <a16:creationId xmlns:a16="http://schemas.microsoft.com/office/drawing/2014/main" id="{854D3BC4-611A-83B2-B2FB-A25D45ADD95A}"/>
              </a:ext>
            </a:extLst>
          </p:cNvPr>
          <p:cNvGrpSpPr/>
          <p:nvPr/>
        </p:nvGrpSpPr>
        <p:grpSpPr>
          <a:xfrm>
            <a:off x="7198698" y="5425495"/>
            <a:ext cx="4777390" cy="362509"/>
            <a:chOff x="3541194" y="5932130"/>
            <a:chExt cx="5936495" cy="362509"/>
          </a:xfrm>
          <a:solidFill>
            <a:srgbClr val="002060"/>
          </a:solidFill>
        </p:grpSpPr>
        <p:grpSp>
          <p:nvGrpSpPr>
            <p:cNvPr id="19" name="Grupo 18">
              <a:extLst>
                <a:ext uri="{FF2B5EF4-FFF2-40B4-BE49-F238E27FC236}">
                  <a16:creationId xmlns:a16="http://schemas.microsoft.com/office/drawing/2014/main" id="{EE8F81C2-A67A-BD89-AED6-2AFD682077AA}"/>
                </a:ext>
              </a:extLst>
            </p:cNvPr>
            <p:cNvGrpSpPr/>
            <p:nvPr/>
          </p:nvGrpSpPr>
          <p:grpSpPr>
            <a:xfrm>
              <a:off x="3541194" y="5932130"/>
              <a:ext cx="5936495" cy="362509"/>
              <a:chOff x="3561675" y="5833200"/>
              <a:chExt cx="6114755" cy="362509"/>
            </a:xfrm>
            <a:grpFill/>
          </p:grpSpPr>
          <p:sp>
            <p:nvSpPr>
              <p:cNvPr id="21" name="Google Shape;1480;p11">
                <a:extLst>
                  <a:ext uri="{FF2B5EF4-FFF2-40B4-BE49-F238E27FC236}">
                    <a16:creationId xmlns:a16="http://schemas.microsoft.com/office/drawing/2014/main" id="{A6DB20E9-5731-AE31-65D5-C6011C66F2B8}"/>
                  </a:ext>
                </a:extLst>
              </p:cNvPr>
              <p:cNvSpPr/>
              <p:nvPr/>
            </p:nvSpPr>
            <p:spPr>
              <a:xfrm>
                <a:off x="3561675" y="5833200"/>
                <a:ext cx="6114755" cy="362509"/>
              </a:xfrm>
              <a:custGeom>
                <a:avLst/>
                <a:gdLst/>
                <a:ahLst/>
                <a:cxnLst/>
                <a:rect l="l" t="t" r="r" b="b"/>
                <a:pathLst>
                  <a:path w="5677534" h="325120" extrusionOk="0">
                    <a:moveTo>
                      <a:pt x="5677433" y="0"/>
                    </a:moveTo>
                    <a:lnTo>
                      <a:pt x="0" y="0"/>
                    </a:lnTo>
                    <a:lnTo>
                      <a:pt x="0" y="248424"/>
                    </a:lnTo>
                    <a:lnTo>
                      <a:pt x="10434" y="278150"/>
                    </a:lnTo>
                    <a:lnTo>
                      <a:pt x="38890" y="302423"/>
                    </a:lnTo>
                    <a:lnTo>
                      <a:pt x="81095" y="318788"/>
                    </a:lnTo>
                    <a:lnTo>
                      <a:pt x="132778" y="324789"/>
                    </a:lnTo>
                    <a:lnTo>
                      <a:pt x="5544667" y="324789"/>
                    </a:lnTo>
                    <a:lnTo>
                      <a:pt x="5596348" y="318788"/>
                    </a:lnTo>
                    <a:lnTo>
                      <a:pt x="5638549" y="302423"/>
                    </a:lnTo>
                    <a:lnTo>
                      <a:pt x="5667000" y="278150"/>
                    </a:lnTo>
                    <a:lnTo>
                      <a:pt x="5677433" y="248424"/>
                    </a:lnTo>
                    <a:lnTo>
                      <a:pt x="5677433" y="0"/>
                    </a:lnTo>
                    <a:close/>
                  </a:path>
                </a:pathLst>
              </a:custGeom>
              <a:gr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 name="Google Shape;1484;p11">
                <a:extLst>
                  <a:ext uri="{FF2B5EF4-FFF2-40B4-BE49-F238E27FC236}">
                    <a16:creationId xmlns:a16="http://schemas.microsoft.com/office/drawing/2014/main" id="{110DFFDB-5094-B995-CB6C-2DB7FA9B54AF}"/>
                  </a:ext>
                </a:extLst>
              </p:cNvPr>
              <p:cNvSpPr txBox="1"/>
              <p:nvPr/>
            </p:nvSpPr>
            <p:spPr>
              <a:xfrm>
                <a:off x="4326342" y="5887680"/>
                <a:ext cx="1160123" cy="242369"/>
              </a:xfrm>
              <a:prstGeom prst="rect">
                <a:avLst/>
              </a:prstGeom>
              <a:grpFill/>
              <a:ln>
                <a:noFill/>
              </a:ln>
            </p:spPr>
            <p:txBody>
              <a:bodyPr spcFirstLastPara="1" wrap="square" lIns="0" tIns="11425" rIns="0" bIns="0" anchor="t" anchorCtr="0">
                <a:spAutoFit/>
              </a:bodyPr>
              <a:lstStyle/>
              <a:p>
                <a:pPr marL="12700" marR="0" lvl="0" indent="0" algn="l" rtl="0">
                  <a:lnSpc>
                    <a:spcPct val="100000"/>
                  </a:lnSpc>
                  <a:spcBef>
                    <a:spcPts val="0"/>
                  </a:spcBef>
                  <a:spcAft>
                    <a:spcPts val="0"/>
                  </a:spcAft>
                  <a:buNone/>
                </a:pPr>
                <a:r>
                  <a:rPr lang="en-US" sz="1500" b="1">
                    <a:solidFill>
                      <a:srgbClr val="FFFFFF"/>
                    </a:solidFill>
                    <a:latin typeface="Calibri"/>
                    <a:ea typeface="Calibri"/>
                    <a:cs typeface="Calibri"/>
                    <a:sym typeface="Calibri"/>
                  </a:rPr>
                  <a:t>Goal 2026</a:t>
                </a:r>
                <a:endParaRPr sz="1500">
                  <a:solidFill>
                    <a:schemeClr val="dk1"/>
                  </a:solidFill>
                  <a:latin typeface="Calibri"/>
                  <a:ea typeface="Calibri"/>
                  <a:cs typeface="Calibri"/>
                  <a:sym typeface="Calibri"/>
                </a:endParaRPr>
              </a:p>
            </p:txBody>
          </p:sp>
          <p:sp>
            <p:nvSpPr>
              <p:cNvPr id="24" name="Google Shape;1485;p11">
                <a:extLst>
                  <a:ext uri="{FF2B5EF4-FFF2-40B4-BE49-F238E27FC236}">
                    <a16:creationId xmlns:a16="http://schemas.microsoft.com/office/drawing/2014/main" id="{DBD988F4-18C0-E1D8-6F26-41FEC91D5328}"/>
                  </a:ext>
                </a:extLst>
              </p:cNvPr>
              <p:cNvSpPr txBox="1"/>
              <p:nvPr/>
            </p:nvSpPr>
            <p:spPr>
              <a:xfrm>
                <a:off x="6727075" y="5892826"/>
                <a:ext cx="828911" cy="257758"/>
              </a:xfrm>
              <a:prstGeom prst="rect">
                <a:avLst/>
              </a:prstGeom>
              <a:grpFill/>
              <a:ln>
                <a:noFill/>
              </a:ln>
            </p:spPr>
            <p:txBody>
              <a:bodyPr spcFirstLastPara="1" wrap="square" lIns="0" tIns="11425" rIns="0" bIns="0" anchor="t" anchorCtr="0">
                <a:spAutoFit/>
              </a:bodyPr>
              <a:lstStyle/>
              <a:p>
                <a:pPr marL="12700" marR="0" lvl="0" indent="0" algn="l" rtl="0">
                  <a:lnSpc>
                    <a:spcPct val="100000"/>
                  </a:lnSpc>
                  <a:spcBef>
                    <a:spcPts val="0"/>
                  </a:spcBef>
                  <a:spcAft>
                    <a:spcPts val="0"/>
                  </a:spcAft>
                  <a:buNone/>
                </a:pPr>
                <a:r>
                  <a:rPr lang="es-PE" sz="1600" b="1">
                    <a:solidFill>
                      <a:schemeClr val="bg1"/>
                    </a:solidFill>
                    <a:latin typeface="Calibri"/>
                    <a:ea typeface="Calibri"/>
                    <a:cs typeface="Calibri"/>
                    <a:sym typeface="Calibri"/>
                  </a:rPr>
                  <a:t>5,590</a:t>
                </a:r>
                <a:endParaRPr sz="1600" b="1">
                  <a:solidFill>
                    <a:schemeClr val="bg1"/>
                  </a:solidFill>
                  <a:latin typeface="Calibri"/>
                  <a:ea typeface="Calibri"/>
                  <a:cs typeface="Calibri"/>
                  <a:sym typeface="Calibri"/>
                </a:endParaRPr>
              </a:p>
            </p:txBody>
          </p:sp>
        </p:grpSp>
        <p:sp>
          <p:nvSpPr>
            <p:cNvPr id="8" name="CuadroTexto 7">
              <a:extLst>
                <a:ext uri="{FF2B5EF4-FFF2-40B4-BE49-F238E27FC236}">
                  <a16:creationId xmlns:a16="http://schemas.microsoft.com/office/drawing/2014/main" id="{5EE973AC-2273-F664-0DEA-0EB6162EEB44}"/>
                </a:ext>
              </a:extLst>
            </p:cNvPr>
            <p:cNvSpPr txBox="1"/>
            <p:nvPr/>
          </p:nvSpPr>
          <p:spPr>
            <a:xfrm>
              <a:off x="7064590" y="5968167"/>
              <a:ext cx="379190" cy="215444"/>
            </a:xfrm>
            <a:prstGeom prst="rect">
              <a:avLst/>
            </a:prstGeom>
            <a:noFill/>
          </p:spPr>
          <p:txBody>
            <a:bodyPr wrap="square">
              <a:spAutoFit/>
            </a:bodyPr>
            <a:lstStyle/>
            <a:p>
              <a:r>
                <a:rPr kumimoji="0" lang="es-ES" sz="8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1/ </a:t>
              </a:r>
              <a:endParaRPr lang="es-PE" sz="800"/>
            </a:p>
          </p:txBody>
        </p:sp>
      </p:grpSp>
      <p:grpSp>
        <p:nvGrpSpPr>
          <p:cNvPr id="12" name="Grupo 11">
            <a:extLst>
              <a:ext uri="{FF2B5EF4-FFF2-40B4-BE49-F238E27FC236}">
                <a16:creationId xmlns:a16="http://schemas.microsoft.com/office/drawing/2014/main" id="{8C0D5FA0-9855-255A-CCD6-BB31FFBDC769}"/>
              </a:ext>
            </a:extLst>
          </p:cNvPr>
          <p:cNvGrpSpPr/>
          <p:nvPr/>
        </p:nvGrpSpPr>
        <p:grpSpPr>
          <a:xfrm>
            <a:off x="1595157" y="5406316"/>
            <a:ext cx="4998694" cy="386437"/>
            <a:chOff x="3513440" y="3331584"/>
            <a:chExt cx="7993763" cy="386437"/>
          </a:xfrm>
        </p:grpSpPr>
        <p:grpSp>
          <p:nvGrpSpPr>
            <p:cNvPr id="15" name="Grupo 14">
              <a:extLst>
                <a:ext uri="{FF2B5EF4-FFF2-40B4-BE49-F238E27FC236}">
                  <a16:creationId xmlns:a16="http://schemas.microsoft.com/office/drawing/2014/main" id="{17F31BB5-9698-5734-AABE-A749B36C0565}"/>
                </a:ext>
              </a:extLst>
            </p:cNvPr>
            <p:cNvGrpSpPr/>
            <p:nvPr/>
          </p:nvGrpSpPr>
          <p:grpSpPr>
            <a:xfrm>
              <a:off x="3513440" y="3355512"/>
              <a:ext cx="7993763" cy="362509"/>
              <a:chOff x="3561675" y="5833200"/>
              <a:chExt cx="8218230" cy="362509"/>
            </a:xfrm>
          </p:grpSpPr>
          <p:sp>
            <p:nvSpPr>
              <p:cNvPr id="16" name="Google Shape;1480;p11">
                <a:extLst>
                  <a:ext uri="{FF2B5EF4-FFF2-40B4-BE49-F238E27FC236}">
                    <a16:creationId xmlns:a16="http://schemas.microsoft.com/office/drawing/2014/main" id="{491BFAD1-D216-A4F0-3321-A8687B11409C}"/>
                  </a:ext>
                </a:extLst>
              </p:cNvPr>
              <p:cNvSpPr/>
              <p:nvPr/>
            </p:nvSpPr>
            <p:spPr>
              <a:xfrm>
                <a:off x="3561675" y="5833200"/>
                <a:ext cx="8218230" cy="362509"/>
              </a:xfrm>
              <a:custGeom>
                <a:avLst/>
                <a:gdLst/>
                <a:ahLst/>
                <a:cxnLst/>
                <a:rect l="l" t="t" r="r" b="b"/>
                <a:pathLst>
                  <a:path w="5677534" h="325120" extrusionOk="0">
                    <a:moveTo>
                      <a:pt x="5677433" y="0"/>
                    </a:moveTo>
                    <a:lnTo>
                      <a:pt x="0" y="0"/>
                    </a:lnTo>
                    <a:lnTo>
                      <a:pt x="0" y="248424"/>
                    </a:lnTo>
                    <a:lnTo>
                      <a:pt x="10434" y="278150"/>
                    </a:lnTo>
                    <a:lnTo>
                      <a:pt x="38890" y="302423"/>
                    </a:lnTo>
                    <a:lnTo>
                      <a:pt x="81095" y="318788"/>
                    </a:lnTo>
                    <a:lnTo>
                      <a:pt x="132778" y="324789"/>
                    </a:lnTo>
                    <a:lnTo>
                      <a:pt x="5544667" y="324789"/>
                    </a:lnTo>
                    <a:lnTo>
                      <a:pt x="5596348" y="318788"/>
                    </a:lnTo>
                    <a:lnTo>
                      <a:pt x="5638549" y="302423"/>
                    </a:lnTo>
                    <a:lnTo>
                      <a:pt x="5667000" y="278150"/>
                    </a:lnTo>
                    <a:lnTo>
                      <a:pt x="5677433" y="248424"/>
                    </a:lnTo>
                    <a:lnTo>
                      <a:pt x="5677433" y="0"/>
                    </a:lnTo>
                    <a:close/>
                  </a:path>
                </a:pathLst>
              </a:custGeom>
              <a:solidFill>
                <a:srgbClr val="00206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 name="Google Shape;1484;p11">
                <a:extLst>
                  <a:ext uri="{FF2B5EF4-FFF2-40B4-BE49-F238E27FC236}">
                    <a16:creationId xmlns:a16="http://schemas.microsoft.com/office/drawing/2014/main" id="{086C0B7E-1007-E2B8-4564-7853D0D4E563}"/>
                  </a:ext>
                </a:extLst>
              </p:cNvPr>
              <p:cNvSpPr txBox="1"/>
              <p:nvPr/>
            </p:nvSpPr>
            <p:spPr>
              <a:xfrm>
                <a:off x="5324130" y="5894996"/>
                <a:ext cx="1332539" cy="242369"/>
              </a:xfrm>
              <a:prstGeom prst="rect">
                <a:avLst/>
              </a:prstGeom>
              <a:noFill/>
              <a:ln>
                <a:noFill/>
              </a:ln>
            </p:spPr>
            <p:txBody>
              <a:bodyPr spcFirstLastPara="1" wrap="square" lIns="0" tIns="11425" rIns="0" bIns="0" anchor="t" anchorCtr="0">
                <a:spAutoFit/>
              </a:bodyPr>
              <a:lstStyle/>
              <a:p>
                <a:pPr marL="12700" marR="0" lvl="0" indent="0" algn="l" rtl="0">
                  <a:lnSpc>
                    <a:spcPct val="100000"/>
                  </a:lnSpc>
                  <a:spcBef>
                    <a:spcPts val="0"/>
                  </a:spcBef>
                  <a:spcAft>
                    <a:spcPts val="0"/>
                  </a:spcAft>
                  <a:buNone/>
                </a:pPr>
                <a:r>
                  <a:rPr lang="en-US" sz="1500" b="1">
                    <a:solidFill>
                      <a:srgbClr val="FFFFFF"/>
                    </a:solidFill>
                    <a:latin typeface="Calibri"/>
                    <a:ea typeface="Calibri"/>
                    <a:cs typeface="Calibri"/>
                    <a:sym typeface="Calibri"/>
                  </a:rPr>
                  <a:t>Goal 2025</a:t>
                </a:r>
                <a:endParaRPr sz="1500">
                  <a:solidFill>
                    <a:schemeClr val="dk1"/>
                  </a:solidFill>
                  <a:latin typeface="Calibri"/>
                  <a:ea typeface="Calibri"/>
                  <a:cs typeface="Calibri"/>
                  <a:sym typeface="Calibri"/>
                </a:endParaRPr>
              </a:p>
            </p:txBody>
          </p:sp>
          <p:sp>
            <p:nvSpPr>
              <p:cNvPr id="18" name="Google Shape;1485;p11">
                <a:extLst>
                  <a:ext uri="{FF2B5EF4-FFF2-40B4-BE49-F238E27FC236}">
                    <a16:creationId xmlns:a16="http://schemas.microsoft.com/office/drawing/2014/main" id="{CF5DCF5A-E3F9-C18D-1EDE-885F10F6EBAD}"/>
                  </a:ext>
                </a:extLst>
              </p:cNvPr>
              <p:cNvSpPr txBox="1"/>
              <p:nvPr/>
            </p:nvSpPr>
            <p:spPr>
              <a:xfrm>
                <a:off x="7880904" y="5854366"/>
                <a:ext cx="624601" cy="257758"/>
              </a:xfrm>
              <a:prstGeom prst="rect">
                <a:avLst/>
              </a:prstGeom>
              <a:noFill/>
              <a:ln>
                <a:noFill/>
              </a:ln>
            </p:spPr>
            <p:txBody>
              <a:bodyPr spcFirstLastPara="1" wrap="square" lIns="0" tIns="11425" rIns="0" bIns="0" anchor="t" anchorCtr="0">
                <a:spAutoFit/>
              </a:bodyPr>
              <a:lstStyle/>
              <a:p>
                <a:pPr marL="12700" marR="0" lvl="0" indent="0" algn="l" rtl="0">
                  <a:lnSpc>
                    <a:spcPct val="100000"/>
                  </a:lnSpc>
                  <a:spcBef>
                    <a:spcPts val="0"/>
                  </a:spcBef>
                  <a:spcAft>
                    <a:spcPts val="0"/>
                  </a:spcAft>
                  <a:buNone/>
                </a:pPr>
                <a:r>
                  <a:rPr lang="es-PE" sz="1600" b="1" dirty="0">
                    <a:solidFill>
                      <a:schemeClr val="bg1"/>
                    </a:solidFill>
                    <a:latin typeface="Calibri"/>
                    <a:ea typeface="Calibri"/>
                    <a:cs typeface="Calibri"/>
                    <a:sym typeface="Calibri"/>
                  </a:rPr>
                  <a:t>955</a:t>
                </a:r>
                <a:endParaRPr sz="1600" b="1" dirty="0">
                  <a:solidFill>
                    <a:schemeClr val="bg1"/>
                  </a:solidFill>
                  <a:latin typeface="Calibri"/>
                  <a:ea typeface="Calibri"/>
                  <a:cs typeface="Calibri"/>
                  <a:sym typeface="Calibri"/>
                </a:endParaRPr>
              </a:p>
            </p:txBody>
          </p:sp>
        </p:grpSp>
        <p:sp>
          <p:nvSpPr>
            <p:cNvPr id="9" name="CuadroTexto 8">
              <a:extLst>
                <a:ext uri="{FF2B5EF4-FFF2-40B4-BE49-F238E27FC236}">
                  <a16:creationId xmlns:a16="http://schemas.microsoft.com/office/drawing/2014/main" id="{C1AFADDF-A93B-2C07-CEFF-B1EC1F8F05BF}"/>
                </a:ext>
              </a:extLst>
            </p:cNvPr>
            <p:cNvSpPr txBox="1"/>
            <p:nvPr/>
          </p:nvSpPr>
          <p:spPr>
            <a:xfrm>
              <a:off x="8066580" y="3331584"/>
              <a:ext cx="607541" cy="215444"/>
            </a:xfrm>
            <a:prstGeom prst="rect">
              <a:avLst/>
            </a:prstGeom>
            <a:noFill/>
          </p:spPr>
          <p:txBody>
            <a:bodyPr wrap="square">
              <a:spAutoFit/>
            </a:bodyPr>
            <a:lstStyle/>
            <a:p>
              <a:r>
                <a:rPr kumimoji="0" lang="es-ES" sz="8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1/ </a:t>
              </a:r>
              <a:endParaRPr lang="es-PE" sz="800"/>
            </a:p>
          </p:txBody>
        </p:sp>
      </p:grpSp>
      <p:grpSp>
        <p:nvGrpSpPr>
          <p:cNvPr id="55" name="Google Shape;1505;p11">
            <a:extLst>
              <a:ext uri="{FF2B5EF4-FFF2-40B4-BE49-F238E27FC236}">
                <a16:creationId xmlns:a16="http://schemas.microsoft.com/office/drawing/2014/main" id="{89D72B42-2377-2341-A9D9-AFD8B12A8059}"/>
              </a:ext>
            </a:extLst>
          </p:cNvPr>
          <p:cNvGrpSpPr/>
          <p:nvPr/>
        </p:nvGrpSpPr>
        <p:grpSpPr>
          <a:xfrm>
            <a:off x="6828408" y="4856571"/>
            <a:ext cx="301845" cy="301846"/>
            <a:chOff x="4025974" y="1098003"/>
            <a:chExt cx="391794" cy="391795"/>
          </a:xfrm>
        </p:grpSpPr>
        <p:grpSp>
          <p:nvGrpSpPr>
            <p:cNvPr id="56" name="Google Shape;1506;p11">
              <a:extLst>
                <a:ext uri="{FF2B5EF4-FFF2-40B4-BE49-F238E27FC236}">
                  <a16:creationId xmlns:a16="http://schemas.microsoft.com/office/drawing/2014/main" id="{E1ABB5A4-8B72-E546-A031-621CEC0A6F0C}"/>
                </a:ext>
              </a:extLst>
            </p:cNvPr>
            <p:cNvGrpSpPr/>
            <p:nvPr/>
          </p:nvGrpSpPr>
          <p:grpSpPr>
            <a:xfrm>
              <a:off x="4025974" y="1098003"/>
              <a:ext cx="391794" cy="391795"/>
              <a:chOff x="3919366" y="1137798"/>
              <a:chExt cx="391794" cy="391795"/>
            </a:xfrm>
          </p:grpSpPr>
          <p:sp>
            <p:nvSpPr>
              <p:cNvPr id="58" name="Google Shape;1507;p11">
                <a:extLst>
                  <a:ext uri="{FF2B5EF4-FFF2-40B4-BE49-F238E27FC236}">
                    <a16:creationId xmlns:a16="http://schemas.microsoft.com/office/drawing/2014/main" id="{E9EB8631-F3F3-6048-A8CD-856D68C7DCB0}"/>
                  </a:ext>
                </a:extLst>
              </p:cNvPr>
              <p:cNvSpPr/>
              <p:nvPr/>
            </p:nvSpPr>
            <p:spPr>
              <a:xfrm>
                <a:off x="3919366" y="1137798"/>
                <a:ext cx="391794" cy="391795"/>
              </a:xfrm>
              <a:custGeom>
                <a:avLst/>
                <a:gdLst/>
                <a:ahLst/>
                <a:cxnLst/>
                <a:rect l="l" t="t" r="r" b="b"/>
                <a:pathLst>
                  <a:path w="391794" h="391795" extrusionOk="0">
                    <a:moveTo>
                      <a:pt x="195694" y="0"/>
                    </a:moveTo>
                    <a:lnTo>
                      <a:pt x="150824" y="5168"/>
                    </a:lnTo>
                    <a:lnTo>
                      <a:pt x="109633" y="19890"/>
                    </a:lnTo>
                    <a:lnTo>
                      <a:pt x="73298" y="42992"/>
                    </a:lnTo>
                    <a:lnTo>
                      <a:pt x="42992" y="73298"/>
                    </a:lnTo>
                    <a:lnTo>
                      <a:pt x="19890" y="109633"/>
                    </a:lnTo>
                    <a:lnTo>
                      <a:pt x="5168" y="150824"/>
                    </a:lnTo>
                    <a:lnTo>
                      <a:pt x="0" y="195694"/>
                    </a:lnTo>
                    <a:lnTo>
                      <a:pt x="5168" y="240564"/>
                    </a:lnTo>
                    <a:lnTo>
                      <a:pt x="19890" y="281754"/>
                    </a:lnTo>
                    <a:lnTo>
                      <a:pt x="42992" y="318090"/>
                    </a:lnTo>
                    <a:lnTo>
                      <a:pt x="73298" y="348396"/>
                    </a:lnTo>
                    <a:lnTo>
                      <a:pt x="109633" y="371497"/>
                    </a:lnTo>
                    <a:lnTo>
                      <a:pt x="150824" y="386220"/>
                    </a:lnTo>
                    <a:lnTo>
                      <a:pt x="195694" y="391388"/>
                    </a:lnTo>
                    <a:lnTo>
                      <a:pt x="240564" y="386220"/>
                    </a:lnTo>
                    <a:lnTo>
                      <a:pt x="281754" y="371497"/>
                    </a:lnTo>
                    <a:lnTo>
                      <a:pt x="318090" y="348396"/>
                    </a:lnTo>
                    <a:lnTo>
                      <a:pt x="348396" y="318090"/>
                    </a:lnTo>
                    <a:lnTo>
                      <a:pt x="371497" y="281754"/>
                    </a:lnTo>
                    <a:lnTo>
                      <a:pt x="386220" y="240564"/>
                    </a:lnTo>
                    <a:lnTo>
                      <a:pt x="391388" y="195694"/>
                    </a:lnTo>
                    <a:lnTo>
                      <a:pt x="386220" y="150824"/>
                    </a:lnTo>
                    <a:lnTo>
                      <a:pt x="371497" y="109633"/>
                    </a:lnTo>
                    <a:lnTo>
                      <a:pt x="348396" y="73298"/>
                    </a:lnTo>
                    <a:lnTo>
                      <a:pt x="318090" y="42992"/>
                    </a:lnTo>
                    <a:lnTo>
                      <a:pt x="281754" y="19890"/>
                    </a:lnTo>
                    <a:lnTo>
                      <a:pt x="240564" y="5168"/>
                    </a:lnTo>
                    <a:lnTo>
                      <a:pt x="195694" y="0"/>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59" name="Google Shape;1508;p11">
                <a:extLst>
                  <a:ext uri="{FF2B5EF4-FFF2-40B4-BE49-F238E27FC236}">
                    <a16:creationId xmlns:a16="http://schemas.microsoft.com/office/drawing/2014/main" id="{87362F8A-9C50-D54C-B65D-208DAA811AD1}"/>
                  </a:ext>
                </a:extLst>
              </p:cNvPr>
              <p:cNvSpPr/>
              <p:nvPr/>
            </p:nvSpPr>
            <p:spPr>
              <a:xfrm>
                <a:off x="3919366" y="1160950"/>
                <a:ext cx="345440" cy="345439"/>
              </a:xfrm>
              <a:custGeom>
                <a:avLst/>
                <a:gdLst/>
                <a:ahLst/>
                <a:cxnLst/>
                <a:rect l="l" t="t" r="r" b="b"/>
                <a:pathLst>
                  <a:path w="345440" h="345439" extrusionOk="0">
                    <a:moveTo>
                      <a:pt x="172542" y="0"/>
                    </a:moveTo>
                    <a:lnTo>
                      <a:pt x="126675" y="6163"/>
                    </a:lnTo>
                    <a:lnTo>
                      <a:pt x="85458" y="23558"/>
                    </a:lnTo>
                    <a:lnTo>
                      <a:pt x="50538" y="50538"/>
                    </a:lnTo>
                    <a:lnTo>
                      <a:pt x="23558" y="85458"/>
                    </a:lnTo>
                    <a:lnTo>
                      <a:pt x="6163" y="126675"/>
                    </a:lnTo>
                    <a:lnTo>
                      <a:pt x="0" y="172542"/>
                    </a:lnTo>
                    <a:lnTo>
                      <a:pt x="6163" y="218409"/>
                    </a:lnTo>
                    <a:lnTo>
                      <a:pt x="23558" y="259625"/>
                    </a:lnTo>
                    <a:lnTo>
                      <a:pt x="50538" y="294546"/>
                    </a:lnTo>
                    <a:lnTo>
                      <a:pt x="85458" y="321526"/>
                    </a:lnTo>
                    <a:lnTo>
                      <a:pt x="126675" y="338920"/>
                    </a:lnTo>
                    <a:lnTo>
                      <a:pt x="172542" y="345084"/>
                    </a:lnTo>
                    <a:lnTo>
                      <a:pt x="218409" y="338920"/>
                    </a:lnTo>
                    <a:lnTo>
                      <a:pt x="259625" y="321526"/>
                    </a:lnTo>
                    <a:lnTo>
                      <a:pt x="294546" y="294546"/>
                    </a:lnTo>
                    <a:lnTo>
                      <a:pt x="321526" y="259625"/>
                    </a:lnTo>
                    <a:lnTo>
                      <a:pt x="338920" y="218409"/>
                    </a:lnTo>
                    <a:lnTo>
                      <a:pt x="345084" y="172542"/>
                    </a:lnTo>
                    <a:lnTo>
                      <a:pt x="338920" y="126675"/>
                    </a:lnTo>
                    <a:lnTo>
                      <a:pt x="321526" y="85458"/>
                    </a:lnTo>
                    <a:lnTo>
                      <a:pt x="294546" y="50538"/>
                    </a:lnTo>
                    <a:lnTo>
                      <a:pt x="259625" y="23558"/>
                    </a:lnTo>
                    <a:lnTo>
                      <a:pt x="218409" y="6163"/>
                    </a:lnTo>
                    <a:lnTo>
                      <a:pt x="172542" y="0"/>
                    </a:lnTo>
                    <a:close/>
                  </a:path>
                </a:pathLst>
              </a:custGeom>
              <a:solidFill>
                <a:schemeClr val="accent5">
                  <a:lumMod val="40000"/>
                  <a:lumOff val="60000"/>
                </a:scheme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pic>
          <p:nvPicPr>
            <p:cNvPr id="57" name="Google Shape;1509;p11">
              <a:extLst>
                <a:ext uri="{FF2B5EF4-FFF2-40B4-BE49-F238E27FC236}">
                  <a16:creationId xmlns:a16="http://schemas.microsoft.com/office/drawing/2014/main" id="{9AA77DB6-5735-564E-B614-215BE50636BC}"/>
                </a:ext>
              </a:extLst>
            </p:cNvPr>
            <p:cNvPicPr preferRelativeResize="0"/>
            <p:nvPr/>
          </p:nvPicPr>
          <p:blipFill rotWithShape="1">
            <a:blip r:embed="rId8">
              <a:alphaModFix/>
            </a:blip>
            <a:srcRect/>
            <a:stretch/>
          </p:blipFill>
          <p:spPr>
            <a:xfrm>
              <a:off x="4136703" y="1172274"/>
              <a:ext cx="148183" cy="252260"/>
            </a:xfrm>
            <a:prstGeom prst="rect">
              <a:avLst/>
            </a:prstGeom>
            <a:noFill/>
            <a:ln>
              <a:noFill/>
            </a:ln>
          </p:spPr>
        </p:pic>
      </p:grpSp>
      <p:grpSp>
        <p:nvGrpSpPr>
          <p:cNvPr id="61" name="Grupo 60">
            <a:extLst>
              <a:ext uri="{FF2B5EF4-FFF2-40B4-BE49-F238E27FC236}">
                <a16:creationId xmlns:a16="http://schemas.microsoft.com/office/drawing/2014/main" id="{85D283FB-7BAE-554F-8807-202667ACACF0}"/>
              </a:ext>
            </a:extLst>
          </p:cNvPr>
          <p:cNvGrpSpPr/>
          <p:nvPr/>
        </p:nvGrpSpPr>
        <p:grpSpPr>
          <a:xfrm>
            <a:off x="6988233" y="1583068"/>
            <a:ext cx="4989525" cy="425772"/>
            <a:chOff x="3255671" y="928732"/>
            <a:chExt cx="8352013" cy="487762"/>
          </a:xfrm>
        </p:grpSpPr>
        <p:sp>
          <p:nvSpPr>
            <p:cNvPr id="63" name="Google Shape;1479;p11">
              <a:extLst>
                <a:ext uri="{FF2B5EF4-FFF2-40B4-BE49-F238E27FC236}">
                  <a16:creationId xmlns:a16="http://schemas.microsoft.com/office/drawing/2014/main" id="{5E5CA252-0B39-E843-9967-F4159A339254}"/>
                </a:ext>
              </a:extLst>
            </p:cNvPr>
            <p:cNvSpPr/>
            <p:nvPr/>
          </p:nvSpPr>
          <p:spPr>
            <a:xfrm>
              <a:off x="3607970" y="928732"/>
              <a:ext cx="7999714" cy="487762"/>
            </a:xfrm>
            <a:custGeom>
              <a:avLst/>
              <a:gdLst/>
              <a:ahLst/>
              <a:cxnLst/>
              <a:rect l="l" t="t" r="r" b="b"/>
              <a:pathLst>
                <a:path w="5677534" h="332740" extrusionOk="0">
                  <a:moveTo>
                    <a:pt x="5544654" y="0"/>
                  </a:moveTo>
                  <a:lnTo>
                    <a:pt x="132765" y="0"/>
                  </a:lnTo>
                  <a:lnTo>
                    <a:pt x="81085" y="6143"/>
                  </a:lnTo>
                  <a:lnTo>
                    <a:pt x="38884" y="22899"/>
                  </a:lnTo>
                  <a:lnTo>
                    <a:pt x="10432" y="47754"/>
                  </a:lnTo>
                  <a:lnTo>
                    <a:pt x="0" y="78193"/>
                  </a:lnTo>
                  <a:lnTo>
                    <a:pt x="0" y="332549"/>
                  </a:lnTo>
                  <a:lnTo>
                    <a:pt x="5677433" y="332549"/>
                  </a:lnTo>
                  <a:lnTo>
                    <a:pt x="5677433" y="78193"/>
                  </a:lnTo>
                  <a:lnTo>
                    <a:pt x="5666998" y="47754"/>
                  </a:lnTo>
                  <a:lnTo>
                    <a:pt x="5638542" y="22899"/>
                  </a:lnTo>
                  <a:lnTo>
                    <a:pt x="5596337" y="6143"/>
                  </a:lnTo>
                  <a:lnTo>
                    <a:pt x="5544654" y="0"/>
                  </a:lnTo>
                  <a:close/>
                </a:path>
              </a:pathLst>
            </a:custGeom>
            <a:solidFill>
              <a:srgbClr val="002060"/>
            </a:solidFill>
            <a:ln>
              <a:noFill/>
            </a:ln>
          </p:spPr>
          <p:txBody>
            <a:bodyPr spcFirstLastPara="1" wrap="square" lIns="0" tIns="0" rIns="0" bIns="0" anchor="t"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sp>
          <p:nvSpPr>
            <p:cNvPr id="64" name="Google Shape;1481;p11">
              <a:extLst>
                <a:ext uri="{FF2B5EF4-FFF2-40B4-BE49-F238E27FC236}">
                  <a16:creationId xmlns:a16="http://schemas.microsoft.com/office/drawing/2014/main" id="{DC90D7AC-9B63-F24D-B80C-448B563F9223}"/>
                </a:ext>
              </a:extLst>
            </p:cNvPr>
            <p:cNvSpPr txBox="1"/>
            <p:nvPr/>
          </p:nvSpPr>
          <p:spPr>
            <a:xfrm>
              <a:off x="8924340" y="985579"/>
              <a:ext cx="807727" cy="401062"/>
            </a:xfrm>
            <a:prstGeom prst="rect">
              <a:avLst/>
            </a:prstGeom>
            <a:noFill/>
            <a:ln>
              <a:noFill/>
            </a:ln>
          </p:spPr>
          <p:txBody>
            <a:bodyPr spcFirstLastPara="1" wrap="square" lIns="0" tIns="11425" rIns="0" bIns="0" anchor="t" anchorCtr="0">
              <a:spAutoFit/>
            </a:bodyPr>
            <a:lstStyle/>
            <a:p>
              <a:pPr marL="12700" marR="0" lvl="0" indent="0" algn="ctr" rtl="0">
                <a:lnSpc>
                  <a:spcPct val="100000"/>
                </a:lnSpc>
                <a:spcBef>
                  <a:spcPts val="0"/>
                </a:spcBef>
                <a:spcAft>
                  <a:spcPts val="0"/>
                </a:spcAft>
                <a:buNone/>
              </a:pPr>
              <a:r>
                <a:rPr lang="en-US" sz="1100" b="1" dirty="0">
                  <a:solidFill>
                    <a:srgbClr val="FFFFFF"/>
                  </a:solidFill>
                  <a:latin typeface="Calibri"/>
                  <a:ea typeface="Calibri"/>
                  <a:cs typeface="Calibri"/>
                  <a:sym typeface="Calibri"/>
                </a:rPr>
                <a:t>Project Owner</a:t>
              </a:r>
              <a:endParaRPr sz="1100" dirty="0">
                <a:solidFill>
                  <a:schemeClr val="dk1"/>
                </a:solidFill>
                <a:latin typeface="Calibri"/>
                <a:ea typeface="Calibri"/>
                <a:cs typeface="Calibri"/>
                <a:sym typeface="Calibri"/>
              </a:endParaRPr>
            </a:p>
          </p:txBody>
        </p:sp>
        <p:sp>
          <p:nvSpPr>
            <p:cNvPr id="65" name="Google Shape;1482;p11">
              <a:extLst>
                <a:ext uri="{FF2B5EF4-FFF2-40B4-BE49-F238E27FC236}">
                  <a16:creationId xmlns:a16="http://schemas.microsoft.com/office/drawing/2014/main" id="{8B9737F5-FDDE-A447-BB6C-1A10234E95A5}"/>
                </a:ext>
              </a:extLst>
            </p:cNvPr>
            <p:cNvSpPr txBox="1"/>
            <p:nvPr/>
          </p:nvSpPr>
          <p:spPr>
            <a:xfrm>
              <a:off x="7450739" y="964016"/>
              <a:ext cx="1217399" cy="401062"/>
            </a:xfrm>
            <a:prstGeom prst="rect">
              <a:avLst/>
            </a:prstGeom>
            <a:noFill/>
            <a:ln>
              <a:noFill/>
            </a:ln>
          </p:spPr>
          <p:txBody>
            <a:bodyPr spcFirstLastPara="1" wrap="square" lIns="0" tIns="11425" rIns="0" bIns="0" anchor="t" anchorCtr="0">
              <a:spAutoFit/>
            </a:bodyPr>
            <a:lstStyle/>
            <a:p>
              <a:pPr marL="12700" marR="0" lvl="0" indent="0" algn="ctr" rtl="0">
                <a:lnSpc>
                  <a:spcPct val="100000"/>
                </a:lnSpc>
                <a:spcBef>
                  <a:spcPts val="0"/>
                </a:spcBef>
                <a:spcAft>
                  <a:spcPts val="0"/>
                </a:spcAft>
                <a:buNone/>
              </a:pPr>
              <a:r>
                <a:rPr lang="en-US" sz="1100" b="1">
                  <a:solidFill>
                    <a:srgbClr val="FFFFFF"/>
                  </a:solidFill>
                  <a:latin typeface="Calibri"/>
                  <a:ea typeface="Calibri"/>
                  <a:cs typeface="Calibri"/>
                  <a:sym typeface="Calibri"/>
                </a:rPr>
                <a:t>Amount </a:t>
              </a:r>
            </a:p>
            <a:p>
              <a:pPr marL="12700" marR="0" lvl="0" indent="0" algn="ctr" rtl="0">
                <a:lnSpc>
                  <a:spcPct val="100000"/>
                </a:lnSpc>
                <a:spcBef>
                  <a:spcPts val="0"/>
                </a:spcBef>
                <a:spcAft>
                  <a:spcPts val="0"/>
                </a:spcAft>
                <a:buNone/>
              </a:pPr>
              <a:r>
                <a:rPr lang="en-US" sz="1100" b="1">
                  <a:solidFill>
                    <a:srgbClr val="FFFFFF"/>
                  </a:solidFill>
                  <a:latin typeface="Calibri"/>
                  <a:ea typeface="Calibri"/>
                  <a:cs typeface="Calibri"/>
                  <a:sym typeface="Calibri"/>
                </a:rPr>
                <a:t>(USD mill.)</a:t>
              </a:r>
              <a:endParaRPr sz="1100">
                <a:solidFill>
                  <a:schemeClr val="dk1"/>
                </a:solidFill>
                <a:latin typeface="Calibri"/>
                <a:ea typeface="Calibri"/>
                <a:cs typeface="Calibri"/>
                <a:sym typeface="Calibri"/>
              </a:endParaRPr>
            </a:p>
          </p:txBody>
        </p:sp>
        <p:sp>
          <p:nvSpPr>
            <p:cNvPr id="66" name="Google Shape;1483;p11">
              <a:extLst>
                <a:ext uri="{FF2B5EF4-FFF2-40B4-BE49-F238E27FC236}">
                  <a16:creationId xmlns:a16="http://schemas.microsoft.com/office/drawing/2014/main" id="{8F63F501-FA5A-6C4F-B0CC-68FA5371F90F}"/>
                </a:ext>
              </a:extLst>
            </p:cNvPr>
            <p:cNvSpPr txBox="1"/>
            <p:nvPr/>
          </p:nvSpPr>
          <p:spPr>
            <a:xfrm>
              <a:off x="3255671" y="1042705"/>
              <a:ext cx="3667423" cy="224769"/>
            </a:xfrm>
            <a:prstGeom prst="rect">
              <a:avLst/>
            </a:prstGeom>
            <a:noFill/>
            <a:ln>
              <a:noFill/>
            </a:ln>
          </p:spPr>
          <p:txBody>
            <a:bodyPr spcFirstLastPara="1" wrap="square" lIns="0" tIns="11425" rIns="0" bIns="0" anchor="t" anchorCtr="0">
              <a:spAutoFit/>
            </a:bodyPr>
            <a:lstStyle/>
            <a:p>
              <a:pPr marL="12700" marR="0" lvl="0" indent="0" algn="ctr" rtl="0">
                <a:lnSpc>
                  <a:spcPct val="100000"/>
                </a:lnSpc>
                <a:spcBef>
                  <a:spcPts val="0"/>
                </a:spcBef>
                <a:spcAft>
                  <a:spcPts val="0"/>
                </a:spcAft>
                <a:buNone/>
              </a:pPr>
              <a:r>
                <a:rPr lang="en-US" sz="1200" b="1">
                  <a:solidFill>
                    <a:srgbClr val="FFFFFF"/>
                  </a:solidFill>
                  <a:latin typeface="Calibri"/>
                  <a:ea typeface="Calibri"/>
                  <a:cs typeface="Calibri"/>
                  <a:sym typeface="Calibri"/>
                </a:rPr>
                <a:t>No 	 Project</a:t>
              </a:r>
              <a:endParaRPr sz="1200">
                <a:solidFill>
                  <a:schemeClr val="dk1"/>
                </a:solidFill>
                <a:latin typeface="Calibri"/>
                <a:ea typeface="Calibri"/>
                <a:cs typeface="Calibri"/>
                <a:sym typeface="Calibri"/>
              </a:endParaRPr>
            </a:p>
          </p:txBody>
        </p:sp>
        <p:sp>
          <p:nvSpPr>
            <p:cNvPr id="67" name="Google Shape;1481;p11">
              <a:extLst>
                <a:ext uri="{FF2B5EF4-FFF2-40B4-BE49-F238E27FC236}">
                  <a16:creationId xmlns:a16="http://schemas.microsoft.com/office/drawing/2014/main" id="{A12560B2-FC28-174C-907A-0C569D207A42}"/>
                </a:ext>
              </a:extLst>
            </p:cNvPr>
            <p:cNvSpPr txBox="1"/>
            <p:nvPr/>
          </p:nvSpPr>
          <p:spPr>
            <a:xfrm>
              <a:off x="9976052" y="1072873"/>
              <a:ext cx="1628973" cy="207139"/>
            </a:xfrm>
            <a:prstGeom prst="rect">
              <a:avLst/>
            </a:prstGeom>
            <a:noFill/>
            <a:ln>
              <a:noFill/>
            </a:ln>
          </p:spPr>
          <p:txBody>
            <a:bodyPr spcFirstLastPara="1" wrap="square" lIns="0" tIns="11425" rIns="0" bIns="0" anchor="t" anchorCtr="0">
              <a:spAutoFit/>
            </a:bodyPr>
            <a:lstStyle/>
            <a:p>
              <a:pPr marL="12700" marR="0" lvl="0" indent="0" algn="ctr" rtl="0">
                <a:lnSpc>
                  <a:spcPct val="100000"/>
                </a:lnSpc>
                <a:spcBef>
                  <a:spcPts val="0"/>
                </a:spcBef>
                <a:spcAft>
                  <a:spcPts val="0"/>
                </a:spcAft>
                <a:buNone/>
              </a:pPr>
              <a:r>
                <a:rPr lang="es-PE" sz="1100" b="1" err="1">
                  <a:solidFill>
                    <a:srgbClr val="FFFFFF"/>
                  </a:solidFill>
                  <a:latin typeface="Calibri"/>
                  <a:ea typeface="Calibri"/>
                  <a:cs typeface="Calibri"/>
                  <a:sym typeface="Calibri"/>
                </a:rPr>
                <a:t>Award</a:t>
              </a:r>
              <a:r>
                <a:rPr lang="es-PE" sz="1100" b="1">
                  <a:solidFill>
                    <a:srgbClr val="FFFFFF"/>
                  </a:solidFill>
                  <a:latin typeface="Calibri"/>
                  <a:ea typeface="Calibri"/>
                  <a:cs typeface="Calibri"/>
                  <a:sym typeface="Calibri"/>
                </a:rPr>
                <a:t> Date</a:t>
              </a:r>
              <a:endParaRPr lang="es-PE" sz="110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771802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5335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CuadroTexto 33">
            <a:extLst>
              <a:ext uri="{FF2B5EF4-FFF2-40B4-BE49-F238E27FC236}">
                <a16:creationId xmlns:a16="http://schemas.microsoft.com/office/drawing/2014/main" id="{0FD1D5B5-185A-32F0-5238-BD6D09CE063A}"/>
              </a:ext>
            </a:extLst>
          </p:cNvPr>
          <p:cNvSpPr txBox="1"/>
          <p:nvPr/>
        </p:nvSpPr>
        <p:spPr>
          <a:xfrm>
            <a:off x="5095515" y="6247527"/>
            <a:ext cx="743689" cy="321509"/>
          </a:xfrm>
          <a:prstGeom prst="rect">
            <a:avLst/>
          </a:prstGeom>
          <a:noFill/>
        </p:spPr>
        <p:txBody>
          <a:bodyPr wrap="none" lIns="150761" tIns="75380" rIns="150761" bIns="75380" rtlCol="0" anchor="t">
            <a:spAutoFit/>
          </a:bodyPr>
          <a:lstStyle/>
          <a:p>
            <a:pPr defTabSz="1507353">
              <a:defRPr/>
            </a:pPr>
            <a:r>
              <a:rPr lang="es-MX" sz="1100" b="1" u="sng" kern="0">
                <a:solidFill>
                  <a:prstClr val="black"/>
                </a:solidFill>
                <a:latin typeface="Arial"/>
                <a:cs typeface="Arial"/>
                <a:sym typeface="Arial"/>
              </a:rPr>
              <a:t>Notes</a:t>
            </a:r>
            <a:r>
              <a:rPr lang="es-MX" sz="1100" b="1" kern="0">
                <a:solidFill>
                  <a:prstClr val="black"/>
                </a:solidFill>
                <a:latin typeface="Arial"/>
                <a:cs typeface="Arial"/>
                <a:sym typeface="Arial"/>
              </a:rPr>
              <a:t>:</a:t>
            </a:r>
          </a:p>
        </p:txBody>
      </p:sp>
      <p:grpSp>
        <p:nvGrpSpPr>
          <p:cNvPr id="17" name="Grupo 16">
            <a:extLst>
              <a:ext uri="{FF2B5EF4-FFF2-40B4-BE49-F238E27FC236}">
                <a16:creationId xmlns:a16="http://schemas.microsoft.com/office/drawing/2014/main" id="{2DF6FF03-D4DA-09B0-342B-20722E9801C1}"/>
              </a:ext>
            </a:extLst>
          </p:cNvPr>
          <p:cNvGrpSpPr/>
          <p:nvPr/>
        </p:nvGrpSpPr>
        <p:grpSpPr>
          <a:xfrm>
            <a:off x="7478722" y="6245967"/>
            <a:ext cx="1997811" cy="307777"/>
            <a:chOff x="216260" y="6160440"/>
            <a:chExt cx="1997811" cy="307777"/>
          </a:xfrm>
        </p:grpSpPr>
        <p:sp>
          <p:nvSpPr>
            <p:cNvPr id="37" name="CuadroTexto 36">
              <a:extLst>
                <a:ext uri="{FF2B5EF4-FFF2-40B4-BE49-F238E27FC236}">
                  <a16:creationId xmlns:a16="http://schemas.microsoft.com/office/drawing/2014/main" id="{1E802C9A-450C-44C4-2BB1-56F19E9EF9B4}"/>
                </a:ext>
              </a:extLst>
            </p:cNvPr>
            <p:cNvSpPr txBox="1"/>
            <p:nvPr/>
          </p:nvSpPr>
          <p:spPr>
            <a:xfrm>
              <a:off x="465488" y="6166987"/>
              <a:ext cx="1748583" cy="276999"/>
            </a:xfrm>
            <a:prstGeom prst="rect">
              <a:avLst/>
            </a:prstGeom>
            <a:noFill/>
          </p:spPr>
          <p:txBody>
            <a:bodyPr wrap="square">
              <a:spAutoFit/>
            </a:bodyPr>
            <a:lstStyle/>
            <a:p>
              <a:pPr defTabSz="1507776">
                <a:defRPr/>
              </a:pPr>
              <a:r>
                <a:rPr lang="es-MX" sz="1200" kern="0">
                  <a:solidFill>
                    <a:prstClr val="black"/>
                  </a:solidFill>
                  <a:latin typeface="Arial"/>
                  <a:cs typeface="Arial"/>
                  <a:sym typeface="Arial"/>
                </a:rPr>
                <a:t>  </a:t>
              </a:r>
              <a:r>
                <a:rPr lang="es-MX" sz="1200" kern="0" err="1">
                  <a:solidFill>
                    <a:prstClr val="black"/>
                  </a:solidFill>
                  <a:latin typeface="Arial"/>
                  <a:cs typeface="Arial"/>
                  <a:sym typeface="Arial"/>
                </a:rPr>
                <a:t>State</a:t>
              </a:r>
              <a:r>
                <a:rPr lang="es-MX" sz="1200" kern="0">
                  <a:solidFill>
                    <a:prstClr val="black"/>
                  </a:solidFill>
                  <a:latin typeface="Arial"/>
                  <a:cs typeface="Arial"/>
                  <a:sym typeface="Arial"/>
                </a:rPr>
                <a:t> </a:t>
              </a:r>
              <a:r>
                <a:rPr lang="es-MX" sz="1200" kern="0" err="1">
                  <a:solidFill>
                    <a:prstClr val="black"/>
                  </a:solidFill>
                  <a:latin typeface="Arial"/>
                  <a:cs typeface="Arial"/>
                  <a:sym typeface="Arial"/>
                </a:rPr>
                <a:t>Initiative</a:t>
              </a:r>
              <a:endParaRPr lang="es-MX" sz="1200">
                <a:solidFill>
                  <a:prstClr val="black"/>
                </a:solidFill>
                <a:latin typeface="Arial"/>
                <a:cs typeface="Arial"/>
                <a:sym typeface="Arial"/>
              </a:endParaRPr>
            </a:p>
          </p:txBody>
        </p:sp>
        <p:sp>
          <p:nvSpPr>
            <p:cNvPr id="45" name="CuadroTexto 44">
              <a:extLst>
                <a:ext uri="{FF2B5EF4-FFF2-40B4-BE49-F238E27FC236}">
                  <a16:creationId xmlns:a16="http://schemas.microsoft.com/office/drawing/2014/main" id="{5F6A6FF6-3B6A-B923-ECCF-E8A15C95573A}"/>
                </a:ext>
              </a:extLst>
            </p:cNvPr>
            <p:cNvSpPr txBox="1"/>
            <p:nvPr/>
          </p:nvSpPr>
          <p:spPr>
            <a:xfrm>
              <a:off x="216260" y="6160440"/>
              <a:ext cx="448101" cy="307777"/>
            </a:xfrm>
            <a:prstGeom prst="rect">
              <a:avLst/>
            </a:prstGeom>
            <a:noFill/>
          </p:spPr>
          <p:txBody>
            <a:bodyPr wrap="square">
              <a:spAutoFit/>
            </a:bodyPr>
            <a:lstStyle/>
            <a:p>
              <a:pPr algn="r" defTabSz="1507776">
                <a:defRPr/>
              </a:pPr>
              <a:r>
                <a:rPr lang="es-MX" sz="1400" b="1">
                  <a:solidFill>
                    <a:prstClr val="black"/>
                  </a:solidFill>
                  <a:highlight>
                    <a:srgbClr val="FFFF00"/>
                  </a:highlight>
                  <a:latin typeface="Arial" panose="020B0604020202020204" pitchFamily="34" charset="0"/>
                  <a:cs typeface="Arial" panose="020B0604020202020204" pitchFamily="34" charset="0"/>
                  <a:sym typeface="Arial"/>
                </a:rPr>
                <a:t>SI </a:t>
              </a:r>
              <a:endParaRPr lang="es-MX" sz="1400">
                <a:solidFill>
                  <a:prstClr val="black"/>
                </a:solidFill>
                <a:highlight>
                  <a:srgbClr val="FFFF00"/>
                </a:highlight>
                <a:latin typeface="Arial"/>
                <a:cs typeface="Arial"/>
                <a:sym typeface="Arial"/>
              </a:endParaRPr>
            </a:p>
          </p:txBody>
        </p:sp>
      </p:grpSp>
      <p:grpSp>
        <p:nvGrpSpPr>
          <p:cNvPr id="16" name="Grupo 15">
            <a:extLst>
              <a:ext uri="{FF2B5EF4-FFF2-40B4-BE49-F238E27FC236}">
                <a16:creationId xmlns:a16="http://schemas.microsoft.com/office/drawing/2014/main" id="{49C7A7CD-6A0D-2C96-C55A-EB066A0DA275}"/>
              </a:ext>
            </a:extLst>
          </p:cNvPr>
          <p:cNvGrpSpPr/>
          <p:nvPr/>
        </p:nvGrpSpPr>
        <p:grpSpPr>
          <a:xfrm>
            <a:off x="5577013" y="6252514"/>
            <a:ext cx="2667541" cy="314345"/>
            <a:chOff x="103058" y="5897188"/>
            <a:chExt cx="2667541" cy="314345"/>
          </a:xfrm>
        </p:grpSpPr>
        <p:sp>
          <p:nvSpPr>
            <p:cNvPr id="35" name="CuadroTexto 34">
              <a:extLst>
                <a:ext uri="{FF2B5EF4-FFF2-40B4-BE49-F238E27FC236}">
                  <a16:creationId xmlns:a16="http://schemas.microsoft.com/office/drawing/2014/main" id="{16C0C6A3-7673-CFA9-C7AD-F9B80A87D42A}"/>
                </a:ext>
              </a:extLst>
            </p:cNvPr>
            <p:cNvSpPr txBox="1"/>
            <p:nvPr/>
          </p:nvSpPr>
          <p:spPr>
            <a:xfrm>
              <a:off x="456247" y="5919617"/>
              <a:ext cx="2314352" cy="276999"/>
            </a:xfrm>
            <a:prstGeom prst="rect">
              <a:avLst/>
            </a:prstGeom>
            <a:noFill/>
          </p:spPr>
          <p:txBody>
            <a:bodyPr wrap="square">
              <a:spAutoFit/>
            </a:bodyPr>
            <a:lstStyle/>
            <a:p>
              <a:pPr defTabSz="1507353">
                <a:defRPr/>
              </a:pPr>
              <a:r>
                <a:rPr lang="es-MX" sz="1200" kern="0">
                  <a:solidFill>
                    <a:prstClr val="black"/>
                  </a:solidFill>
                  <a:latin typeface="Arial"/>
                  <a:cs typeface="Arial"/>
                  <a:sym typeface="Arial"/>
                </a:rPr>
                <a:t>   </a:t>
              </a:r>
              <a:r>
                <a:rPr lang="es-MX" sz="1200" kern="0" err="1">
                  <a:solidFill>
                    <a:prstClr val="black"/>
                  </a:solidFill>
                  <a:latin typeface="Arial"/>
                  <a:cs typeface="Arial"/>
                  <a:sym typeface="Arial"/>
                </a:rPr>
                <a:t>Unsolicited</a:t>
              </a:r>
              <a:r>
                <a:rPr lang="es-MX" sz="1200" kern="0">
                  <a:solidFill>
                    <a:prstClr val="black"/>
                  </a:solidFill>
                  <a:latin typeface="Arial"/>
                  <a:cs typeface="Arial"/>
                  <a:sym typeface="Arial"/>
                </a:rPr>
                <a:t> </a:t>
              </a:r>
              <a:r>
                <a:rPr lang="es-MX" sz="1200" kern="0" err="1">
                  <a:solidFill>
                    <a:prstClr val="black"/>
                  </a:solidFill>
                  <a:latin typeface="Arial"/>
                  <a:cs typeface="Arial"/>
                  <a:sym typeface="Arial"/>
                </a:rPr>
                <a:t>Proposal</a:t>
              </a:r>
              <a:endParaRPr lang="es-MX" sz="1200" kern="0">
                <a:solidFill>
                  <a:prstClr val="black"/>
                </a:solidFill>
                <a:latin typeface="Arial"/>
                <a:cs typeface="Arial"/>
                <a:sym typeface="Arial"/>
              </a:endParaRPr>
            </a:p>
          </p:txBody>
        </p:sp>
        <p:sp>
          <p:nvSpPr>
            <p:cNvPr id="50" name="CuadroTexto 49">
              <a:extLst>
                <a:ext uri="{FF2B5EF4-FFF2-40B4-BE49-F238E27FC236}">
                  <a16:creationId xmlns:a16="http://schemas.microsoft.com/office/drawing/2014/main" id="{04615269-7017-476E-F73A-08DBBE1FA35F}"/>
                </a:ext>
              </a:extLst>
            </p:cNvPr>
            <p:cNvSpPr txBox="1"/>
            <p:nvPr/>
          </p:nvSpPr>
          <p:spPr>
            <a:xfrm>
              <a:off x="103058" y="5897188"/>
              <a:ext cx="560187" cy="314345"/>
            </a:xfrm>
            <a:prstGeom prst="rect">
              <a:avLst/>
            </a:prstGeom>
            <a:noFill/>
          </p:spPr>
          <p:txBody>
            <a:bodyPr wrap="square">
              <a:spAutoFit/>
            </a:bodyPr>
            <a:lstStyle/>
            <a:p>
              <a:pPr algn="r" defTabSz="1507776">
                <a:defRPr/>
              </a:pPr>
              <a:r>
                <a:rPr lang="es-MX" sz="1400" b="1">
                  <a:solidFill>
                    <a:prstClr val="black"/>
                  </a:solidFill>
                  <a:highlight>
                    <a:srgbClr val="00FFFF"/>
                  </a:highlight>
                  <a:latin typeface="Arial" panose="020B0604020202020204" pitchFamily="34" charset="0"/>
                  <a:cs typeface="Arial" panose="020B0604020202020204" pitchFamily="34" charset="0"/>
                  <a:sym typeface="Arial"/>
                </a:rPr>
                <a:t>UP </a:t>
              </a:r>
              <a:endParaRPr lang="es-MX" sz="1400">
                <a:solidFill>
                  <a:prstClr val="black"/>
                </a:solidFill>
                <a:highlight>
                  <a:srgbClr val="00FFFF"/>
                </a:highlight>
                <a:latin typeface="Arial"/>
                <a:cs typeface="Arial"/>
                <a:sym typeface="Arial"/>
              </a:endParaRPr>
            </a:p>
          </p:txBody>
        </p:sp>
      </p:grpSp>
      <p:graphicFrame>
        <p:nvGraphicFramePr>
          <p:cNvPr id="19" name="Table 7">
            <a:extLst>
              <a:ext uri="{FF2B5EF4-FFF2-40B4-BE49-F238E27FC236}">
                <a16:creationId xmlns:a16="http://schemas.microsoft.com/office/drawing/2014/main" id="{4D9330CB-9043-4193-B961-FB2162A01482}"/>
              </a:ext>
            </a:extLst>
          </p:cNvPr>
          <p:cNvGraphicFramePr>
            <a:graphicFrameLocks noGrp="1"/>
          </p:cNvGraphicFramePr>
          <p:nvPr>
            <p:extLst>
              <p:ext uri="{D42A27DB-BD31-4B8C-83A1-F6EECF244321}">
                <p14:modId xmlns:p14="http://schemas.microsoft.com/office/powerpoint/2010/main" val="1970995437"/>
              </p:ext>
            </p:extLst>
          </p:nvPr>
        </p:nvGraphicFramePr>
        <p:xfrm>
          <a:off x="5095515" y="1239072"/>
          <a:ext cx="6835389" cy="4845980"/>
        </p:xfrm>
        <a:graphic>
          <a:graphicData uri="http://schemas.openxmlformats.org/drawingml/2006/table">
            <a:tbl>
              <a:tblPr firstRow="1" bandRow="1">
                <a:tableStyleId>{22838BEF-8BB2-4498-84A7-C5851F593DF1}</a:tableStyleId>
              </a:tblPr>
              <a:tblGrid>
                <a:gridCol w="362195">
                  <a:extLst>
                    <a:ext uri="{9D8B030D-6E8A-4147-A177-3AD203B41FA5}">
                      <a16:colId xmlns:a16="http://schemas.microsoft.com/office/drawing/2014/main" val="4006799863"/>
                    </a:ext>
                  </a:extLst>
                </a:gridCol>
                <a:gridCol w="2832598">
                  <a:extLst>
                    <a:ext uri="{9D8B030D-6E8A-4147-A177-3AD203B41FA5}">
                      <a16:colId xmlns:a16="http://schemas.microsoft.com/office/drawing/2014/main" val="2036082466"/>
                    </a:ext>
                  </a:extLst>
                </a:gridCol>
                <a:gridCol w="1506439">
                  <a:extLst>
                    <a:ext uri="{9D8B030D-6E8A-4147-A177-3AD203B41FA5}">
                      <a16:colId xmlns:a16="http://schemas.microsoft.com/office/drawing/2014/main" val="1269752813"/>
                    </a:ext>
                  </a:extLst>
                </a:gridCol>
                <a:gridCol w="1049646">
                  <a:extLst>
                    <a:ext uri="{9D8B030D-6E8A-4147-A177-3AD203B41FA5}">
                      <a16:colId xmlns:a16="http://schemas.microsoft.com/office/drawing/2014/main" val="3709593607"/>
                    </a:ext>
                  </a:extLst>
                </a:gridCol>
                <a:gridCol w="1084511">
                  <a:extLst>
                    <a:ext uri="{9D8B030D-6E8A-4147-A177-3AD203B41FA5}">
                      <a16:colId xmlns:a16="http://schemas.microsoft.com/office/drawing/2014/main" val="4126945651"/>
                    </a:ext>
                  </a:extLst>
                </a:gridCol>
              </a:tblGrid>
              <a:tr h="866590">
                <a:tc gridSpan="2">
                  <a:txBody>
                    <a:bodyPr/>
                    <a:lstStyle/>
                    <a:p>
                      <a:pPr marL="0" algn="ctr" rtl="0" fontAlgn="base">
                        <a:spcBef>
                          <a:spcPts val="0"/>
                        </a:spcBef>
                        <a:spcAft>
                          <a:spcPts val="0"/>
                        </a:spcAft>
                      </a:pPr>
                      <a:r>
                        <a:rPr lang="es-MX" sz="1000">
                          <a:effectLst/>
                        </a:rPr>
                        <a:t>PROJECT</a:t>
                      </a:r>
                    </a:p>
                  </a:txBody>
                  <a:tcPr marL="0" marR="0" marT="0" marB="0" anchor="ctr"/>
                </a:tc>
                <a:tc hMerge="1">
                  <a:txBody>
                    <a:bodyPr/>
                    <a:lstStyle/>
                    <a:p>
                      <a:pPr marL="0" algn="ctr" rtl="0" fontAlgn="base">
                        <a:spcBef>
                          <a:spcPts val="0"/>
                        </a:spcBef>
                        <a:spcAft>
                          <a:spcPts val="0"/>
                        </a:spcAft>
                      </a:pPr>
                      <a:r>
                        <a:rPr lang="es-MX" sz="1000">
                          <a:effectLst/>
                          <a:latin typeface="Arial"/>
                        </a:rPr>
                        <a:t>PROYECTO​</a:t>
                      </a:r>
                    </a:p>
                  </a:txBody>
                  <a:tcPr marL="0" marR="0" marT="0" marB="0" horzOverflow="overflow"/>
                </a:tc>
                <a:tc>
                  <a:txBody>
                    <a:bodyPr/>
                    <a:lstStyle/>
                    <a:p>
                      <a:pPr marL="0" algn="ctr" rtl="0" fontAlgn="base">
                        <a:spcBef>
                          <a:spcPts val="0"/>
                        </a:spcBef>
                        <a:spcAft>
                          <a:spcPts val="0"/>
                        </a:spcAft>
                      </a:pPr>
                      <a:r>
                        <a:rPr lang="en-US" sz="1000">
                          <a:effectLst/>
                        </a:rPr>
                        <a:t>APPROVAL OF THE DECLARATION OF INTEREST (UP) OR CALL FOR TENDER</a:t>
                      </a:r>
                    </a:p>
                  </a:txBody>
                  <a:tcPr marL="0" marR="0" marT="0" marB="0" anchor="ctr"/>
                </a:tc>
                <a:tc>
                  <a:txBody>
                    <a:bodyPr/>
                    <a:lstStyle/>
                    <a:p>
                      <a:pPr marL="0" algn="ctr" rtl="0" fontAlgn="base">
                        <a:spcBef>
                          <a:spcPts val="0"/>
                        </a:spcBef>
                        <a:spcAft>
                          <a:spcPts val="0"/>
                        </a:spcAft>
                      </a:pPr>
                      <a:r>
                        <a:rPr lang="es-MX" sz="1000">
                          <a:effectLst/>
                        </a:rPr>
                        <a:t>DIRECT AWARD</a:t>
                      </a:r>
                    </a:p>
                  </a:txBody>
                  <a:tcPr marL="0" marR="0" marT="0" marB="0" anchor="ctr"/>
                </a:tc>
                <a:tc>
                  <a:txBody>
                    <a:bodyPr/>
                    <a:lstStyle/>
                    <a:p>
                      <a:pPr marL="0" algn="ctr" rtl="0" fontAlgn="base">
                        <a:spcBef>
                          <a:spcPts val="0"/>
                        </a:spcBef>
                        <a:spcAft>
                          <a:spcPts val="0"/>
                        </a:spcAft>
                      </a:pPr>
                      <a:r>
                        <a:rPr lang="es-MX" sz="1000">
                          <a:effectLst/>
                        </a:rPr>
                        <a:t>AWARD IN COMPETITION SCENARIO</a:t>
                      </a:r>
                    </a:p>
                  </a:txBody>
                  <a:tcPr marL="0" marR="0" marT="0" marB="0" anchor="ctr"/>
                </a:tc>
                <a:extLst>
                  <a:ext uri="{0D108BD9-81ED-4DB2-BD59-A6C34878D82A}">
                    <a16:rowId xmlns:a16="http://schemas.microsoft.com/office/drawing/2014/main" val="3100762672"/>
                  </a:ext>
                </a:extLst>
              </a:tr>
              <a:tr h="339704">
                <a:tc>
                  <a:txBody>
                    <a:bodyPr/>
                    <a:lstStyle/>
                    <a:p>
                      <a:pPr marL="0" algn="ctr" defTabSz="914400" rtl="0" eaLnBrk="1" latinLnBrk="0" hangingPunct="1">
                        <a:lnSpc>
                          <a:spcPct val="100000"/>
                        </a:lnSpc>
                        <a:spcBef>
                          <a:spcPts val="0"/>
                        </a:spcBef>
                        <a:spcAft>
                          <a:spcPts val="0"/>
                        </a:spcAft>
                      </a:pPr>
                      <a:r>
                        <a:rPr lang="es-PE" sz="1000" kern="1200"/>
                        <a:t>1</a:t>
                      </a:r>
                    </a:p>
                  </a:txBody>
                  <a:tcPr marL="0" marR="0" marT="0" marB="0" anchor="ctr"/>
                </a:tc>
                <a:tc>
                  <a:txBody>
                    <a:bodyPr/>
                    <a:lstStyle/>
                    <a:p>
                      <a:pPr marL="0" algn="l" rtl="0" eaLnBrk="1" latinLnBrk="0" hangingPunct="1">
                        <a:lnSpc>
                          <a:spcPct val="100000"/>
                        </a:lnSpc>
                        <a:spcBef>
                          <a:spcPts val="0"/>
                        </a:spcBef>
                        <a:spcAft>
                          <a:spcPts val="0"/>
                        </a:spcAft>
                      </a:pPr>
                      <a:r>
                        <a:rPr lang="es-PE" sz="1000" kern="1200"/>
                        <a:t> Puerto Maldonado WWTP, US$ 89 MM</a:t>
                      </a:r>
                    </a:p>
                  </a:txBody>
                  <a:tcPr marL="0" marR="0" marT="0" marB="0" anchor="ctr"/>
                </a:tc>
                <a:tc>
                  <a:txBody>
                    <a:bodyPr/>
                    <a:lstStyle/>
                    <a:p>
                      <a:pPr marL="0" algn="ctr">
                        <a:lnSpc>
                          <a:spcPts val="1300"/>
                        </a:lnSpc>
                        <a:spcBef>
                          <a:spcPts val="0"/>
                        </a:spcBef>
                        <a:spcAft>
                          <a:spcPts val="0"/>
                        </a:spcAft>
                      </a:pPr>
                      <a:r>
                        <a:rPr lang="en-US" sz="1000">
                          <a:effectLst/>
                        </a:rPr>
                        <a:t>Reopening of the tender</a:t>
                      </a:r>
                    </a:p>
                    <a:p>
                      <a:pPr marL="0" algn="ctr">
                        <a:lnSpc>
                          <a:spcPts val="1300"/>
                        </a:lnSpc>
                        <a:spcBef>
                          <a:spcPts val="0"/>
                        </a:spcBef>
                        <a:spcAft>
                          <a:spcPts val="0"/>
                        </a:spcAft>
                      </a:pPr>
                      <a:r>
                        <a:rPr lang="en-US" sz="1000">
                          <a:effectLst/>
                        </a:rPr>
                        <a:t>III.Q.23</a:t>
                      </a:r>
                    </a:p>
                  </a:txBody>
                  <a:tcPr marL="0" marR="0" marT="0" marB="0" anchor="ctr"/>
                </a:tc>
                <a:tc>
                  <a:txBody>
                    <a:bodyPr/>
                    <a:lstStyle/>
                    <a:p>
                      <a:pPr marL="0" algn="ctr">
                        <a:lnSpc>
                          <a:spcPts val="1300"/>
                        </a:lnSpc>
                        <a:spcBef>
                          <a:spcPts val="0"/>
                        </a:spcBef>
                        <a:spcAft>
                          <a:spcPts val="0"/>
                        </a:spcAft>
                      </a:pPr>
                      <a:r>
                        <a:rPr lang="es-PE" sz="1000">
                          <a:effectLst/>
                        </a:rPr>
                        <a:t>-</a:t>
                      </a:r>
                    </a:p>
                  </a:txBody>
                  <a:tcPr marL="0" marR="0" marT="0" marB="0" anchor="ctr"/>
                </a:tc>
                <a:tc>
                  <a:txBody>
                    <a:bodyPr/>
                    <a:lstStyle/>
                    <a:p>
                      <a:pPr marL="0" algn="ctr">
                        <a:lnSpc>
                          <a:spcPts val="1300"/>
                        </a:lnSpc>
                        <a:spcBef>
                          <a:spcPts val="0"/>
                        </a:spcBef>
                        <a:spcAft>
                          <a:spcPts val="0"/>
                        </a:spcAft>
                      </a:pPr>
                      <a:r>
                        <a:rPr lang="es-PE" sz="1000">
                          <a:effectLst/>
                        </a:rPr>
                        <a:t>IV.Q.23</a:t>
                      </a:r>
                    </a:p>
                  </a:txBody>
                  <a:tcPr marL="0" marR="0" marT="0" marB="0" anchor="ctr"/>
                </a:tc>
                <a:extLst>
                  <a:ext uri="{0D108BD9-81ED-4DB2-BD59-A6C34878D82A}">
                    <a16:rowId xmlns:a16="http://schemas.microsoft.com/office/drawing/2014/main" val="3894365289"/>
                  </a:ext>
                </a:extLst>
              </a:tr>
              <a:tr h="318906">
                <a:tc>
                  <a:txBody>
                    <a:bodyPr/>
                    <a:lstStyle/>
                    <a:p>
                      <a:pPr marL="0" algn="ctr" defTabSz="914400" rtl="0" eaLnBrk="1" latinLnBrk="0" hangingPunct="1">
                        <a:lnSpc>
                          <a:spcPct val="100000"/>
                        </a:lnSpc>
                        <a:spcBef>
                          <a:spcPts val="0"/>
                        </a:spcBef>
                        <a:spcAft>
                          <a:spcPts val="0"/>
                        </a:spcAft>
                      </a:pPr>
                      <a:r>
                        <a:rPr lang="es-PE" sz="1000" kern="1200"/>
                        <a:t>2</a:t>
                      </a:r>
                    </a:p>
                  </a:txBody>
                  <a:tcPr marL="0" marR="0" marT="0" marB="0" anchor="ctr">
                    <a:solidFill>
                      <a:schemeClr val="bg1"/>
                    </a:solidFill>
                  </a:tcPr>
                </a:tc>
                <a:tc>
                  <a:txBody>
                    <a:bodyPr/>
                    <a:lstStyle/>
                    <a:p>
                      <a:pPr marL="0" algn="l" rtl="0" eaLnBrk="1" latinLnBrk="0" hangingPunct="1">
                        <a:lnSpc>
                          <a:spcPct val="100000"/>
                        </a:lnSpc>
                        <a:spcBef>
                          <a:spcPts val="0"/>
                        </a:spcBef>
                        <a:spcAft>
                          <a:spcPts val="0"/>
                        </a:spcAft>
                      </a:pPr>
                      <a:r>
                        <a:rPr lang="es-PE" sz="1000" kern="1200"/>
                        <a:t> </a:t>
                      </a:r>
                      <a:r>
                        <a:rPr lang="es-PE" sz="1000" kern="1200" err="1"/>
                        <a:t>Headworks</a:t>
                      </a:r>
                      <a:r>
                        <a:rPr lang="es-PE" sz="1000" kern="1200"/>
                        <a:t>, US$ 330 MM</a:t>
                      </a:r>
                    </a:p>
                  </a:txBody>
                  <a:tcPr marL="0" marR="0" marT="0" marB="0" anchor="ctr">
                    <a:solidFill>
                      <a:schemeClr val="bg1"/>
                    </a:solidFill>
                  </a:tcPr>
                </a:tc>
                <a:tc>
                  <a:txBody>
                    <a:bodyPr/>
                    <a:lstStyle/>
                    <a:p>
                      <a:pPr marL="0" algn="ctr">
                        <a:lnSpc>
                          <a:spcPts val="1300"/>
                        </a:lnSpc>
                        <a:spcBef>
                          <a:spcPts val="0"/>
                        </a:spcBef>
                        <a:spcAft>
                          <a:spcPts val="0"/>
                        </a:spcAft>
                      </a:pPr>
                      <a:r>
                        <a:rPr lang="es-PE" sz="1000" err="1">
                          <a:effectLst/>
                        </a:rPr>
                        <a:t>Call</a:t>
                      </a:r>
                      <a:r>
                        <a:rPr lang="es-PE" sz="1000">
                          <a:effectLst/>
                        </a:rPr>
                        <a:t> </a:t>
                      </a:r>
                      <a:r>
                        <a:rPr lang="es-PE" sz="1000" err="1">
                          <a:effectLst/>
                        </a:rPr>
                        <a:t>for</a:t>
                      </a:r>
                      <a:r>
                        <a:rPr lang="es-PE" sz="1000">
                          <a:effectLst/>
                        </a:rPr>
                        <a:t> Tender: IV.Q.23</a:t>
                      </a:r>
                    </a:p>
                  </a:txBody>
                  <a:tcPr marL="0" marR="0" marT="0" marB="0" anchor="ctr">
                    <a:solidFill>
                      <a:schemeClr val="bg1"/>
                    </a:solidFill>
                  </a:tcPr>
                </a:tc>
                <a:tc>
                  <a:txBody>
                    <a:bodyPr/>
                    <a:lstStyle/>
                    <a:p>
                      <a:pPr marL="0" algn="ctr">
                        <a:lnSpc>
                          <a:spcPts val="1300"/>
                        </a:lnSpc>
                        <a:spcBef>
                          <a:spcPts val="0"/>
                        </a:spcBef>
                        <a:spcAft>
                          <a:spcPts val="0"/>
                        </a:spcAft>
                      </a:pPr>
                      <a:r>
                        <a:rPr lang="es-PE" sz="1000">
                          <a:effectLst/>
                        </a:rPr>
                        <a:t>-</a:t>
                      </a:r>
                    </a:p>
                  </a:txBody>
                  <a:tcPr marL="0" marR="0" marT="0" marB="0" anchor="ctr">
                    <a:solidFill>
                      <a:schemeClr val="bg1"/>
                    </a:solidFill>
                  </a:tcPr>
                </a:tc>
                <a:tc>
                  <a:txBody>
                    <a:bodyPr/>
                    <a:lstStyle/>
                    <a:p>
                      <a:pPr marL="0" algn="ctr">
                        <a:lnSpc>
                          <a:spcPts val="1300"/>
                        </a:lnSpc>
                        <a:spcBef>
                          <a:spcPts val="0"/>
                        </a:spcBef>
                        <a:spcAft>
                          <a:spcPts val="0"/>
                        </a:spcAft>
                      </a:pPr>
                      <a:r>
                        <a:rPr lang="es-PE" sz="1000">
                          <a:effectLst/>
                        </a:rPr>
                        <a:t>II.Q.24</a:t>
                      </a:r>
                    </a:p>
                  </a:txBody>
                  <a:tcPr marL="0" marR="0" marT="0" marB="0" anchor="ctr">
                    <a:solidFill>
                      <a:schemeClr val="bg1"/>
                    </a:solidFill>
                  </a:tcPr>
                </a:tc>
                <a:extLst>
                  <a:ext uri="{0D108BD9-81ED-4DB2-BD59-A6C34878D82A}">
                    <a16:rowId xmlns:a16="http://schemas.microsoft.com/office/drawing/2014/main" val="2272461044"/>
                  </a:ext>
                </a:extLst>
              </a:tr>
              <a:tr h="256511">
                <a:tc>
                  <a:txBody>
                    <a:bodyPr/>
                    <a:lstStyle/>
                    <a:p>
                      <a:pPr marL="0" algn="ctr" defTabSz="914400" rtl="0" eaLnBrk="1" latinLnBrk="0" hangingPunct="1">
                        <a:lnSpc>
                          <a:spcPct val="100000"/>
                        </a:lnSpc>
                        <a:spcBef>
                          <a:spcPts val="0"/>
                        </a:spcBef>
                        <a:spcAft>
                          <a:spcPts val="0"/>
                        </a:spcAft>
                      </a:pPr>
                      <a:r>
                        <a:rPr lang="es-PE" sz="1000" kern="1200"/>
                        <a:t>3</a:t>
                      </a:r>
                    </a:p>
                  </a:txBody>
                  <a:tcPr marL="0" marR="0" marT="0" marB="0" anchor="ctr"/>
                </a:tc>
                <a:tc>
                  <a:txBody>
                    <a:bodyPr/>
                    <a:lstStyle/>
                    <a:p>
                      <a:pPr marL="0" algn="l" rtl="0" eaLnBrk="1" latinLnBrk="0" hangingPunct="1">
                        <a:lnSpc>
                          <a:spcPct val="100000"/>
                        </a:lnSpc>
                        <a:spcBef>
                          <a:spcPts val="0"/>
                        </a:spcBef>
                        <a:spcAft>
                          <a:spcPts val="0"/>
                        </a:spcAft>
                      </a:pPr>
                      <a:r>
                        <a:rPr lang="en-US" sz="1000" kern="1200"/>
                        <a:t> Chincha WWTP, US$ 70 MM</a:t>
                      </a:r>
                      <a:endParaRPr lang="es-PE" sz="1000" kern="1200"/>
                    </a:p>
                  </a:txBody>
                  <a:tcPr marL="0" marR="0" marT="0" marB="0" anchor="ctr"/>
                </a:tc>
                <a:tc>
                  <a:txBody>
                    <a:bodyPr/>
                    <a:lstStyle/>
                    <a:p>
                      <a:pPr marL="0" algn="ctr">
                        <a:lnSpc>
                          <a:spcPts val="1300"/>
                        </a:lnSpc>
                        <a:spcBef>
                          <a:spcPts val="0"/>
                        </a:spcBef>
                        <a:spcAft>
                          <a:spcPts val="0"/>
                        </a:spcAft>
                      </a:pPr>
                      <a:r>
                        <a:rPr lang="es-PE" sz="1000">
                          <a:effectLst/>
                        </a:rPr>
                        <a:t>DI: I.Q.24</a:t>
                      </a:r>
                    </a:p>
                  </a:txBody>
                  <a:tcPr marL="0" marR="0" marT="0" marB="0" anchor="ctr"/>
                </a:tc>
                <a:tc>
                  <a:txBody>
                    <a:bodyPr/>
                    <a:lstStyle/>
                    <a:p>
                      <a:pPr marL="0" algn="ctr">
                        <a:lnSpc>
                          <a:spcPts val="1300"/>
                        </a:lnSpc>
                        <a:spcBef>
                          <a:spcPts val="0"/>
                        </a:spcBef>
                        <a:spcAft>
                          <a:spcPts val="0"/>
                        </a:spcAft>
                      </a:pPr>
                      <a:r>
                        <a:rPr lang="es-PE" sz="1000">
                          <a:effectLst/>
                        </a:rPr>
                        <a:t>II.Q.24</a:t>
                      </a:r>
                    </a:p>
                  </a:txBody>
                  <a:tcPr marL="0" marR="0" marT="0" marB="0" anchor="ctr"/>
                </a:tc>
                <a:tc>
                  <a:txBody>
                    <a:bodyPr/>
                    <a:lstStyle/>
                    <a:p>
                      <a:pPr marL="0" algn="ctr">
                        <a:lnSpc>
                          <a:spcPts val="1300"/>
                        </a:lnSpc>
                        <a:spcBef>
                          <a:spcPts val="0"/>
                        </a:spcBef>
                        <a:spcAft>
                          <a:spcPts val="0"/>
                        </a:spcAft>
                      </a:pPr>
                      <a:r>
                        <a:rPr lang="es-PE" sz="1000">
                          <a:effectLst/>
                        </a:rPr>
                        <a:t>IV.Q.24</a:t>
                      </a:r>
                    </a:p>
                  </a:txBody>
                  <a:tcPr marL="0" marR="0" marT="0" marB="0" anchor="ctr"/>
                </a:tc>
                <a:extLst>
                  <a:ext uri="{0D108BD9-81ED-4DB2-BD59-A6C34878D82A}">
                    <a16:rowId xmlns:a16="http://schemas.microsoft.com/office/drawing/2014/main" val="2492115760"/>
                  </a:ext>
                </a:extLst>
              </a:tr>
              <a:tr h="249579">
                <a:tc>
                  <a:txBody>
                    <a:bodyPr/>
                    <a:lstStyle/>
                    <a:p>
                      <a:pPr marL="0" algn="ctr" defTabSz="914400" rtl="0" eaLnBrk="1" latinLnBrk="0" hangingPunct="1">
                        <a:lnSpc>
                          <a:spcPct val="100000"/>
                        </a:lnSpc>
                        <a:spcBef>
                          <a:spcPts val="0"/>
                        </a:spcBef>
                        <a:spcAft>
                          <a:spcPts val="0"/>
                        </a:spcAft>
                      </a:pPr>
                      <a:r>
                        <a:rPr lang="es-PE" sz="1000" kern="1200"/>
                        <a:t>4</a:t>
                      </a:r>
                    </a:p>
                  </a:txBody>
                  <a:tcPr marL="0" marR="0" marT="0" marB="0" anchor="ctr">
                    <a:solidFill>
                      <a:schemeClr val="bg1"/>
                    </a:solidFill>
                  </a:tcPr>
                </a:tc>
                <a:tc>
                  <a:txBody>
                    <a:bodyPr/>
                    <a:lstStyle/>
                    <a:p>
                      <a:pPr marL="0" algn="l" defTabSz="914400" rtl="0" eaLnBrk="1" latinLnBrk="0" hangingPunct="1">
                        <a:lnSpc>
                          <a:spcPct val="100000"/>
                        </a:lnSpc>
                        <a:spcBef>
                          <a:spcPts val="0"/>
                        </a:spcBef>
                        <a:spcAft>
                          <a:spcPts val="0"/>
                        </a:spcAft>
                      </a:pPr>
                      <a:r>
                        <a:rPr lang="en-US" sz="1000" kern="1200"/>
                        <a:t> Cusco WWTP, US$ 44 MM</a:t>
                      </a:r>
                    </a:p>
                  </a:txBody>
                  <a:tcPr marL="0" marR="0" marT="0" marB="0" anchor="ctr">
                    <a:solidFill>
                      <a:schemeClr val="bg1"/>
                    </a:solidFill>
                  </a:tcPr>
                </a:tc>
                <a:tc>
                  <a:txBody>
                    <a:bodyPr/>
                    <a:lstStyle/>
                    <a:p>
                      <a:pPr marL="0" algn="ctr">
                        <a:lnSpc>
                          <a:spcPts val="1300"/>
                        </a:lnSpc>
                        <a:spcBef>
                          <a:spcPts val="0"/>
                        </a:spcBef>
                        <a:spcAft>
                          <a:spcPts val="0"/>
                        </a:spcAft>
                      </a:pPr>
                      <a:r>
                        <a:rPr lang="es-PE" sz="1000">
                          <a:effectLst/>
                        </a:rPr>
                        <a:t>DI: I.Q.24</a:t>
                      </a:r>
                    </a:p>
                  </a:txBody>
                  <a:tcPr marL="0" marR="0" marT="0" marB="0" anchor="ctr">
                    <a:solidFill>
                      <a:schemeClr val="bg1"/>
                    </a:solidFill>
                  </a:tcPr>
                </a:tc>
                <a:tc>
                  <a:txBody>
                    <a:bodyPr/>
                    <a:lstStyle/>
                    <a:p>
                      <a:pPr marL="0" algn="ctr">
                        <a:lnSpc>
                          <a:spcPts val="1300"/>
                        </a:lnSpc>
                        <a:spcBef>
                          <a:spcPts val="0"/>
                        </a:spcBef>
                        <a:spcAft>
                          <a:spcPts val="0"/>
                        </a:spcAft>
                      </a:pPr>
                      <a:r>
                        <a:rPr lang="es-PE" sz="1000">
                          <a:effectLst/>
                        </a:rPr>
                        <a:t>II.Q.24</a:t>
                      </a:r>
                    </a:p>
                  </a:txBody>
                  <a:tcPr marL="0" marR="0" marT="0" marB="0" anchor="ctr">
                    <a:solidFill>
                      <a:schemeClr val="bg1"/>
                    </a:solidFill>
                  </a:tcPr>
                </a:tc>
                <a:tc>
                  <a:txBody>
                    <a:bodyPr/>
                    <a:lstStyle/>
                    <a:p>
                      <a:pPr marL="0" algn="ctr">
                        <a:lnSpc>
                          <a:spcPts val="1300"/>
                        </a:lnSpc>
                        <a:spcBef>
                          <a:spcPts val="0"/>
                        </a:spcBef>
                        <a:spcAft>
                          <a:spcPts val="0"/>
                        </a:spcAft>
                      </a:pPr>
                      <a:r>
                        <a:rPr lang="es-PE" sz="1000">
                          <a:effectLst/>
                        </a:rPr>
                        <a:t>IV.Q.24</a:t>
                      </a:r>
                    </a:p>
                  </a:txBody>
                  <a:tcPr marL="0" marR="0" marT="0" marB="0" anchor="ctr">
                    <a:solidFill>
                      <a:schemeClr val="bg1"/>
                    </a:solidFill>
                  </a:tcPr>
                </a:tc>
                <a:extLst>
                  <a:ext uri="{0D108BD9-81ED-4DB2-BD59-A6C34878D82A}">
                    <a16:rowId xmlns:a16="http://schemas.microsoft.com/office/drawing/2014/main" val="1626538422"/>
                  </a:ext>
                </a:extLst>
              </a:tr>
              <a:tr h="249579">
                <a:tc>
                  <a:txBody>
                    <a:bodyPr/>
                    <a:lstStyle/>
                    <a:p>
                      <a:pPr marL="0" algn="ctr" defTabSz="914400" rtl="0" eaLnBrk="1" latinLnBrk="0" hangingPunct="1">
                        <a:lnSpc>
                          <a:spcPct val="100000"/>
                        </a:lnSpc>
                        <a:spcBef>
                          <a:spcPts val="0"/>
                        </a:spcBef>
                        <a:spcAft>
                          <a:spcPts val="0"/>
                        </a:spcAft>
                      </a:pPr>
                      <a:r>
                        <a:rPr lang="es-PE" sz="1000" kern="1200"/>
                        <a:t>5</a:t>
                      </a:r>
                    </a:p>
                  </a:txBody>
                  <a:tcPr marL="0" marR="0" marT="0" marB="0" anchor="ctr"/>
                </a:tc>
                <a:tc>
                  <a:txBody>
                    <a:bodyPr/>
                    <a:lstStyle/>
                    <a:p>
                      <a:pPr marL="0" algn="l" defTabSz="914400" rtl="0" eaLnBrk="1" latinLnBrk="0" hangingPunct="1">
                        <a:lnSpc>
                          <a:spcPct val="100000"/>
                        </a:lnSpc>
                        <a:spcBef>
                          <a:spcPts val="0"/>
                        </a:spcBef>
                        <a:spcAft>
                          <a:spcPts val="0"/>
                        </a:spcAft>
                      </a:pPr>
                      <a:r>
                        <a:rPr lang="es-PE" sz="1000" kern="1200"/>
                        <a:t> Cajamarca WWTP, US$ 56 MM</a:t>
                      </a:r>
                    </a:p>
                  </a:txBody>
                  <a:tcPr marL="0" marR="0" marT="0" marB="0" anchor="ctr"/>
                </a:tc>
                <a:tc>
                  <a:txBody>
                    <a:bodyPr/>
                    <a:lstStyle/>
                    <a:p>
                      <a:pPr marL="0" algn="ctr">
                        <a:lnSpc>
                          <a:spcPts val="1300"/>
                        </a:lnSpc>
                        <a:spcBef>
                          <a:spcPts val="0"/>
                        </a:spcBef>
                        <a:spcAft>
                          <a:spcPts val="0"/>
                        </a:spcAft>
                      </a:pPr>
                      <a:r>
                        <a:rPr lang="es-PE" sz="1000">
                          <a:effectLst/>
                        </a:rPr>
                        <a:t>DI: I.Q.24</a:t>
                      </a:r>
                    </a:p>
                  </a:txBody>
                  <a:tcPr marL="0" marR="0" marT="0" marB="0" anchor="ctr"/>
                </a:tc>
                <a:tc>
                  <a:txBody>
                    <a:bodyPr/>
                    <a:lstStyle/>
                    <a:p>
                      <a:pPr marL="0" algn="ctr">
                        <a:lnSpc>
                          <a:spcPts val="1300"/>
                        </a:lnSpc>
                        <a:spcBef>
                          <a:spcPts val="0"/>
                        </a:spcBef>
                        <a:spcAft>
                          <a:spcPts val="0"/>
                        </a:spcAft>
                      </a:pPr>
                      <a:r>
                        <a:rPr lang="es-PE" sz="1000">
                          <a:effectLst/>
                        </a:rPr>
                        <a:t>II.Q.24</a:t>
                      </a:r>
                    </a:p>
                  </a:txBody>
                  <a:tcPr marL="0" marR="0" marT="0" marB="0" anchor="ctr"/>
                </a:tc>
                <a:tc>
                  <a:txBody>
                    <a:bodyPr/>
                    <a:lstStyle/>
                    <a:p>
                      <a:pPr marL="0" algn="ctr">
                        <a:lnSpc>
                          <a:spcPts val="1300"/>
                        </a:lnSpc>
                        <a:spcBef>
                          <a:spcPts val="0"/>
                        </a:spcBef>
                        <a:spcAft>
                          <a:spcPts val="0"/>
                        </a:spcAft>
                      </a:pPr>
                      <a:r>
                        <a:rPr lang="es-PE" sz="1000">
                          <a:effectLst/>
                        </a:rPr>
                        <a:t>IV.Q.24</a:t>
                      </a:r>
                    </a:p>
                  </a:txBody>
                  <a:tcPr marL="0" marR="0" marT="0" marB="0" anchor="ctr"/>
                </a:tc>
                <a:extLst>
                  <a:ext uri="{0D108BD9-81ED-4DB2-BD59-A6C34878D82A}">
                    <a16:rowId xmlns:a16="http://schemas.microsoft.com/office/drawing/2014/main" val="2679178079"/>
                  </a:ext>
                </a:extLst>
              </a:tr>
              <a:tr h="249579">
                <a:tc>
                  <a:txBody>
                    <a:bodyPr/>
                    <a:lstStyle/>
                    <a:p>
                      <a:pPr marL="0" algn="ctr" defTabSz="914400" rtl="0" eaLnBrk="1" latinLnBrk="0" hangingPunct="1">
                        <a:lnSpc>
                          <a:spcPct val="100000"/>
                        </a:lnSpc>
                        <a:spcBef>
                          <a:spcPts val="0"/>
                        </a:spcBef>
                        <a:spcAft>
                          <a:spcPts val="0"/>
                        </a:spcAft>
                      </a:pPr>
                      <a:r>
                        <a:rPr lang="es-PE" sz="1000" kern="1200"/>
                        <a:t>6</a:t>
                      </a:r>
                    </a:p>
                  </a:txBody>
                  <a:tcPr marL="0" marR="0" marT="0" marB="0" anchor="ctr">
                    <a:solidFill>
                      <a:schemeClr val="bg1"/>
                    </a:solidFill>
                  </a:tcPr>
                </a:tc>
                <a:tc>
                  <a:txBody>
                    <a:bodyPr/>
                    <a:lstStyle/>
                    <a:p>
                      <a:pPr marL="0" algn="l" rtl="0" eaLnBrk="1" latinLnBrk="0" hangingPunct="1">
                        <a:lnSpc>
                          <a:spcPct val="100000"/>
                        </a:lnSpc>
                        <a:spcBef>
                          <a:spcPts val="0"/>
                        </a:spcBef>
                        <a:spcAft>
                          <a:spcPts val="0"/>
                        </a:spcAft>
                      </a:pPr>
                      <a:r>
                        <a:rPr lang="en-US" sz="1000" kern="1200"/>
                        <a:t> Huancayo WWTP, US$ 172 MM</a:t>
                      </a:r>
                      <a:endParaRPr lang="es-PE" sz="1000" kern="1200"/>
                    </a:p>
                  </a:txBody>
                  <a:tcPr marL="0" marR="0" marT="0" marB="0" anchor="ctr">
                    <a:solidFill>
                      <a:schemeClr val="bg1"/>
                    </a:solidFill>
                  </a:tcPr>
                </a:tc>
                <a:tc>
                  <a:txBody>
                    <a:bodyPr/>
                    <a:lstStyle/>
                    <a:p>
                      <a:pPr marL="0" algn="ctr">
                        <a:lnSpc>
                          <a:spcPts val="1300"/>
                        </a:lnSpc>
                        <a:spcBef>
                          <a:spcPts val="0"/>
                        </a:spcBef>
                        <a:spcAft>
                          <a:spcPts val="0"/>
                        </a:spcAft>
                      </a:pPr>
                      <a:r>
                        <a:rPr lang="es-PE" sz="1000">
                          <a:effectLst/>
                        </a:rPr>
                        <a:t>DI: I.Q.24</a:t>
                      </a:r>
                    </a:p>
                  </a:txBody>
                  <a:tcPr marL="0" marR="0" marT="0" marB="0" anchor="ctr">
                    <a:solidFill>
                      <a:schemeClr val="bg1"/>
                    </a:solidFill>
                  </a:tcPr>
                </a:tc>
                <a:tc>
                  <a:txBody>
                    <a:bodyPr/>
                    <a:lstStyle/>
                    <a:p>
                      <a:pPr marL="0" algn="ctr">
                        <a:lnSpc>
                          <a:spcPts val="1300"/>
                        </a:lnSpc>
                        <a:spcBef>
                          <a:spcPts val="0"/>
                        </a:spcBef>
                        <a:spcAft>
                          <a:spcPts val="0"/>
                        </a:spcAft>
                      </a:pPr>
                      <a:r>
                        <a:rPr lang="es-PE" sz="1000">
                          <a:effectLst/>
                        </a:rPr>
                        <a:t>II.Q.24</a:t>
                      </a:r>
                    </a:p>
                  </a:txBody>
                  <a:tcPr marL="0" marR="0" marT="0" marB="0" anchor="ctr">
                    <a:solidFill>
                      <a:schemeClr val="bg1"/>
                    </a:solidFill>
                  </a:tcPr>
                </a:tc>
                <a:tc>
                  <a:txBody>
                    <a:bodyPr/>
                    <a:lstStyle/>
                    <a:p>
                      <a:pPr marL="0" algn="ctr">
                        <a:lnSpc>
                          <a:spcPts val="1300"/>
                        </a:lnSpc>
                        <a:spcBef>
                          <a:spcPts val="0"/>
                        </a:spcBef>
                        <a:spcAft>
                          <a:spcPts val="0"/>
                        </a:spcAft>
                      </a:pPr>
                      <a:r>
                        <a:rPr lang="es-PE" sz="1000">
                          <a:effectLst/>
                        </a:rPr>
                        <a:t>I.Q.24</a:t>
                      </a:r>
                    </a:p>
                  </a:txBody>
                  <a:tcPr marL="0" marR="0" marT="0" marB="0" anchor="ctr">
                    <a:solidFill>
                      <a:schemeClr val="bg1"/>
                    </a:solidFill>
                  </a:tcPr>
                </a:tc>
                <a:extLst>
                  <a:ext uri="{0D108BD9-81ED-4DB2-BD59-A6C34878D82A}">
                    <a16:rowId xmlns:a16="http://schemas.microsoft.com/office/drawing/2014/main" val="1906728025"/>
                  </a:ext>
                </a:extLst>
              </a:tr>
              <a:tr h="256511">
                <a:tc>
                  <a:txBody>
                    <a:bodyPr/>
                    <a:lstStyle/>
                    <a:p>
                      <a:pPr marL="0" algn="ctr" defTabSz="914400" rtl="0" eaLnBrk="1" latinLnBrk="0" hangingPunct="1">
                        <a:lnSpc>
                          <a:spcPct val="100000"/>
                        </a:lnSpc>
                        <a:spcBef>
                          <a:spcPts val="0"/>
                        </a:spcBef>
                        <a:spcAft>
                          <a:spcPts val="0"/>
                        </a:spcAft>
                      </a:pPr>
                      <a:r>
                        <a:rPr lang="es-PE" sz="1000" kern="1200"/>
                        <a:t>7</a:t>
                      </a:r>
                    </a:p>
                  </a:txBody>
                  <a:tcPr marL="0" marR="0" marT="0" marB="0" anchor="ctr"/>
                </a:tc>
                <a:tc>
                  <a:txBody>
                    <a:bodyPr/>
                    <a:lstStyle/>
                    <a:p>
                      <a:pPr marL="0" algn="l" rtl="0" eaLnBrk="1" latinLnBrk="0" hangingPunct="1">
                        <a:lnSpc>
                          <a:spcPct val="100000"/>
                        </a:lnSpc>
                        <a:spcBef>
                          <a:spcPts val="0"/>
                        </a:spcBef>
                        <a:spcAft>
                          <a:spcPts val="0"/>
                        </a:spcAft>
                      </a:pPr>
                      <a:r>
                        <a:rPr lang="en-US" sz="1000" kern="1200"/>
                        <a:t> San Martín WWTP, US$ 105 MM</a:t>
                      </a:r>
                      <a:endParaRPr lang="es-PE" sz="1000" kern="1200"/>
                    </a:p>
                  </a:txBody>
                  <a:tcPr marL="0" marR="0" marT="0" marB="0" anchor="ctr"/>
                </a:tc>
                <a:tc>
                  <a:txBody>
                    <a:bodyPr/>
                    <a:lstStyle/>
                    <a:p>
                      <a:pPr marL="0" algn="ctr">
                        <a:lnSpc>
                          <a:spcPts val="1300"/>
                        </a:lnSpc>
                        <a:spcBef>
                          <a:spcPts val="0"/>
                        </a:spcBef>
                        <a:spcAft>
                          <a:spcPts val="0"/>
                        </a:spcAft>
                      </a:pPr>
                      <a:r>
                        <a:rPr lang="es-PE" sz="1000">
                          <a:effectLst/>
                        </a:rPr>
                        <a:t>DI: I.Q.24</a:t>
                      </a:r>
                    </a:p>
                  </a:txBody>
                  <a:tcPr marL="0" marR="0" marT="0" marB="0" anchor="ctr"/>
                </a:tc>
                <a:tc>
                  <a:txBody>
                    <a:bodyPr/>
                    <a:lstStyle/>
                    <a:p>
                      <a:pPr marL="0" algn="ctr">
                        <a:lnSpc>
                          <a:spcPts val="1300"/>
                        </a:lnSpc>
                        <a:spcBef>
                          <a:spcPts val="0"/>
                        </a:spcBef>
                        <a:spcAft>
                          <a:spcPts val="0"/>
                        </a:spcAft>
                      </a:pPr>
                      <a:r>
                        <a:rPr lang="es-PE" sz="1000">
                          <a:effectLst/>
                        </a:rPr>
                        <a:t>III.Q.24</a:t>
                      </a:r>
                    </a:p>
                  </a:txBody>
                  <a:tcPr marL="0" marR="0" marT="0" marB="0" anchor="ctr"/>
                </a:tc>
                <a:tc>
                  <a:txBody>
                    <a:bodyPr/>
                    <a:lstStyle/>
                    <a:p>
                      <a:pPr marL="0" algn="ctr">
                        <a:lnSpc>
                          <a:spcPts val="1300"/>
                        </a:lnSpc>
                        <a:spcBef>
                          <a:spcPts val="0"/>
                        </a:spcBef>
                        <a:spcAft>
                          <a:spcPts val="0"/>
                        </a:spcAft>
                      </a:pPr>
                      <a:r>
                        <a:rPr lang="es-PE" sz="1000">
                          <a:effectLst/>
                        </a:rPr>
                        <a:t>IV.Q.24</a:t>
                      </a:r>
                    </a:p>
                  </a:txBody>
                  <a:tcPr marL="0" marR="0" marT="0" marB="0" anchor="ctr"/>
                </a:tc>
                <a:extLst>
                  <a:ext uri="{0D108BD9-81ED-4DB2-BD59-A6C34878D82A}">
                    <a16:rowId xmlns:a16="http://schemas.microsoft.com/office/drawing/2014/main" val="349987597"/>
                  </a:ext>
                </a:extLst>
              </a:tr>
              <a:tr h="284242">
                <a:tc>
                  <a:txBody>
                    <a:bodyPr/>
                    <a:lstStyle/>
                    <a:p>
                      <a:pPr marL="0" algn="ctr" defTabSz="914400" rtl="0" eaLnBrk="1" latinLnBrk="0" hangingPunct="1">
                        <a:lnSpc>
                          <a:spcPct val="100000"/>
                        </a:lnSpc>
                        <a:spcBef>
                          <a:spcPts val="0"/>
                        </a:spcBef>
                        <a:spcAft>
                          <a:spcPts val="0"/>
                        </a:spcAft>
                      </a:pPr>
                      <a:r>
                        <a:rPr lang="es-PE" sz="1000" kern="1200"/>
                        <a:t>8</a:t>
                      </a:r>
                    </a:p>
                  </a:txBody>
                  <a:tcPr marL="0" marR="0" marT="0" marB="0" anchor="ctr">
                    <a:solidFill>
                      <a:schemeClr val="bg1"/>
                    </a:solidFill>
                  </a:tcPr>
                </a:tc>
                <a:tc>
                  <a:txBody>
                    <a:bodyPr/>
                    <a:lstStyle/>
                    <a:p>
                      <a:pPr marL="0" algn="l" rtl="0" eaLnBrk="1" latinLnBrk="0" hangingPunct="1">
                        <a:lnSpc>
                          <a:spcPct val="100000"/>
                        </a:lnSpc>
                        <a:spcBef>
                          <a:spcPts val="0"/>
                        </a:spcBef>
                        <a:spcAft>
                          <a:spcPts val="0"/>
                        </a:spcAft>
                      </a:pPr>
                      <a:r>
                        <a:rPr lang="en-US" sz="1000" kern="1200"/>
                        <a:t> Ilo Desalination Plant, US$ 110 MM</a:t>
                      </a:r>
                      <a:endParaRPr lang="es-PE" sz="1000" kern="1200"/>
                    </a:p>
                  </a:txBody>
                  <a:tcPr marL="0" marR="0" marT="0" marB="0" anchor="ctr">
                    <a:solidFill>
                      <a:schemeClr val="bg1"/>
                    </a:solidFill>
                  </a:tcPr>
                </a:tc>
                <a:tc>
                  <a:txBody>
                    <a:bodyPr/>
                    <a:lstStyle/>
                    <a:p>
                      <a:pPr marL="0" algn="ctr">
                        <a:lnSpc>
                          <a:spcPts val="1300"/>
                        </a:lnSpc>
                        <a:spcBef>
                          <a:spcPts val="0"/>
                        </a:spcBef>
                        <a:spcAft>
                          <a:spcPts val="0"/>
                        </a:spcAft>
                      </a:pPr>
                      <a:r>
                        <a:rPr lang="es-PE" sz="1000">
                          <a:effectLst/>
                        </a:rPr>
                        <a:t>DI: I.Q.24</a:t>
                      </a:r>
                    </a:p>
                  </a:txBody>
                  <a:tcPr marL="0" marR="0" marT="0" marB="0" anchor="ctr">
                    <a:solidFill>
                      <a:schemeClr val="bg1"/>
                    </a:solidFill>
                  </a:tcPr>
                </a:tc>
                <a:tc>
                  <a:txBody>
                    <a:bodyPr/>
                    <a:lstStyle/>
                    <a:p>
                      <a:pPr marL="0" algn="ctr">
                        <a:lnSpc>
                          <a:spcPts val="1300"/>
                        </a:lnSpc>
                        <a:spcBef>
                          <a:spcPts val="0"/>
                        </a:spcBef>
                        <a:spcAft>
                          <a:spcPts val="0"/>
                        </a:spcAft>
                      </a:pPr>
                      <a:r>
                        <a:rPr lang="es-PE" sz="1000">
                          <a:effectLst/>
                        </a:rPr>
                        <a:t>II.Q.24</a:t>
                      </a:r>
                    </a:p>
                  </a:txBody>
                  <a:tcPr marL="0" marR="0" marT="0" marB="0" anchor="ctr">
                    <a:solidFill>
                      <a:schemeClr val="bg1"/>
                    </a:solidFill>
                  </a:tcPr>
                </a:tc>
                <a:tc>
                  <a:txBody>
                    <a:bodyPr/>
                    <a:lstStyle/>
                    <a:p>
                      <a:pPr marL="0" algn="ctr">
                        <a:lnSpc>
                          <a:spcPts val="1300"/>
                        </a:lnSpc>
                        <a:spcBef>
                          <a:spcPts val="0"/>
                        </a:spcBef>
                        <a:spcAft>
                          <a:spcPts val="0"/>
                        </a:spcAft>
                      </a:pPr>
                      <a:r>
                        <a:rPr lang="es-PE" sz="1000">
                          <a:effectLst/>
                        </a:rPr>
                        <a:t>IV.Q.24</a:t>
                      </a:r>
                    </a:p>
                  </a:txBody>
                  <a:tcPr marL="0" marR="0" marT="0" marB="0" anchor="ctr">
                    <a:solidFill>
                      <a:schemeClr val="bg1"/>
                    </a:solidFill>
                  </a:tcPr>
                </a:tc>
                <a:extLst>
                  <a:ext uri="{0D108BD9-81ED-4DB2-BD59-A6C34878D82A}">
                    <a16:rowId xmlns:a16="http://schemas.microsoft.com/office/drawing/2014/main" val="3109107315"/>
                  </a:ext>
                </a:extLst>
              </a:tr>
              <a:tr h="256511">
                <a:tc>
                  <a:txBody>
                    <a:bodyPr/>
                    <a:lstStyle/>
                    <a:p>
                      <a:pPr marL="0" lvl="0" algn="ctr" defTabSz="914400" rtl="0" eaLnBrk="1" latinLnBrk="0" hangingPunct="1">
                        <a:lnSpc>
                          <a:spcPct val="100000"/>
                        </a:lnSpc>
                        <a:spcBef>
                          <a:spcPts val="0"/>
                        </a:spcBef>
                        <a:spcAft>
                          <a:spcPts val="0"/>
                        </a:spcAft>
                        <a:buNone/>
                      </a:pPr>
                      <a:r>
                        <a:rPr lang="es-PE" sz="1000" kern="1200"/>
                        <a:t>9</a:t>
                      </a:r>
                    </a:p>
                  </a:txBody>
                  <a:tcPr marL="0" marR="0" marT="0" marB="0" anchor="ctr"/>
                </a:tc>
                <a:tc>
                  <a:txBody>
                    <a:bodyPr/>
                    <a:lstStyle/>
                    <a:p>
                      <a:pPr marL="0" lvl="0" algn="l" rtl="0" eaLnBrk="1" latinLnBrk="0" hangingPunct="1">
                        <a:lnSpc>
                          <a:spcPct val="100000"/>
                        </a:lnSpc>
                        <a:spcBef>
                          <a:spcPts val="0"/>
                        </a:spcBef>
                        <a:spcAft>
                          <a:spcPts val="0"/>
                        </a:spcAft>
                        <a:buNone/>
                      </a:pPr>
                      <a:r>
                        <a:rPr lang="en-US" sz="1000" kern="1200"/>
                        <a:t> </a:t>
                      </a:r>
                      <a:r>
                        <a:rPr lang="en-US" sz="1000" b="0" i="0" u="none" strike="noStrike" kern="1200" noProof="0">
                          <a:solidFill>
                            <a:srgbClr val="000000"/>
                          </a:solidFill>
                          <a:latin typeface="Calibri"/>
                        </a:rPr>
                        <a:t>Trujillo </a:t>
                      </a:r>
                      <a:r>
                        <a:rPr lang="en-US" sz="1000" kern="1200"/>
                        <a:t>WWTP , US$ 409 MM</a:t>
                      </a:r>
                      <a:endParaRPr lang="es-PE" sz="1000" kern="1200"/>
                    </a:p>
                  </a:txBody>
                  <a:tcPr marL="0" marR="0" marT="0" marB="0" anchor="ctr"/>
                </a:tc>
                <a:tc>
                  <a:txBody>
                    <a:bodyPr/>
                    <a:lstStyle/>
                    <a:p>
                      <a:pPr marL="0" algn="ctr">
                        <a:lnSpc>
                          <a:spcPts val="1300"/>
                        </a:lnSpc>
                        <a:spcBef>
                          <a:spcPts val="0"/>
                        </a:spcBef>
                        <a:spcAft>
                          <a:spcPts val="0"/>
                        </a:spcAft>
                      </a:pPr>
                      <a:r>
                        <a:rPr lang="es-PE" sz="1000">
                          <a:effectLst/>
                        </a:rPr>
                        <a:t>DI: II.Q.24</a:t>
                      </a:r>
                    </a:p>
                  </a:txBody>
                  <a:tcPr marL="0" marR="0" marT="0" marB="0" anchor="ctr"/>
                </a:tc>
                <a:tc>
                  <a:txBody>
                    <a:bodyPr/>
                    <a:lstStyle/>
                    <a:p>
                      <a:pPr marL="0" algn="ctr">
                        <a:lnSpc>
                          <a:spcPts val="1300"/>
                        </a:lnSpc>
                        <a:spcBef>
                          <a:spcPts val="0"/>
                        </a:spcBef>
                        <a:spcAft>
                          <a:spcPts val="0"/>
                        </a:spcAft>
                      </a:pPr>
                      <a:r>
                        <a:rPr lang="es-PE" sz="1000">
                          <a:effectLst/>
                        </a:rPr>
                        <a:t>III.Q.24</a:t>
                      </a:r>
                    </a:p>
                  </a:txBody>
                  <a:tcPr marL="0" marR="0" marT="0" marB="0" anchor="ctr"/>
                </a:tc>
                <a:tc>
                  <a:txBody>
                    <a:bodyPr/>
                    <a:lstStyle/>
                    <a:p>
                      <a:pPr marL="0" algn="ctr">
                        <a:lnSpc>
                          <a:spcPts val="1300"/>
                        </a:lnSpc>
                        <a:spcBef>
                          <a:spcPts val="0"/>
                        </a:spcBef>
                        <a:spcAft>
                          <a:spcPts val="0"/>
                        </a:spcAft>
                      </a:pPr>
                      <a:r>
                        <a:rPr lang="es-PE" sz="1000">
                          <a:effectLst/>
                        </a:rPr>
                        <a:t>I.Q.25</a:t>
                      </a:r>
                    </a:p>
                  </a:txBody>
                  <a:tcPr marL="0" marR="0" marT="0" marB="0" anchor="ctr"/>
                </a:tc>
                <a:extLst>
                  <a:ext uri="{0D108BD9-81ED-4DB2-BD59-A6C34878D82A}">
                    <a16:rowId xmlns:a16="http://schemas.microsoft.com/office/drawing/2014/main" val="1981137922"/>
                  </a:ext>
                </a:extLst>
              </a:tr>
              <a:tr h="318906">
                <a:tc>
                  <a:txBody>
                    <a:bodyPr/>
                    <a:lstStyle/>
                    <a:p>
                      <a:pPr marL="0" algn="ctr" defTabSz="914400" rtl="0" eaLnBrk="1" latinLnBrk="0" hangingPunct="1">
                        <a:lnSpc>
                          <a:spcPct val="100000"/>
                        </a:lnSpc>
                        <a:spcBef>
                          <a:spcPts val="0"/>
                        </a:spcBef>
                        <a:spcAft>
                          <a:spcPts val="0"/>
                        </a:spcAft>
                      </a:pPr>
                      <a:r>
                        <a:rPr lang="es-PE" sz="1000" kern="1200"/>
                        <a:t>10</a:t>
                      </a:r>
                    </a:p>
                  </a:txBody>
                  <a:tcPr marL="0" marR="0" marT="0" marB="0" anchor="ctr">
                    <a:solidFill>
                      <a:schemeClr val="bg1"/>
                    </a:solidFill>
                  </a:tcPr>
                </a:tc>
                <a:tc>
                  <a:txBody>
                    <a:bodyPr/>
                    <a:lstStyle/>
                    <a:p>
                      <a:pPr marL="0" algn="l" defTabSz="914400" rtl="0" eaLnBrk="1" latinLnBrk="0" hangingPunct="1">
                        <a:lnSpc>
                          <a:spcPct val="100000"/>
                        </a:lnSpc>
                        <a:spcBef>
                          <a:spcPts val="0"/>
                        </a:spcBef>
                        <a:spcAft>
                          <a:spcPts val="0"/>
                        </a:spcAft>
                      </a:pPr>
                      <a:r>
                        <a:rPr lang="es-PE" sz="1000" kern="1200"/>
                        <a:t> Iquitos Rural </a:t>
                      </a:r>
                      <a:r>
                        <a:rPr lang="es-PE" sz="1000" kern="1200" err="1"/>
                        <a:t>Sanitation</a:t>
                      </a:r>
                      <a:r>
                        <a:rPr lang="es-PE" sz="1000" kern="1200"/>
                        <a:t>, US$ 26 MM</a:t>
                      </a:r>
                      <a:endParaRPr lang="es-ES" sz="1600"/>
                    </a:p>
                  </a:txBody>
                  <a:tcPr marL="0" marR="0" marT="0" marB="0" anchor="ctr">
                    <a:solidFill>
                      <a:schemeClr val="bg1"/>
                    </a:solidFill>
                  </a:tcPr>
                </a:tc>
                <a:tc>
                  <a:txBody>
                    <a:bodyPr/>
                    <a:lstStyle/>
                    <a:p>
                      <a:pPr marL="0" algn="ctr">
                        <a:lnSpc>
                          <a:spcPts val="1300"/>
                        </a:lnSpc>
                        <a:spcBef>
                          <a:spcPts val="0"/>
                        </a:spcBef>
                        <a:spcAft>
                          <a:spcPts val="0"/>
                        </a:spcAft>
                      </a:pPr>
                      <a:r>
                        <a:rPr lang="es-PE" sz="1000">
                          <a:effectLst/>
                        </a:rPr>
                        <a:t>DI: III.Q.24</a:t>
                      </a:r>
                    </a:p>
                  </a:txBody>
                  <a:tcPr marL="0" marR="0" marT="0" marB="0" anchor="ctr">
                    <a:solidFill>
                      <a:schemeClr val="bg1"/>
                    </a:solidFill>
                  </a:tcPr>
                </a:tc>
                <a:tc>
                  <a:txBody>
                    <a:bodyPr/>
                    <a:lstStyle/>
                    <a:p>
                      <a:pPr marL="0" algn="ctr">
                        <a:lnSpc>
                          <a:spcPts val="1300"/>
                        </a:lnSpc>
                        <a:spcBef>
                          <a:spcPts val="0"/>
                        </a:spcBef>
                        <a:spcAft>
                          <a:spcPts val="0"/>
                        </a:spcAft>
                      </a:pPr>
                      <a:r>
                        <a:rPr lang="es-PE" sz="1000">
                          <a:effectLst/>
                        </a:rPr>
                        <a:t>IV.Q.24</a:t>
                      </a:r>
                    </a:p>
                  </a:txBody>
                  <a:tcPr marL="0" marR="0" marT="0" marB="0" anchor="ctr">
                    <a:solidFill>
                      <a:schemeClr val="bg1"/>
                    </a:solidFill>
                  </a:tcPr>
                </a:tc>
                <a:tc>
                  <a:txBody>
                    <a:bodyPr/>
                    <a:lstStyle/>
                    <a:p>
                      <a:pPr marL="0" algn="ctr">
                        <a:lnSpc>
                          <a:spcPts val="1300"/>
                        </a:lnSpc>
                        <a:spcBef>
                          <a:spcPts val="0"/>
                        </a:spcBef>
                        <a:spcAft>
                          <a:spcPts val="0"/>
                        </a:spcAft>
                      </a:pPr>
                      <a:r>
                        <a:rPr lang="es-PE" sz="1000">
                          <a:effectLst/>
                        </a:rPr>
                        <a:t>II.Q.25</a:t>
                      </a:r>
                    </a:p>
                  </a:txBody>
                  <a:tcPr marL="0" marR="0" marT="0" marB="0" anchor="ctr">
                    <a:solidFill>
                      <a:schemeClr val="bg1"/>
                    </a:solidFill>
                  </a:tcPr>
                </a:tc>
                <a:extLst>
                  <a:ext uri="{0D108BD9-81ED-4DB2-BD59-A6C34878D82A}">
                    <a16:rowId xmlns:a16="http://schemas.microsoft.com/office/drawing/2014/main" val="2329153025"/>
                  </a:ext>
                </a:extLst>
              </a:tr>
              <a:tr h="284242">
                <a:tc>
                  <a:txBody>
                    <a:bodyPr/>
                    <a:lstStyle/>
                    <a:p>
                      <a:pPr marL="0" algn="ctr" defTabSz="914400" rtl="0" eaLnBrk="1" latinLnBrk="0" hangingPunct="1">
                        <a:lnSpc>
                          <a:spcPct val="100000"/>
                        </a:lnSpc>
                        <a:spcBef>
                          <a:spcPts val="0"/>
                        </a:spcBef>
                        <a:spcAft>
                          <a:spcPts val="0"/>
                        </a:spcAft>
                      </a:pPr>
                      <a:r>
                        <a:rPr lang="es-PE" sz="1000" kern="1200"/>
                        <a:t>11</a:t>
                      </a:r>
                    </a:p>
                  </a:txBody>
                  <a:tcPr marL="0" marR="0" marT="0" marB="0" anchor="ctr"/>
                </a:tc>
                <a:tc>
                  <a:txBody>
                    <a:bodyPr/>
                    <a:lstStyle/>
                    <a:p>
                      <a:pPr marL="0" lvl="0" algn="l">
                        <a:lnSpc>
                          <a:spcPct val="100000"/>
                        </a:lnSpc>
                        <a:spcBef>
                          <a:spcPts val="0"/>
                        </a:spcBef>
                        <a:spcAft>
                          <a:spcPts val="0"/>
                        </a:spcAft>
                        <a:buNone/>
                      </a:pPr>
                      <a:r>
                        <a:rPr lang="es-PE" sz="1000" kern="1200"/>
                        <a:t>Cañete </a:t>
                      </a:r>
                      <a:r>
                        <a:rPr lang="en-US" sz="1000" b="0" i="0" u="none" strike="noStrike" kern="1200" noProof="0">
                          <a:solidFill>
                            <a:srgbClr val="000000"/>
                          </a:solidFill>
                          <a:latin typeface="Calibri"/>
                        </a:rPr>
                        <a:t>WWTP </a:t>
                      </a:r>
                      <a:r>
                        <a:rPr lang="es-PE" sz="1000" kern="1200"/>
                        <a:t>, US$ 33 MM</a:t>
                      </a:r>
                    </a:p>
                  </a:txBody>
                  <a:tcPr marL="0" marR="0" marT="0" marB="0" anchor="ctr"/>
                </a:tc>
                <a:tc>
                  <a:txBody>
                    <a:bodyPr/>
                    <a:lstStyle/>
                    <a:p>
                      <a:pPr marL="0" algn="ctr">
                        <a:lnSpc>
                          <a:spcPts val="1300"/>
                        </a:lnSpc>
                        <a:spcBef>
                          <a:spcPts val="0"/>
                        </a:spcBef>
                        <a:spcAft>
                          <a:spcPts val="0"/>
                        </a:spcAft>
                      </a:pPr>
                      <a:r>
                        <a:rPr lang="es-PE" sz="1000">
                          <a:effectLst/>
                        </a:rPr>
                        <a:t>DI: I.Q.25</a:t>
                      </a:r>
                    </a:p>
                  </a:txBody>
                  <a:tcPr marL="0" marR="0" marT="0" marB="0" anchor="ctr"/>
                </a:tc>
                <a:tc>
                  <a:txBody>
                    <a:bodyPr/>
                    <a:lstStyle/>
                    <a:p>
                      <a:pPr marL="0" algn="ctr">
                        <a:lnSpc>
                          <a:spcPts val="1300"/>
                        </a:lnSpc>
                        <a:spcBef>
                          <a:spcPts val="0"/>
                        </a:spcBef>
                        <a:spcAft>
                          <a:spcPts val="0"/>
                        </a:spcAft>
                      </a:pPr>
                      <a:r>
                        <a:rPr lang="es-PE" sz="1000">
                          <a:effectLst/>
                        </a:rPr>
                        <a:t>II.Q.25</a:t>
                      </a:r>
                    </a:p>
                  </a:txBody>
                  <a:tcPr marL="0" marR="0" marT="0" marB="0" anchor="ctr"/>
                </a:tc>
                <a:tc>
                  <a:txBody>
                    <a:bodyPr/>
                    <a:lstStyle/>
                    <a:p>
                      <a:pPr marL="0" algn="ctr">
                        <a:lnSpc>
                          <a:spcPts val="1300"/>
                        </a:lnSpc>
                        <a:spcBef>
                          <a:spcPts val="0"/>
                        </a:spcBef>
                        <a:spcAft>
                          <a:spcPts val="0"/>
                        </a:spcAft>
                      </a:pPr>
                      <a:r>
                        <a:rPr lang="es-PE" sz="1000">
                          <a:effectLst/>
                        </a:rPr>
                        <a:t>IV.Q.25</a:t>
                      </a:r>
                    </a:p>
                  </a:txBody>
                  <a:tcPr marL="0" marR="0" marT="0" marB="0" anchor="ctr"/>
                </a:tc>
                <a:extLst>
                  <a:ext uri="{0D108BD9-81ED-4DB2-BD59-A6C34878D82A}">
                    <a16:rowId xmlns:a16="http://schemas.microsoft.com/office/drawing/2014/main" val="331783133"/>
                  </a:ext>
                </a:extLst>
              </a:tr>
              <a:tr h="298107">
                <a:tc>
                  <a:txBody>
                    <a:bodyPr/>
                    <a:lstStyle/>
                    <a:p>
                      <a:pPr marL="0" algn="ctr" defTabSz="914400" rtl="0" eaLnBrk="1" latinLnBrk="0" hangingPunct="1">
                        <a:lnSpc>
                          <a:spcPct val="100000"/>
                        </a:lnSpc>
                        <a:spcBef>
                          <a:spcPts val="0"/>
                        </a:spcBef>
                        <a:spcAft>
                          <a:spcPts val="0"/>
                        </a:spcAft>
                      </a:pPr>
                      <a:r>
                        <a:rPr lang="es-PE" sz="1000" kern="1200"/>
                        <a:t>12</a:t>
                      </a:r>
                    </a:p>
                  </a:txBody>
                  <a:tcPr marL="0" marR="0" marT="0" marB="0" anchor="ctr">
                    <a:solidFill>
                      <a:schemeClr val="bg1"/>
                    </a:solidFill>
                  </a:tcPr>
                </a:tc>
                <a:tc>
                  <a:txBody>
                    <a:bodyPr/>
                    <a:lstStyle/>
                    <a:p>
                      <a:pPr marL="0" algn="l" defTabSz="914400" rtl="0" eaLnBrk="1" latinLnBrk="0" hangingPunct="1">
                        <a:lnSpc>
                          <a:spcPct val="100000"/>
                        </a:lnSpc>
                        <a:spcBef>
                          <a:spcPts val="0"/>
                        </a:spcBef>
                        <a:spcAft>
                          <a:spcPts val="0"/>
                        </a:spcAft>
                      </a:pPr>
                      <a:r>
                        <a:rPr lang="en-US" sz="1000" kern="1200"/>
                        <a:t>Lambayeque Desalination Plant, US$ 49 MM</a:t>
                      </a:r>
                      <a:endParaRPr lang="es-PE" sz="1000" kern="1200"/>
                    </a:p>
                  </a:txBody>
                  <a:tcPr marL="0" marR="0" marT="0" marB="0" anchor="ctr">
                    <a:solidFill>
                      <a:schemeClr val="bg1"/>
                    </a:solidFill>
                  </a:tcPr>
                </a:tc>
                <a:tc>
                  <a:txBody>
                    <a:bodyPr/>
                    <a:lstStyle/>
                    <a:p>
                      <a:pPr marL="0" algn="ctr">
                        <a:lnSpc>
                          <a:spcPts val="1300"/>
                        </a:lnSpc>
                        <a:spcBef>
                          <a:spcPts val="0"/>
                        </a:spcBef>
                        <a:spcAft>
                          <a:spcPts val="0"/>
                        </a:spcAft>
                      </a:pPr>
                      <a:r>
                        <a:rPr lang="es-PE" sz="1000">
                          <a:effectLst/>
                        </a:rPr>
                        <a:t>DI: II.Q.25</a:t>
                      </a:r>
                    </a:p>
                  </a:txBody>
                  <a:tcPr marL="0" marR="0" marT="0" marB="0" anchor="ctr">
                    <a:solidFill>
                      <a:schemeClr val="bg1"/>
                    </a:solidFill>
                  </a:tcPr>
                </a:tc>
                <a:tc>
                  <a:txBody>
                    <a:bodyPr/>
                    <a:lstStyle/>
                    <a:p>
                      <a:pPr marL="0" algn="ctr">
                        <a:lnSpc>
                          <a:spcPts val="1300"/>
                        </a:lnSpc>
                        <a:spcBef>
                          <a:spcPts val="0"/>
                        </a:spcBef>
                        <a:spcAft>
                          <a:spcPts val="0"/>
                        </a:spcAft>
                      </a:pPr>
                      <a:r>
                        <a:rPr lang="es-PE" sz="1000">
                          <a:effectLst/>
                        </a:rPr>
                        <a:t>III.Q.25</a:t>
                      </a:r>
                    </a:p>
                  </a:txBody>
                  <a:tcPr marL="0" marR="0" marT="0" marB="0" anchor="ctr">
                    <a:solidFill>
                      <a:schemeClr val="bg1"/>
                    </a:solidFill>
                  </a:tcPr>
                </a:tc>
                <a:tc>
                  <a:txBody>
                    <a:bodyPr/>
                    <a:lstStyle/>
                    <a:p>
                      <a:pPr marL="0" algn="ctr">
                        <a:lnSpc>
                          <a:spcPts val="1300"/>
                        </a:lnSpc>
                        <a:spcBef>
                          <a:spcPts val="0"/>
                        </a:spcBef>
                        <a:spcAft>
                          <a:spcPts val="0"/>
                        </a:spcAft>
                      </a:pPr>
                      <a:r>
                        <a:rPr lang="es-PE" sz="1000">
                          <a:effectLst/>
                        </a:rPr>
                        <a:t>I.Q.26</a:t>
                      </a:r>
                    </a:p>
                  </a:txBody>
                  <a:tcPr marL="0" marR="0" marT="0" marB="0" anchor="ctr">
                    <a:solidFill>
                      <a:schemeClr val="bg1"/>
                    </a:solidFill>
                  </a:tcPr>
                </a:tc>
                <a:extLst>
                  <a:ext uri="{0D108BD9-81ED-4DB2-BD59-A6C34878D82A}">
                    <a16:rowId xmlns:a16="http://schemas.microsoft.com/office/drawing/2014/main" val="3614853969"/>
                  </a:ext>
                </a:extLst>
              </a:tr>
              <a:tr h="617013">
                <a:tc>
                  <a:txBody>
                    <a:bodyPr/>
                    <a:lstStyle/>
                    <a:p>
                      <a:pPr marL="0" algn="ctr" defTabSz="914400" rtl="0" eaLnBrk="1" latinLnBrk="0" hangingPunct="1">
                        <a:lnSpc>
                          <a:spcPct val="100000"/>
                        </a:lnSpc>
                        <a:spcBef>
                          <a:spcPts val="0"/>
                        </a:spcBef>
                        <a:spcAft>
                          <a:spcPts val="0"/>
                        </a:spcAft>
                      </a:pPr>
                      <a:r>
                        <a:rPr lang="es-MX" sz="1000" kern="1200"/>
                        <a:t>13</a:t>
                      </a:r>
                    </a:p>
                  </a:txBody>
                  <a:tcPr marL="0" marR="0" marT="0" marB="0" anchor="ctr"/>
                </a:tc>
                <a:tc>
                  <a:txBody>
                    <a:bodyPr/>
                    <a:lstStyle/>
                    <a:p>
                      <a:pPr marL="0" algn="l" rtl="0" eaLnBrk="1" latinLnBrk="0" hangingPunct="1">
                        <a:lnSpc>
                          <a:spcPct val="100000"/>
                        </a:lnSpc>
                        <a:spcBef>
                          <a:spcPts val="0"/>
                        </a:spcBef>
                        <a:spcAft>
                          <a:spcPts val="0"/>
                        </a:spcAft>
                      </a:pPr>
                      <a:r>
                        <a:rPr lang="en-US" sz="1000" kern="1200"/>
                        <a:t>Expansion and improvement of Paita and Talara sanitation services, US$ 150 MM</a:t>
                      </a:r>
                    </a:p>
                  </a:txBody>
                  <a:tcPr marL="0" marR="0" marT="0" marB="0" anchor="ctr"/>
                </a:tc>
                <a:tc>
                  <a:txBody>
                    <a:bodyPr/>
                    <a:lstStyle/>
                    <a:p>
                      <a:pPr marL="0" algn="ctr">
                        <a:lnSpc>
                          <a:spcPts val="1300"/>
                        </a:lnSpc>
                        <a:spcBef>
                          <a:spcPts val="0"/>
                        </a:spcBef>
                        <a:spcAft>
                          <a:spcPts val="0"/>
                        </a:spcAft>
                      </a:pPr>
                      <a:r>
                        <a:rPr lang="es-PE" sz="1000" err="1">
                          <a:effectLst/>
                        </a:rPr>
                        <a:t>Call</a:t>
                      </a:r>
                      <a:r>
                        <a:rPr lang="es-PE" sz="1000">
                          <a:effectLst/>
                        </a:rPr>
                        <a:t> </a:t>
                      </a:r>
                      <a:r>
                        <a:rPr lang="es-PE" sz="1000" err="1">
                          <a:effectLst/>
                        </a:rPr>
                        <a:t>for</a:t>
                      </a:r>
                      <a:r>
                        <a:rPr lang="es-PE" sz="1000">
                          <a:effectLst/>
                        </a:rPr>
                        <a:t> Tender: *II.Q.25</a:t>
                      </a:r>
                      <a:endParaRPr lang="es-ES" sz="1600"/>
                    </a:p>
                  </a:txBody>
                  <a:tcPr marL="0" marR="0" marT="0" marB="0" anchor="ctr"/>
                </a:tc>
                <a:tc>
                  <a:txBody>
                    <a:bodyPr/>
                    <a:lstStyle/>
                    <a:p>
                      <a:pPr marL="0" algn="ctr">
                        <a:lnSpc>
                          <a:spcPts val="1300"/>
                        </a:lnSpc>
                        <a:spcBef>
                          <a:spcPts val="0"/>
                        </a:spcBef>
                        <a:spcAft>
                          <a:spcPts val="0"/>
                        </a:spcAft>
                      </a:pPr>
                      <a:r>
                        <a:rPr lang="es-PE" sz="1000">
                          <a:effectLst/>
                        </a:rPr>
                        <a:t>-</a:t>
                      </a:r>
                    </a:p>
                  </a:txBody>
                  <a:tcPr marL="0" marR="0" marT="0" marB="0" anchor="ctr"/>
                </a:tc>
                <a:tc>
                  <a:txBody>
                    <a:bodyPr/>
                    <a:lstStyle/>
                    <a:p>
                      <a:pPr marL="0" algn="ctr">
                        <a:lnSpc>
                          <a:spcPts val="1300"/>
                        </a:lnSpc>
                        <a:spcBef>
                          <a:spcPts val="0"/>
                        </a:spcBef>
                        <a:spcAft>
                          <a:spcPts val="0"/>
                        </a:spcAft>
                      </a:pPr>
                      <a:r>
                        <a:rPr lang="es-PE" sz="1000">
                          <a:effectLst/>
                        </a:rPr>
                        <a:t>*IV.Q.25</a:t>
                      </a:r>
                    </a:p>
                  </a:txBody>
                  <a:tcPr marL="0" marR="0" marT="0" marB="0" anchor="ctr"/>
                </a:tc>
                <a:extLst>
                  <a:ext uri="{0D108BD9-81ED-4DB2-BD59-A6C34878D82A}">
                    <a16:rowId xmlns:a16="http://schemas.microsoft.com/office/drawing/2014/main" val="3064150148"/>
                  </a:ext>
                </a:extLst>
              </a:tr>
            </a:tbl>
          </a:graphicData>
        </a:graphic>
      </p:graphicFrame>
      <p:grpSp>
        <p:nvGrpSpPr>
          <p:cNvPr id="13" name="Grupo 12">
            <a:extLst>
              <a:ext uri="{FF2B5EF4-FFF2-40B4-BE49-F238E27FC236}">
                <a16:creationId xmlns:a16="http://schemas.microsoft.com/office/drawing/2014/main" id="{93799877-8880-52E3-AB9E-9FD6F513611C}"/>
              </a:ext>
            </a:extLst>
          </p:cNvPr>
          <p:cNvGrpSpPr/>
          <p:nvPr/>
        </p:nvGrpSpPr>
        <p:grpSpPr>
          <a:xfrm>
            <a:off x="4557167" y="2161449"/>
            <a:ext cx="526994" cy="3811726"/>
            <a:chOff x="3791831" y="2228878"/>
            <a:chExt cx="601087" cy="4347637"/>
          </a:xfrm>
        </p:grpSpPr>
        <p:sp>
          <p:nvSpPr>
            <p:cNvPr id="20" name="CuadroTexto 19">
              <a:extLst>
                <a:ext uri="{FF2B5EF4-FFF2-40B4-BE49-F238E27FC236}">
                  <a16:creationId xmlns:a16="http://schemas.microsoft.com/office/drawing/2014/main" id="{29136759-318C-4D6E-8FEE-3C38C0AE6EE4}"/>
                </a:ext>
              </a:extLst>
            </p:cNvPr>
            <p:cNvSpPr txBox="1"/>
            <p:nvPr/>
          </p:nvSpPr>
          <p:spPr>
            <a:xfrm>
              <a:off x="3807572" y="2228878"/>
              <a:ext cx="572679" cy="351049"/>
            </a:xfrm>
            <a:prstGeom prst="rect">
              <a:avLst/>
            </a:prstGeom>
            <a:noFill/>
          </p:spPr>
          <p:txBody>
            <a:bodyPr wrap="square">
              <a:spAutoFit/>
            </a:bodyPr>
            <a:lstStyle/>
            <a:p>
              <a:pPr algn="r" defTabSz="914358"/>
              <a:r>
                <a:rPr lang="es-MX" sz="1400" b="1">
                  <a:solidFill>
                    <a:prstClr val="black"/>
                  </a:solidFill>
                  <a:highlight>
                    <a:srgbClr val="C0C0C0"/>
                  </a:highlight>
                  <a:latin typeface="Arial" panose="020B0604020202020204" pitchFamily="34" charset="0"/>
                  <a:cs typeface="Arial" panose="020B0604020202020204" pitchFamily="34" charset="0"/>
                  <a:sym typeface="Arial"/>
                </a:rPr>
                <a:t>SI </a:t>
              </a:r>
              <a:endParaRPr lang="es-MX" sz="1400">
                <a:solidFill>
                  <a:prstClr val="black"/>
                </a:solidFill>
                <a:highlight>
                  <a:srgbClr val="C0C0C0"/>
                </a:highlight>
                <a:latin typeface="Arial"/>
                <a:cs typeface="Arial"/>
                <a:sym typeface="Arial"/>
              </a:endParaRPr>
            </a:p>
          </p:txBody>
        </p:sp>
        <p:sp>
          <p:nvSpPr>
            <p:cNvPr id="21" name="CuadroTexto 20">
              <a:extLst>
                <a:ext uri="{FF2B5EF4-FFF2-40B4-BE49-F238E27FC236}">
                  <a16:creationId xmlns:a16="http://schemas.microsoft.com/office/drawing/2014/main" id="{9BE69130-947A-4444-8710-46FEDA0C3C22}"/>
                </a:ext>
              </a:extLst>
            </p:cNvPr>
            <p:cNvSpPr txBox="1"/>
            <p:nvPr/>
          </p:nvSpPr>
          <p:spPr>
            <a:xfrm>
              <a:off x="3817109" y="2535144"/>
              <a:ext cx="572679" cy="351049"/>
            </a:xfrm>
            <a:prstGeom prst="rect">
              <a:avLst/>
            </a:prstGeom>
            <a:noFill/>
          </p:spPr>
          <p:txBody>
            <a:bodyPr wrap="square">
              <a:spAutoFit/>
            </a:bodyPr>
            <a:lstStyle/>
            <a:p>
              <a:pPr algn="r" defTabSz="914358"/>
              <a:r>
                <a:rPr lang="es-MX" sz="1400" b="1">
                  <a:solidFill>
                    <a:prstClr val="black"/>
                  </a:solidFill>
                  <a:highlight>
                    <a:srgbClr val="C0C0C0"/>
                  </a:highlight>
                  <a:latin typeface="Arial" panose="020B0604020202020204" pitchFamily="34" charset="0"/>
                  <a:cs typeface="Arial" panose="020B0604020202020204" pitchFamily="34" charset="0"/>
                  <a:sym typeface="Arial"/>
                </a:rPr>
                <a:t>SI </a:t>
              </a:r>
              <a:endParaRPr lang="es-MX" sz="1400">
                <a:solidFill>
                  <a:prstClr val="black"/>
                </a:solidFill>
                <a:highlight>
                  <a:srgbClr val="C0C0C0"/>
                </a:highlight>
                <a:latin typeface="Arial"/>
                <a:cs typeface="Arial"/>
                <a:sym typeface="Arial"/>
              </a:endParaRPr>
            </a:p>
          </p:txBody>
        </p:sp>
        <p:sp>
          <p:nvSpPr>
            <p:cNvPr id="22" name="CuadroTexto 21">
              <a:extLst>
                <a:ext uri="{FF2B5EF4-FFF2-40B4-BE49-F238E27FC236}">
                  <a16:creationId xmlns:a16="http://schemas.microsoft.com/office/drawing/2014/main" id="{7766F54F-0799-431C-877B-59E19D37EC0C}"/>
                </a:ext>
              </a:extLst>
            </p:cNvPr>
            <p:cNvSpPr txBox="1"/>
            <p:nvPr/>
          </p:nvSpPr>
          <p:spPr>
            <a:xfrm>
              <a:off x="3816991" y="2868812"/>
              <a:ext cx="572679" cy="351049"/>
            </a:xfrm>
            <a:prstGeom prst="rect">
              <a:avLst/>
            </a:prstGeom>
            <a:noFill/>
          </p:spPr>
          <p:txBody>
            <a:bodyPr wrap="square">
              <a:spAutoFit/>
            </a:bodyPr>
            <a:lstStyle/>
            <a:p>
              <a:pPr algn="r" defTabSz="914358"/>
              <a:r>
                <a:rPr lang="es-MX" sz="1400" b="1">
                  <a:solidFill>
                    <a:prstClr val="black"/>
                  </a:solidFill>
                  <a:highlight>
                    <a:srgbClr val="14C5D3"/>
                  </a:highlight>
                  <a:latin typeface="Arial" panose="020B0604020202020204" pitchFamily="34" charset="0"/>
                  <a:cs typeface="Arial" panose="020B0604020202020204" pitchFamily="34" charset="0"/>
                  <a:sym typeface="Arial"/>
                </a:rPr>
                <a:t>UP </a:t>
              </a:r>
              <a:endParaRPr lang="es-MX" sz="1400">
                <a:solidFill>
                  <a:prstClr val="black"/>
                </a:solidFill>
                <a:highlight>
                  <a:srgbClr val="14C5D3"/>
                </a:highlight>
                <a:latin typeface="Arial"/>
                <a:cs typeface="Arial"/>
                <a:sym typeface="Arial"/>
              </a:endParaRPr>
            </a:p>
          </p:txBody>
        </p:sp>
        <p:sp>
          <p:nvSpPr>
            <p:cNvPr id="23" name="CuadroTexto 22">
              <a:extLst>
                <a:ext uri="{FF2B5EF4-FFF2-40B4-BE49-F238E27FC236}">
                  <a16:creationId xmlns:a16="http://schemas.microsoft.com/office/drawing/2014/main" id="{249EBD26-096C-4101-BC5D-BA8224336E6E}"/>
                </a:ext>
              </a:extLst>
            </p:cNvPr>
            <p:cNvSpPr txBox="1"/>
            <p:nvPr/>
          </p:nvSpPr>
          <p:spPr>
            <a:xfrm>
              <a:off x="3791831" y="3183009"/>
              <a:ext cx="572679" cy="351049"/>
            </a:xfrm>
            <a:prstGeom prst="rect">
              <a:avLst/>
            </a:prstGeom>
            <a:noFill/>
          </p:spPr>
          <p:txBody>
            <a:bodyPr wrap="square">
              <a:spAutoFit/>
            </a:bodyPr>
            <a:lstStyle/>
            <a:p>
              <a:pPr algn="r" defTabSz="914358"/>
              <a:r>
                <a:rPr lang="es-MX" sz="1400" b="1">
                  <a:solidFill>
                    <a:prstClr val="black"/>
                  </a:solidFill>
                  <a:highlight>
                    <a:srgbClr val="14C5D3"/>
                  </a:highlight>
                  <a:latin typeface="Arial" panose="020B0604020202020204" pitchFamily="34" charset="0"/>
                  <a:cs typeface="Arial" panose="020B0604020202020204" pitchFamily="34" charset="0"/>
                  <a:sym typeface="Arial"/>
                </a:rPr>
                <a:t>UP</a:t>
              </a:r>
              <a:endParaRPr lang="es-MX" sz="1400">
                <a:solidFill>
                  <a:prstClr val="black"/>
                </a:solidFill>
                <a:highlight>
                  <a:srgbClr val="14C5D3"/>
                </a:highlight>
                <a:latin typeface="Arial"/>
                <a:cs typeface="Arial"/>
                <a:sym typeface="Arial"/>
              </a:endParaRPr>
            </a:p>
          </p:txBody>
        </p:sp>
        <p:sp>
          <p:nvSpPr>
            <p:cNvPr id="24" name="CuadroTexto 23">
              <a:extLst>
                <a:ext uri="{FF2B5EF4-FFF2-40B4-BE49-F238E27FC236}">
                  <a16:creationId xmlns:a16="http://schemas.microsoft.com/office/drawing/2014/main" id="{4CE44695-00EC-4B52-A566-34F699E3E3E8}"/>
                </a:ext>
              </a:extLst>
            </p:cNvPr>
            <p:cNvSpPr txBox="1"/>
            <p:nvPr/>
          </p:nvSpPr>
          <p:spPr>
            <a:xfrm>
              <a:off x="3808297" y="3490962"/>
              <a:ext cx="572679" cy="351049"/>
            </a:xfrm>
            <a:prstGeom prst="rect">
              <a:avLst/>
            </a:prstGeom>
            <a:noFill/>
          </p:spPr>
          <p:txBody>
            <a:bodyPr wrap="square">
              <a:spAutoFit/>
            </a:bodyPr>
            <a:lstStyle/>
            <a:p>
              <a:pPr algn="r" defTabSz="914358"/>
              <a:r>
                <a:rPr lang="es-MX" sz="1400" b="1">
                  <a:solidFill>
                    <a:prstClr val="black"/>
                  </a:solidFill>
                  <a:highlight>
                    <a:srgbClr val="14C5D3"/>
                  </a:highlight>
                  <a:latin typeface="Arial" panose="020B0604020202020204" pitchFamily="34" charset="0"/>
                  <a:cs typeface="Arial" panose="020B0604020202020204" pitchFamily="34" charset="0"/>
                  <a:sym typeface="Arial"/>
                </a:rPr>
                <a:t>UP </a:t>
              </a:r>
              <a:endParaRPr lang="es-MX" sz="1400">
                <a:solidFill>
                  <a:prstClr val="black"/>
                </a:solidFill>
                <a:highlight>
                  <a:srgbClr val="14C5D3"/>
                </a:highlight>
                <a:latin typeface="Arial"/>
                <a:cs typeface="Arial"/>
                <a:sym typeface="Arial"/>
              </a:endParaRPr>
            </a:p>
          </p:txBody>
        </p:sp>
        <p:sp>
          <p:nvSpPr>
            <p:cNvPr id="25" name="CuadroTexto 24">
              <a:extLst>
                <a:ext uri="{FF2B5EF4-FFF2-40B4-BE49-F238E27FC236}">
                  <a16:creationId xmlns:a16="http://schemas.microsoft.com/office/drawing/2014/main" id="{7902B5EA-E791-46D5-A826-BCA63F14F8D3}"/>
                </a:ext>
              </a:extLst>
            </p:cNvPr>
            <p:cNvSpPr txBox="1"/>
            <p:nvPr/>
          </p:nvSpPr>
          <p:spPr>
            <a:xfrm>
              <a:off x="3814819" y="3771921"/>
              <a:ext cx="572679" cy="351049"/>
            </a:xfrm>
            <a:prstGeom prst="rect">
              <a:avLst/>
            </a:prstGeom>
            <a:noFill/>
          </p:spPr>
          <p:txBody>
            <a:bodyPr wrap="square">
              <a:spAutoFit/>
            </a:bodyPr>
            <a:lstStyle/>
            <a:p>
              <a:pPr algn="r" defTabSz="914358"/>
              <a:r>
                <a:rPr lang="es-MX" sz="1400" b="1">
                  <a:solidFill>
                    <a:prstClr val="black"/>
                  </a:solidFill>
                  <a:highlight>
                    <a:srgbClr val="14C5D3"/>
                  </a:highlight>
                  <a:latin typeface="Arial" panose="020B0604020202020204" pitchFamily="34" charset="0"/>
                  <a:cs typeface="Arial" panose="020B0604020202020204" pitchFamily="34" charset="0"/>
                  <a:sym typeface="Arial"/>
                </a:rPr>
                <a:t>UP </a:t>
              </a:r>
              <a:endParaRPr lang="es-MX" sz="1400">
                <a:solidFill>
                  <a:prstClr val="black"/>
                </a:solidFill>
                <a:highlight>
                  <a:srgbClr val="14C5D3"/>
                </a:highlight>
                <a:latin typeface="Arial"/>
                <a:cs typeface="Arial"/>
                <a:sym typeface="Arial"/>
              </a:endParaRPr>
            </a:p>
          </p:txBody>
        </p:sp>
        <p:sp>
          <p:nvSpPr>
            <p:cNvPr id="26" name="CuadroTexto 25">
              <a:extLst>
                <a:ext uri="{FF2B5EF4-FFF2-40B4-BE49-F238E27FC236}">
                  <a16:creationId xmlns:a16="http://schemas.microsoft.com/office/drawing/2014/main" id="{E05193EC-74DF-4F92-B696-215E330D7DF7}"/>
                </a:ext>
              </a:extLst>
            </p:cNvPr>
            <p:cNvSpPr txBox="1"/>
            <p:nvPr/>
          </p:nvSpPr>
          <p:spPr>
            <a:xfrm>
              <a:off x="3814819" y="4072372"/>
              <a:ext cx="572679" cy="351049"/>
            </a:xfrm>
            <a:prstGeom prst="rect">
              <a:avLst/>
            </a:prstGeom>
            <a:noFill/>
          </p:spPr>
          <p:txBody>
            <a:bodyPr wrap="square">
              <a:spAutoFit/>
            </a:bodyPr>
            <a:lstStyle/>
            <a:p>
              <a:pPr algn="r" defTabSz="914358"/>
              <a:r>
                <a:rPr lang="es-MX" sz="1400" b="1">
                  <a:solidFill>
                    <a:prstClr val="black"/>
                  </a:solidFill>
                  <a:highlight>
                    <a:srgbClr val="14C5D3"/>
                  </a:highlight>
                  <a:latin typeface="Arial" panose="020B0604020202020204" pitchFamily="34" charset="0"/>
                  <a:cs typeface="Arial" panose="020B0604020202020204" pitchFamily="34" charset="0"/>
                  <a:sym typeface="Arial"/>
                </a:rPr>
                <a:t>UP </a:t>
              </a:r>
              <a:endParaRPr lang="es-MX" sz="1400">
                <a:solidFill>
                  <a:prstClr val="black"/>
                </a:solidFill>
                <a:highlight>
                  <a:srgbClr val="14C5D3"/>
                </a:highlight>
                <a:latin typeface="Arial"/>
                <a:cs typeface="Arial"/>
                <a:sym typeface="Arial"/>
              </a:endParaRPr>
            </a:p>
          </p:txBody>
        </p:sp>
        <p:sp>
          <p:nvSpPr>
            <p:cNvPr id="27" name="CuadroTexto 26">
              <a:extLst>
                <a:ext uri="{FF2B5EF4-FFF2-40B4-BE49-F238E27FC236}">
                  <a16:creationId xmlns:a16="http://schemas.microsoft.com/office/drawing/2014/main" id="{9A3C5E41-2EE1-4304-853D-1A48AF78D00F}"/>
                </a:ext>
              </a:extLst>
            </p:cNvPr>
            <p:cNvSpPr txBox="1"/>
            <p:nvPr/>
          </p:nvSpPr>
          <p:spPr>
            <a:xfrm>
              <a:off x="3792642" y="4383605"/>
              <a:ext cx="572679" cy="351049"/>
            </a:xfrm>
            <a:prstGeom prst="rect">
              <a:avLst/>
            </a:prstGeom>
            <a:noFill/>
          </p:spPr>
          <p:txBody>
            <a:bodyPr wrap="square">
              <a:spAutoFit/>
            </a:bodyPr>
            <a:lstStyle/>
            <a:p>
              <a:pPr algn="r" defTabSz="914358"/>
              <a:r>
                <a:rPr lang="es-MX" sz="1400" b="1">
                  <a:solidFill>
                    <a:prstClr val="black"/>
                  </a:solidFill>
                  <a:highlight>
                    <a:srgbClr val="14C5D3"/>
                  </a:highlight>
                  <a:latin typeface="Arial" panose="020B0604020202020204" pitchFamily="34" charset="0"/>
                  <a:cs typeface="Arial" panose="020B0604020202020204" pitchFamily="34" charset="0"/>
                  <a:sym typeface="Arial"/>
                </a:rPr>
                <a:t>UP </a:t>
              </a:r>
              <a:endParaRPr lang="es-MX" sz="1400">
                <a:solidFill>
                  <a:prstClr val="black"/>
                </a:solidFill>
                <a:highlight>
                  <a:srgbClr val="14C5D3"/>
                </a:highlight>
                <a:latin typeface="Arial"/>
                <a:cs typeface="Arial"/>
                <a:sym typeface="Arial"/>
              </a:endParaRPr>
            </a:p>
          </p:txBody>
        </p:sp>
        <p:sp>
          <p:nvSpPr>
            <p:cNvPr id="28" name="CuadroTexto 27">
              <a:extLst>
                <a:ext uri="{FF2B5EF4-FFF2-40B4-BE49-F238E27FC236}">
                  <a16:creationId xmlns:a16="http://schemas.microsoft.com/office/drawing/2014/main" id="{123425F9-9399-4F49-AAE9-2FEE2F2D8831}"/>
                </a:ext>
              </a:extLst>
            </p:cNvPr>
            <p:cNvSpPr txBox="1"/>
            <p:nvPr/>
          </p:nvSpPr>
          <p:spPr>
            <a:xfrm>
              <a:off x="3804346" y="4705571"/>
              <a:ext cx="572679" cy="351049"/>
            </a:xfrm>
            <a:prstGeom prst="rect">
              <a:avLst/>
            </a:prstGeom>
            <a:noFill/>
          </p:spPr>
          <p:txBody>
            <a:bodyPr wrap="square">
              <a:spAutoFit/>
            </a:bodyPr>
            <a:lstStyle/>
            <a:p>
              <a:pPr algn="r" defTabSz="914358"/>
              <a:r>
                <a:rPr lang="es-MX" sz="1400" b="1">
                  <a:solidFill>
                    <a:prstClr val="black"/>
                  </a:solidFill>
                  <a:highlight>
                    <a:srgbClr val="14C5D3"/>
                  </a:highlight>
                  <a:latin typeface="Arial" panose="020B0604020202020204" pitchFamily="34" charset="0"/>
                  <a:cs typeface="Arial" panose="020B0604020202020204" pitchFamily="34" charset="0"/>
                  <a:sym typeface="Arial"/>
                </a:rPr>
                <a:t>UP </a:t>
              </a:r>
              <a:endParaRPr lang="es-MX" sz="1400">
                <a:solidFill>
                  <a:prstClr val="black"/>
                </a:solidFill>
                <a:highlight>
                  <a:srgbClr val="14C5D3"/>
                </a:highlight>
                <a:latin typeface="Arial"/>
                <a:cs typeface="Arial"/>
                <a:sym typeface="Arial"/>
              </a:endParaRPr>
            </a:p>
          </p:txBody>
        </p:sp>
        <p:sp>
          <p:nvSpPr>
            <p:cNvPr id="29" name="CuadroTexto 28">
              <a:extLst>
                <a:ext uri="{FF2B5EF4-FFF2-40B4-BE49-F238E27FC236}">
                  <a16:creationId xmlns:a16="http://schemas.microsoft.com/office/drawing/2014/main" id="{051C5183-92F7-4771-969E-DA51C1A20B66}"/>
                </a:ext>
              </a:extLst>
            </p:cNvPr>
            <p:cNvSpPr txBox="1"/>
            <p:nvPr/>
          </p:nvSpPr>
          <p:spPr>
            <a:xfrm>
              <a:off x="3792424" y="5054210"/>
              <a:ext cx="572679" cy="351049"/>
            </a:xfrm>
            <a:prstGeom prst="rect">
              <a:avLst/>
            </a:prstGeom>
            <a:noFill/>
          </p:spPr>
          <p:txBody>
            <a:bodyPr wrap="square">
              <a:spAutoFit/>
            </a:bodyPr>
            <a:lstStyle/>
            <a:p>
              <a:pPr algn="r" defTabSz="914358"/>
              <a:r>
                <a:rPr lang="es-MX" sz="1400" b="1">
                  <a:solidFill>
                    <a:prstClr val="black"/>
                  </a:solidFill>
                  <a:highlight>
                    <a:srgbClr val="14C5D3"/>
                  </a:highlight>
                  <a:latin typeface="Arial" panose="020B0604020202020204" pitchFamily="34" charset="0"/>
                  <a:cs typeface="Arial" panose="020B0604020202020204" pitchFamily="34" charset="0"/>
                  <a:sym typeface="Arial"/>
                </a:rPr>
                <a:t>UP </a:t>
              </a:r>
              <a:endParaRPr lang="es-MX" sz="1400">
                <a:solidFill>
                  <a:prstClr val="black"/>
                </a:solidFill>
                <a:highlight>
                  <a:srgbClr val="14C5D3"/>
                </a:highlight>
                <a:latin typeface="Arial"/>
                <a:cs typeface="Arial"/>
                <a:sym typeface="Arial"/>
              </a:endParaRPr>
            </a:p>
          </p:txBody>
        </p:sp>
        <p:sp>
          <p:nvSpPr>
            <p:cNvPr id="30" name="CuadroTexto 29">
              <a:extLst>
                <a:ext uri="{FF2B5EF4-FFF2-40B4-BE49-F238E27FC236}">
                  <a16:creationId xmlns:a16="http://schemas.microsoft.com/office/drawing/2014/main" id="{4F6F1B96-BAAB-486D-A39E-ADE9F73FA51D}"/>
                </a:ext>
              </a:extLst>
            </p:cNvPr>
            <p:cNvSpPr txBox="1"/>
            <p:nvPr/>
          </p:nvSpPr>
          <p:spPr>
            <a:xfrm>
              <a:off x="3804915" y="5389760"/>
              <a:ext cx="572679" cy="351049"/>
            </a:xfrm>
            <a:prstGeom prst="rect">
              <a:avLst/>
            </a:prstGeom>
            <a:noFill/>
          </p:spPr>
          <p:txBody>
            <a:bodyPr wrap="square">
              <a:spAutoFit/>
            </a:bodyPr>
            <a:lstStyle/>
            <a:p>
              <a:pPr algn="r" defTabSz="914358"/>
              <a:r>
                <a:rPr lang="es-MX" sz="1400" b="1">
                  <a:solidFill>
                    <a:prstClr val="black"/>
                  </a:solidFill>
                  <a:highlight>
                    <a:srgbClr val="14C5D3"/>
                  </a:highlight>
                  <a:latin typeface="Arial" panose="020B0604020202020204" pitchFamily="34" charset="0"/>
                  <a:cs typeface="Arial" panose="020B0604020202020204" pitchFamily="34" charset="0"/>
                  <a:sym typeface="Arial"/>
                </a:rPr>
                <a:t>UP </a:t>
              </a:r>
              <a:endParaRPr lang="es-MX" sz="1400">
                <a:solidFill>
                  <a:prstClr val="black"/>
                </a:solidFill>
                <a:highlight>
                  <a:srgbClr val="14C5D3"/>
                </a:highlight>
                <a:latin typeface="Arial"/>
                <a:cs typeface="Arial"/>
                <a:sym typeface="Arial"/>
              </a:endParaRPr>
            </a:p>
          </p:txBody>
        </p:sp>
        <p:sp>
          <p:nvSpPr>
            <p:cNvPr id="31" name="CuadroTexto 30">
              <a:extLst>
                <a:ext uri="{FF2B5EF4-FFF2-40B4-BE49-F238E27FC236}">
                  <a16:creationId xmlns:a16="http://schemas.microsoft.com/office/drawing/2014/main" id="{C01F527C-7715-4D7A-B515-59ADEFE7B900}"/>
                </a:ext>
              </a:extLst>
            </p:cNvPr>
            <p:cNvSpPr txBox="1"/>
            <p:nvPr/>
          </p:nvSpPr>
          <p:spPr>
            <a:xfrm>
              <a:off x="3820239" y="6225466"/>
              <a:ext cx="572679" cy="351049"/>
            </a:xfrm>
            <a:prstGeom prst="rect">
              <a:avLst/>
            </a:prstGeom>
            <a:noFill/>
          </p:spPr>
          <p:txBody>
            <a:bodyPr wrap="square">
              <a:spAutoFit/>
            </a:bodyPr>
            <a:lstStyle/>
            <a:p>
              <a:pPr algn="r" defTabSz="914358"/>
              <a:r>
                <a:rPr lang="es-MX" sz="1400" b="1">
                  <a:solidFill>
                    <a:prstClr val="black"/>
                  </a:solidFill>
                  <a:highlight>
                    <a:srgbClr val="C0C0C0"/>
                  </a:highlight>
                  <a:latin typeface="Arial" panose="020B0604020202020204" pitchFamily="34" charset="0"/>
                  <a:cs typeface="Arial" panose="020B0604020202020204" pitchFamily="34" charset="0"/>
                  <a:sym typeface="Arial"/>
                </a:rPr>
                <a:t>SI </a:t>
              </a:r>
              <a:endParaRPr lang="es-MX" sz="1400">
                <a:solidFill>
                  <a:prstClr val="black"/>
                </a:solidFill>
                <a:highlight>
                  <a:srgbClr val="C0C0C0"/>
                </a:highlight>
                <a:latin typeface="Arial"/>
                <a:cs typeface="Arial"/>
                <a:sym typeface="Arial"/>
              </a:endParaRPr>
            </a:p>
          </p:txBody>
        </p:sp>
        <p:sp>
          <p:nvSpPr>
            <p:cNvPr id="32" name="CuadroTexto 31">
              <a:extLst>
                <a:ext uri="{FF2B5EF4-FFF2-40B4-BE49-F238E27FC236}">
                  <a16:creationId xmlns:a16="http://schemas.microsoft.com/office/drawing/2014/main" id="{18C7A3CB-7C41-4771-8525-8A77E44902D8}"/>
                </a:ext>
              </a:extLst>
            </p:cNvPr>
            <p:cNvSpPr txBox="1"/>
            <p:nvPr/>
          </p:nvSpPr>
          <p:spPr>
            <a:xfrm>
              <a:off x="3804498" y="5755951"/>
              <a:ext cx="572679" cy="351049"/>
            </a:xfrm>
            <a:prstGeom prst="rect">
              <a:avLst/>
            </a:prstGeom>
            <a:noFill/>
          </p:spPr>
          <p:txBody>
            <a:bodyPr wrap="square">
              <a:spAutoFit/>
            </a:bodyPr>
            <a:lstStyle/>
            <a:p>
              <a:pPr algn="r" defTabSz="914358"/>
              <a:r>
                <a:rPr lang="es-MX" sz="1400" b="1">
                  <a:solidFill>
                    <a:prstClr val="black"/>
                  </a:solidFill>
                  <a:highlight>
                    <a:srgbClr val="14C5D3"/>
                  </a:highlight>
                  <a:latin typeface="Arial" panose="020B0604020202020204" pitchFamily="34" charset="0"/>
                  <a:cs typeface="Arial" panose="020B0604020202020204" pitchFamily="34" charset="0"/>
                  <a:sym typeface="Arial"/>
                </a:rPr>
                <a:t>UP </a:t>
              </a:r>
              <a:endParaRPr lang="es-MX" sz="1400">
                <a:solidFill>
                  <a:prstClr val="black"/>
                </a:solidFill>
                <a:highlight>
                  <a:srgbClr val="14C5D3"/>
                </a:highlight>
                <a:latin typeface="Arial"/>
                <a:cs typeface="Arial"/>
                <a:sym typeface="Arial"/>
              </a:endParaRPr>
            </a:p>
          </p:txBody>
        </p:sp>
      </p:grpSp>
      <p:sp>
        <p:nvSpPr>
          <p:cNvPr id="8" name="CuadroTexto 7">
            <a:extLst>
              <a:ext uri="{FF2B5EF4-FFF2-40B4-BE49-F238E27FC236}">
                <a16:creationId xmlns:a16="http://schemas.microsoft.com/office/drawing/2014/main" id="{344D109A-BEC2-1099-C5CE-2B00C61D1FC9}"/>
              </a:ext>
            </a:extLst>
          </p:cNvPr>
          <p:cNvSpPr txBox="1"/>
          <p:nvPr/>
        </p:nvSpPr>
        <p:spPr>
          <a:xfrm>
            <a:off x="9212034" y="6252514"/>
            <a:ext cx="1467760" cy="276999"/>
          </a:xfrm>
          <a:prstGeom prst="rect">
            <a:avLst/>
          </a:prstGeom>
          <a:noFill/>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30000" noProof="0">
                <a:ln>
                  <a:noFill/>
                </a:ln>
                <a:effectLst/>
                <a:uLnTx/>
                <a:uFillTx/>
                <a:latin typeface="Arial"/>
                <a:ea typeface="+mn-ea"/>
                <a:cs typeface="Arial"/>
              </a:rPr>
              <a:t>*</a:t>
            </a:r>
            <a:r>
              <a:rPr lang="es-ES" sz="1200" spc="-50" err="1">
                <a:latin typeface="Calibri" panose="020F0502020204030204"/>
              </a:rPr>
              <a:t>Optimized</a:t>
            </a:r>
            <a:r>
              <a:rPr lang="es-ES" sz="1200" spc="-50">
                <a:latin typeface="Calibri" panose="020F0502020204030204"/>
              </a:rPr>
              <a:t> </a:t>
            </a:r>
            <a:r>
              <a:rPr lang="es-ES" sz="1200" spc="-50" err="1">
                <a:latin typeface="Calibri" panose="020F0502020204030204"/>
              </a:rPr>
              <a:t>scenario</a:t>
            </a:r>
            <a:endParaRPr kumimoji="0" lang="es-PE" sz="1200" b="0" i="0" u="none" strike="noStrike" kern="1200" cap="none" spc="-50" normalizeH="0" baseline="0" noProof="0">
              <a:ln>
                <a:noFill/>
              </a:ln>
              <a:effectLst/>
              <a:uLnTx/>
              <a:uFillTx/>
              <a:latin typeface="Calibri" panose="020F0502020204030204"/>
              <a:ea typeface="+mn-ea"/>
              <a:cs typeface="+mn-cs"/>
            </a:endParaRPr>
          </a:p>
        </p:txBody>
      </p:sp>
      <p:sp>
        <p:nvSpPr>
          <p:cNvPr id="5" name="CuadroTexto 4">
            <a:extLst>
              <a:ext uri="{FF2B5EF4-FFF2-40B4-BE49-F238E27FC236}">
                <a16:creationId xmlns:a16="http://schemas.microsoft.com/office/drawing/2014/main" id="{A99C222B-93BC-9030-ABB9-7A11C1C771E8}"/>
              </a:ext>
            </a:extLst>
          </p:cNvPr>
          <p:cNvSpPr txBox="1"/>
          <p:nvPr/>
        </p:nvSpPr>
        <p:spPr>
          <a:xfrm>
            <a:off x="1393811" y="414772"/>
            <a:ext cx="6850743" cy="460029"/>
          </a:xfrm>
          <a:prstGeom prst="rect">
            <a:avLst/>
          </a:prstGeom>
          <a:noFill/>
        </p:spPr>
        <p:txBody>
          <a:bodyPr wrap="square" lIns="150781" tIns="75390" rIns="150781" bIns="75390" anchor="t">
            <a:spAutoFit/>
          </a:bodyPr>
          <a:lstStyle/>
          <a:p>
            <a:pPr defTabSz="1507705">
              <a:defRPr/>
            </a:pPr>
            <a:r>
              <a:rPr lang="es-MX" sz="2000" b="1">
                <a:solidFill>
                  <a:srgbClr val="002060"/>
                </a:solidFill>
                <a:latin typeface="Arial Bold"/>
                <a:ea typeface="+mj-ea"/>
              </a:rPr>
              <a:t>SANITATION SECTOR PPP SCHEDULES</a:t>
            </a:r>
            <a:endParaRPr lang="es-MX" sz="2000" b="1">
              <a:solidFill>
                <a:srgbClr val="002060"/>
              </a:solidFill>
              <a:latin typeface="Arial Bold"/>
              <a:ea typeface="+mj-ea"/>
              <a:cs typeface="Arial Bold"/>
            </a:endParaRPr>
          </a:p>
        </p:txBody>
      </p:sp>
      <p:sp>
        <p:nvSpPr>
          <p:cNvPr id="41" name="CuadroTexto 40">
            <a:extLst>
              <a:ext uri="{FF2B5EF4-FFF2-40B4-BE49-F238E27FC236}">
                <a16:creationId xmlns:a16="http://schemas.microsoft.com/office/drawing/2014/main" id="{18DC7F7E-366F-E01E-DAA7-092B25BEAA91}"/>
              </a:ext>
            </a:extLst>
          </p:cNvPr>
          <p:cNvSpPr txBox="1"/>
          <p:nvPr/>
        </p:nvSpPr>
        <p:spPr>
          <a:xfrm>
            <a:off x="1423858" y="1055951"/>
            <a:ext cx="2888555" cy="644675"/>
          </a:xfrm>
          <a:prstGeom prst="rect">
            <a:avLst/>
          </a:prstGeom>
          <a:noFill/>
        </p:spPr>
        <p:txBody>
          <a:bodyPr wrap="square" lIns="150761" tIns="75380" rIns="150761" bIns="75380" anchor="t">
            <a:spAutoFit/>
          </a:bodyPr>
          <a:ls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l" defTabSz="1507705" rtl="0" eaLnBrk="1" fontAlgn="auto" latinLnBrk="0" hangingPunct="1">
              <a:lnSpc>
                <a:spcPct val="100000"/>
              </a:lnSpc>
              <a:spcBef>
                <a:spcPts val="0"/>
              </a:spcBef>
              <a:spcAft>
                <a:spcPts val="0"/>
              </a:spcAft>
              <a:buClrTx/>
              <a:buSzTx/>
              <a:buFont typeface="Wingdings" pitchFamily="2" charset="2"/>
              <a:buChar char="§"/>
              <a:tabLst/>
              <a:defRPr/>
            </a:pPr>
            <a:r>
              <a:rPr kumimoji="0" lang="es-MX" sz="1600" b="0" i="0" u="none" strike="noStrike" kern="1200" cap="none" spc="0" normalizeH="0" baseline="0" noProof="0">
                <a:ln>
                  <a:noFill/>
                </a:ln>
                <a:solidFill>
                  <a:srgbClr val="002060"/>
                </a:solidFill>
                <a:effectLst/>
                <a:uLnTx/>
                <a:uFillTx/>
                <a:latin typeface="Arial"/>
                <a:ea typeface="+mn-ea"/>
                <a:cs typeface="Arial"/>
              </a:rPr>
              <a:t>More </a:t>
            </a:r>
            <a:r>
              <a:rPr kumimoji="0" lang="es-MX" sz="1600" b="0" i="0" u="none" strike="noStrike" kern="1200" cap="none" spc="0" normalizeH="0" baseline="0" noProof="0" err="1">
                <a:ln>
                  <a:noFill/>
                </a:ln>
                <a:solidFill>
                  <a:srgbClr val="002060"/>
                </a:solidFill>
                <a:effectLst/>
                <a:uLnTx/>
                <a:uFillTx/>
                <a:latin typeface="Arial"/>
                <a:ea typeface="+mn-ea"/>
                <a:cs typeface="Arial"/>
              </a:rPr>
              <a:t>than</a:t>
            </a:r>
            <a:r>
              <a:rPr kumimoji="0" lang="es-MX" sz="1600" b="0" i="0" u="none" strike="noStrike" kern="1200" cap="none" spc="0" normalizeH="0" baseline="0" noProof="0">
                <a:ln>
                  <a:noFill/>
                </a:ln>
                <a:solidFill>
                  <a:srgbClr val="002060"/>
                </a:solidFill>
                <a:effectLst/>
                <a:uLnTx/>
                <a:uFillTx/>
                <a:latin typeface="Arial"/>
                <a:ea typeface="+mn-ea"/>
                <a:cs typeface="Arial"/>
              </a:rPr>
              <a:t> </a:t>
            </a:r>
            <a:r>
              <a:rPr kumimoji="0" lang="es-MX" sz="1600" b="1" i="0" u="none" strike="noStrike" kern="1200" cap="none" spc="0" normalizeH="0" baseline="0" noProof="0">
                <a:ln>
                  <a:noFill/>
                </a:ln>
                <a:solidFill>
                  <a:srgbClr val="002060"/>
                </a:solidFill>
                <a:effectLst/>
                <a:uLnTx/>
                <a:uFillTx/>
                <a:latin typeface="Arial"/>
                <a:ea typeface="+mn-ea"/>
                <a:cs typeface="Arial"/>
              </a:rPr>
              <a:t>4.8 </a:t>
            </a:r>
            <a:r>
              <a:rPr kumimoji="0" lang="es-MX" sz="1600" b="1" i="0" u="none" strike="noStrike" kern="1200" cap="none" spc="0" normalizeH="0" baseline="0" noProof="0" err="1">
                <a:ln>
                  <a:noFill/>
                </a:ln>
                <a:solidFill>
                  <a:srgbClr val="002060"/>
                </a:solidFill>
                <a:effectLst/>
                <a:uLnTx/>
                <a:uFillTx/>
                <a:latin typeface="Arial"/>
                <a:ea typeface="+mn-ea"/>
                <a:cs typeface="Arial"/>
              </a:rPr>
              <a:t>millon</a:t>
            </a:r>
            <a:r>
              <a:rPr kumimoji="0" lang="es-MX" sz="1600" b="1" i="0" u="none" strike="noStrike" kern="1200" cap="none" spc="0" normalizeH="0" baseline="0" noProof="0">
                <a:ln>
                  <a:noFill/>
                </a:ln>
                <a:solidFill>
                  <a:srgbClr val="002060"/>
                </a:solidFill>
                <a:effectLst/>
                <a:uLnTx/>
                <a:uFillTx/>
                <a:latin typeface="Arial"/>
                <a:ea typeface="+mn-ea"/>
                <a:cs typeface="Arial"/>
              </a:rPr>
              <a:t> </a:t>
            </a:r>
            <a:r>
              <a:rPr kumimoji="0" lang="es-MX" sz="1600" b="0" i="0" u="none" strike="noStrike" kern="1200" cap="none" spc="0" normalizeH="0" baseline="0" noProof="0">
                <a:ln>
                  <a:noFill/>
                </a:ln>
                <a:solidFill>
                  <a:srgbClr val="002060"/>
                </a:solidFill>
                <a:effectLst/>
                <a:uLnTx/>
                <a:uFillTx/>
                <a:latin typeface="Arial"/>
                <a:cs typeface="Arial"/>
              </a:rPr>
              <a:t>beneficiaries​</a:t>
            </a:r>
            <a:endParaRPr lang="es-ES">
              <a:solidFill>
                <a:srgbClr val="002060"/>
              </a:solidFill>
            </a:endParaRPr>
          </a:p>
        </p:txBody>
      </p:sp>
      <p:sp>
        <p:nvSpPr>
          <p:cNvPr id="43" name="CuadroTexto 42">
            <a:extLst>
              <a:ext uri="{FF2B5EF4-FFF2-40B4-BE49-F238E27FC236}">
                <a16:creationId xmlns:a16="http://schemas.microsoft.com/office/drawing/2014/main" id="{2E140585-0907-98CC-322F-7E817256FCE2}"/>
              </a:ext>
            </a:extLst>
          </p:cNvPr>
          <p:cNvSpPr txBox="1"/>
          <p:nvPr/>
        </p:nvSpPr>
        <p:spPr>
          <a:xfrm>
            <a:off x="1423858" y="1762167"/>
            <a:ext cx="2566454" cy="798563"/>
          </a:xfrm>
          <a:prstGeom prst="rect">
            <a:avLst/>
          </a:prstGeom>
          <a:noFill/>
        </p:spPr>
        <p:txBody>
          <a:bodyPr wrap="square" lIns="150761" tIns="75380" rIns="150761" bIns="75380" anchor="t">
            <a:spAutoFit/>
          </a:bodyPr>
          <a:lstStyle/>
          <a:p>
            <a:pPr marL="285750" indent="-285750" defTabSz="1507705">
              <a:buFont typeface="Wingdings" pitchFamily="2" charset="2"/>
              <a:buChar char="§"/>
              <a:defRPr/>
            </a:pPr>
            <a:r>
              <a:rPr kumimoji="0" lang="es-MX" sz="1400" b="0" i="0" u="none" strike="noStrike" kern="1200" cap="none" spc="0" normalizeH="0" baseline="0" noProof="0" err="1">
                <a:ln>
                  <a:noFill/>
                </a:ln>
                <a:solidFill>
                  <a:srgbClr val="002060"/>
                </a:solidFill>
                <a:effectLst/>
                <a:uLnTx/>
                <a:uFillTx/>
                <a:latin typeface="Arial"/>
                <a:ea typeface="+mn-ea"/>
                <a:cs typeface="Arial"/>
              </a:rPr>
              <a:t>Investment</a:t>
            </a:r>
            <a:r>
              <a:rPr kumimoji="0" lang="es-MX" sz="1400" b="0" i="0" u="none" strike="noStrike" kern="1200" cap="none" spc="0" normalizeH="0" baseline="0" noProof="0">
                <a:ln>
                  <a:noFill/>
                </a:ln>
                <a:solidFill>
                  <a:srgbClr val="002060"/>
                </a:solidFill>
                <a:effectLst/>
                <a:uLnTx/>
                <a:uFillTx/>
                <a:latin typeface="Arial"/>
                <a:ea typeface="+mn-ea"/>
                <a:cs typeface="Arial"/>
              </a:rPr>
              <a:t> </a:t>
            </a:r>
            <a:r>
              <a:rPr kumimoji="0" lang="es-MX" sz="1400" b="0" i="0" u="none" strike="noStrike" kern="1200" cap="none" spc="0" normalizeH="0" baseline="0" noProof="0" err="1">
                <a:ln>
                  <a:noFill/>
                </a:ln>
                <a:solidFill>
                  <a:srgbClr val="002060"/>
                </a:solidFill>
                <a:effectLst/>
                <a:uLnTx/>
                <a:uFillTx/>
                <a:latin typeface="Arial"/>
                <a:ea typeface="+mn-ea"/>
                <a:cs typeface="Arial"/>
              </a:rPr>
              <a:t>opportunities</a:t>
            </a:r>
            <a:r>
              <a:rPr kumimoji="0" lang="es-MX" sz="1400" b="0" i="0" u="none" strike="noStrike" kern="1200" cap="none" spc="0" normalizeH="0" baseline="0" noProof="0">
                <a:ln>
                  <a:noFill/>
                </a:ln>
                <a:solidFill>
                  <a:srgbClr val="002060"/>
                </a:solidFill>
                <a:effectLst/>
                <a:uLnTx/>
                <a:uFillTx/>
                <a:latin typeface="Arial"/>
                <a:ea typeface="+mn-ea"/>
                <a:cs typeface="Arial"/>
              </a:rPr>
              <a:t>  </a:t>
            </a:r>
            <a:r>
              <a:rPr kumimoji="0" lang="es-MX" sz="1400" b="0" i="0" u="none" strike="noStrike" kern="1200" cap="none" spc="0" normalizeH="0" baseline="0" noProof="0" err="1">
                <a:ln>
                  <a:noFill/>
                </a:ln>
                <a:solidFill>
                  <a:srgbClr val="002060"/>
                </a:solidFill>
                <a:effectLst/>
                <a:uLnTx/>
                <a:uFillTx/>
                <a:latin typeface="Arial"/>
                <a:ea typeface="+mn-ea"/>
                <a:cs typeface="Arial"/>
              </a:rPr>
              <a:t>for</a:t>
            </a:r>
            <a:r>
              <a:rPr kumimoji="0" lang="es-MX" sz="1400" b="0" i="0" u="none" strike="noStrike" kern="1200" cap="none" spc="0" normalizeH="0" baseline="0" noProof="0">
                <a:ln>
                  <a:noFill/>
                </a:ln>
                <a:solidFill>
                  <a:srgbClr val="002060"/>
                </a:solidFill>
                <a:effectLst/>
                <a:uLnTx/>
                <a:uFillTx/>
                <a:latin typeface="Arial"/>
                <a:ea typeface="+mn-ea"/>
                <a:cs typeface="Arial"/>
              </a:rPr>
              <a:t> more </a:t>
            </a:r>
            <a:r>
              <a:rPr kumimoji="0" lang="es-MX" sz="1400" b="0" i="0" u="none" strike="noStrike" kern="1200" cap="none" spc="0" normalizeH="0" baseline="0" noProof="0" err="1">
                <a:ln>
                  <a:noFill/>
                </a:ln>
                <a:solidFill>
                  <a:srgbClr val="002060"/>
                </a:solidFill>
                <a:effectLst/>
                <a:uLnTx/>
                <a:uFillTx/>
                <a:latin typeface="Arial"/>
                <a:ea typeface="+mn-ea"/>
                <a:cs typeface="Arial"/>
              </a:rPr>
              <a:t>than</a:t>
            </a:r>
            <a:r>
              <a:rPr lang="es-MX" sz="1400">
                <a:solidFill>
                  <a:srgbClr val="002060"/>
                </a:solidFill>
                <a:latin typeface="Arial"/>
                <a:cs typeface="Arial"/>
              </a:rPr>
              <a:t> </a:t>
            </a:r>
            <a:r>
              <a:rPr lang="es-MX" sz="1400" b="1">
                <a:solidFill>
                  <a:srgbClr val="002060"/>
                </a:solidFill>
                <a:latin typeface="Arial"/>
                <a:cs typeface="Arial"/>
              </a:rPr>
              <a:t>US</a:t>
            </a:r>
            <a:r>
              <a:rPr kumimoji="0" lang="es-MX" sz="1400" b="1" i="0" u="none" strike="noStrike" kern="1200" cap="none" spc="0" normalizeH="0" baseline="0" noProof="0">
                <a:ln>
                  <a:noFill/>
                </a:ln>
                <a:solidFill>
                  <a:srgbClr val="002060"/>
                </a:solidFill>
                <a:effectLst/>
                <a:uLnTx/>
                <a:uFillTx/>
                <a:latin typeface="Arial"/>
                <a:ea typeface="+mn-ea"/>
                <a:cs typeface="Arial"/>
              </a:rPr>
              <a:t>$ </a:t>
            </a:r>
            <a:r>
              <a:rPr lang="es-MX" sz="1400" b="1">
                <a:solidFill>
                  <a:srgbClr val="002060"/>
                </a:solidFill>
                <a:latin typeface="Arial"/>
                <a:cs typeface="Arial"/>
              </a:rPr>
              <a:t>1,500</a:t>
            </a:r>
            <a:r>
              <a:rPr kumimoji="0" lang="es-MX" sz="1400" b="1" i="0" u="none" strike="noStrike" kern="1200" cap="none" spc="0" normalizeH="0" baseline="0" noProof="0">
                <a:ln>
                  <a:noFill/>
                </a:ln>
                <a:solidFill>
                  <a:srgbClr val="002060"/>
                </a:solidFill>
                <a:effectLst/>
                <a:uLnTx/>
                <a:uFillTx/>
                <a:latin typeface="Arial"/>
                <a:cs typeface="Arial"/>
              </a:rPr>
              <a:t> </a:t>
            </a:r>
            <a:r>
              <a:rPr kumimoji="0" lang="es-MX" sz="1400" b="1" i="0" u="none" strike="noStrike" kern="1200" cap="none" spc="0" normalizeH="0" baseline="0" noProof="0" err="1">
                <a:ln>
                  <a:noFill/>
                </a:ln>
                <a:solidFill>
                  <a:srgbClr val="002060"/>
                </a:solidFill>
                <a:effectLst/>
                <a:uLnTx/>
                <a:uFillTx/>
                <a:latin typeface="Arial"/>
                <a:cs typeface="Arial"/>
              </a:rPr>
              <a:t>millon</a:t>
            </a:r>
            <a:endParaRPr lang="es-MX" sz="1600" b="0" i="0" u="none" strike="noStrike" kern="1200" cap="none" spc="0" normalizeH="0" baseline="0" noProof="0">
              <a:ln>
                <a:noFill/>
              </a:ln>
              <a:solidFill>
                <a:srgbClr val="002060"/>
              </a:solidFill>
              <a:effectLst/>
              <a:uLnTx/>
              <a:uFillTx/>
              <a:latin typeface="Arial"/>
              <a:cs typeface="Arial"/>
            </a:endParaRPr>
          </a:p>
        </p:txBody>
      </p:sp>
      <p:sp>
        <p:nvSpPr>
          <p:cNvPr id="46" name="CuadroTexto 45">
            <a:extLst>
              <a:ext uri="{FF2B5EF4-FFF2-40B4-BE49-F238E27FC236}">
                <a16:creationId xmlns:a16="http://schemas.microsoft.com/office/drawing/2014/main" id="{C0ABC052-2ACC-0ECC-CB9A-E166A08BE138}"/>
              </a:ext>
            </a:extLst>
          </p:cNvPr>
          <p:cNvSpPr txBox="1"/>
          <p:nvPr/>
        </p:nvSpPr>
        <p:spPr>
          <a:xfrm>
            <a:off x="1378500" y="2658194"/>
            <a:ext cx="2979270" cy="398454"/>
          </a:xfrm>
          <a:prstGeom prst="rect">
            <a:avLst/>
          </a:prstGeom>
          <a:noFill/>
        </p:spPr>
        <p:txBody>
          <a:bodyPr wrap="square" lIns="150761" tIns="75380" rIns="150761" bIns="75380" anchor="t">
            <a:spAutoFit/>
          </a:bodyPr>
          <a:lstStyle/>
          <a:p>
            <a:pPr marL="342900" marR="0" lvl="0" indent="-342900" algn="l" defTabSz="1507705" rtl="0" eaLnBrk="1" fontAlgn="auto" latinLnBrk="0" hangingPunct="1">
              <a:lnSpc>
                <a:spcPct val="100000"/>
              </a:lnSpc>
              <a:spcBef>
                <a:spcPts val="0"/>
              </a:spcBef>
              <a:spcAft>
                <a:spcPts val="0"/>
              </a:spcAft>
              <a:buClrTx/>
              <a:buSzTx/>
              <a:buFont typeface="Wingdings" pitchFamily="2" charset="2"/>
              <a:buChar char="§"/>
              <a:tabLst/>
              <a:defRPr/>
            </a:pPr>
            <a:r>
              <a:rPr kumimoji="0" lang="es-MX" sz="1600" b="1" i="0" u="none" strike="noStrike" kern="1200" cap="none" spc="0" normalizeH="0" baseline="0" noProof="0">
                <a:ln>
                  <a:noFill/>
                </a:ln>
                <a:solidFill>
                  <a:srgbClr val="002060"/>
                </a:solidFill>
                <a:effectLst/>
                <a:uLnTx/>
                <a:uFillTx/>
                <a:latin typeface="Arial"/>
                <a:ea typeface="+mn-ea"/>
                <a:cs typeface="Arial"/>
              </a:rPr>
              <a:t>12 </a:t>
            </a:r>
            <a:r>
              <a:rPr kumimoji="0" lang="es-MX" sz="1600" b="0" i="0" u="none" strike="noStrike" kern="1200" cap="none" spc="0" normalizeH="0" baseline="0" noProof="0" err="1">
                <a:ln>
                  <a:noFill/>
                </a:ln>
                <a:solidFill>
                  <a:srgbClr val="002060"/>
                </a:solidFill>
                <a:effectLst/>
                <a:uLnTx/>
                <a:uFillTx/>
                <a:latin typeface="Arial"/>
                <a:cs typeface="Arial"/>
              </a:rPr>
              <a:t>beneficiary</a:t>
            </a:r>
            <a:r>
              <a:rPr kumimoji="0" lang="es-MX" sz="1600" b="0" i="0" u="none" strike="noStrike" kern="1200" cap="none" spc="0" normalizeH="0" baseline="0" noProof="0">
                <a:ln>
                  <a:noFill/>
                </a:ln>
                <a:solidFill>
                  <a:srgbClr val="002060"/>
                </a:solidFill>
                <a:effectLst/>
                <a:uLnTx/>
                <a:uFillTx/>
                <a:latin typeface="Arial"/>
                <a:cs typeface="Arial"/>
              </a:rPr>
              <a:t> </a:t>
            </a:r>
            <a:r>
              <a:rPr kumimoji="0" lang="es-MX" sz="1600" b="1" i="0" u="none" strike="noStrike" kern="1200" cap="none" spc="0" normalizeH="0" baseline="0" noProof="0" err="1">
                <a:ln>
                  <a:noFill/>
                </a:ln>
                <a:solidFill>
                  <a:srgbClr val="002060"/>
                </a:solidFill>
                <a:effectLst/>
                <a:uLnTx/>
                <a:uFillTx/>
                <a:latin typeface="Arial"/>
                <a:ea typeface="+mn-ea"/>
                <a:cs typeface="Arial"/>
              </a:rPr>
              <a:t>regions</a:t>
            </a:r>
            <a:endParaRPr lang="es-ES">
              <a:solidFill>
                <a:srgbClr val="002060"/>
              </a:solidFill>
            </a:endParaRPr>
          </a:p>
        </p:txBody>
      </p:sp>
      <p:pic>
        <p:nvPicPr>
          <p:cNvPr id="48" name="Imagen 47">
            <a:extLst>
              <a:ext uri="{FF2B5EF4-FFF2-40B4-BE49-F238E27FC236}">
                <a16:creationId xmlns:a16="http://schemas.microsoft.com/office/drawing/2014/main" id="{468AB35C-D6A8-3D7A-E5FC-4B6DB338414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767"/>
          <a:stretch/>
        </p:blipFill>
        <p:spPr>
          <a:xfrm>
            <a:off x="1466390" y="3359437"/>
            <a:ext cx="2963622" cy="3205875"/>
          </a:xfrm>
          <a:prstGeom prst="rect">
            <a:avLst/>
          </a:prstGeom>
        </p:spPr>
      </p:pic>
    </p:spTree>
    <p:extLst>
      <p:ext uri="{BB962C8B-B14F-4D97-AF65-F5344CB8AC3E}">
        <p14:creationId xmlns:p14="http://schemas.microsoft.com/office/powerpoint/2010/main" val="2194508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0B8D825-A3A7-C345-98CC-1B3E21B2F417}"/>
              </a:ext>
            </a:extLst>
          </p:cNvPr>
          <p:cNvSpPr/>
          <p:nvPr/>
        </p:nvSpPr>
        <p:spPr>
          <a:xfrm>
            <a:off x="1051230"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CuadroTexto 2">
            <a:extLst>
              <a:ext uri="{FF2B5EF4-FFF2-40B4-BE49-F238E27FC236}">
                <a16:creationId xmlns:a16="http://schemas.microsoft.com/office/drawing/2014/main" id="{B3088468-D233-14D1-517B-E1D171FB0AF6}"/>
              </a:ext>
            </a:extLst>
          </p:cNvPr>
          <p:cNvSpPr txBox="1"/>
          <p:nvPr/>
        </p:nvSpPr>
        <p:spPr>
          <a:xfrm>
            <a:off x="5329854" y="705120"/>
            <a:ext cx="4818772" cy="646331"/>
          </a:xfrm>
          <a:prstGeom prst="rect">
            <a:avLst/>
          </a:prstGeom>
          <a:noFill/>
          <a:ln>
            <a:noFill/>
          </a:ln>
        </p:spPr>
        <p:txBody>
          <a:bodyPr wrap="square" lIns="91440" tIns="45720" rIns="91440" bIns="45720" anchor="t">
            <a:spAutoFit/>
          </a:bodyPr>
          <a:lstStyle/>
          <a:p>
            <a:r>
              <a:rPr lang="en-US" b="1">
                <a:solidFill>
                  <a:srgbClr val="002060"/>
                </a:solidFill>
                <a:latin typeface="Arial"/>
                <a:cs typeface="Arial"/>
                <a:sym typeface="Arial"/>
              </a:rPr>
              <a:t>PUERTO MALDONADO WASTEWATER TREATMENT PLANT</a:t>
            </a:r>
            <a:endParaRPr lang="es-PE" b="1">
              <a:solidFill>
                <a:srgbClr val="002060"/>
              </a:solidFill>
              <a:latin typeface="Arial"/>
              <a:cs typeface="Arial"/>
            </a:endParaRPr>
          </a:p>
        </p:txBody>
      </p:sp>
      <p:grpSp>
        <p:nvGrpSpPr>
          <p:cNvPr id="8" name="Grupo 7">
            <a:extLst>
              <a:ext uri="{FF2B5EF4-FFF2-40B4-BE49-F238E27FC236}">
                <a16:creationId xmlns:a16="http://schemas.microsoft.com/office/drawing/2014/main" id="{DC5AAC87-CAE8-4605-485D-7DEEF24D5CCC}"/>
              </a:ext>
            </a:extLst>
          </p:cNvPr>
          <p:cNvGrpSpPr/>
          <p:nvPr/>
        </p:nvGrpSpPr>
        <p:grpSpPr>
          <a:xfrm>
            <a:off x="364290" y="997603"/>
            <a:ext cx="3752547" cy="735494"/>
            <a:chOff x="-164593" y="5768531"/>
            <a:chExt cx="3898394" cy="735494"/>
          </a:xfrm>
          <a:noFill/>
        </p:grpSpPr>
        <p:sp>
          <p:nvSpPr>
            <p:cNvPr id="22" name="object 2">
              <a:extLst>
                <a:ext uri="{FF2B5EF4-FFF2-40B4-BE49-F238E27FC236}">
                  <a16:creationId xmlns:a16="http://schemas.microsoft.com/office/drawing/2014/main" id="{33135628-93D7-EA28-6617-37C9EE583F73}"/>
                </a:ext>
              </a:extLst>
            </p:cNvPr>
            <p:cNvSpPr/>
            <p:nvPr/>
          </p:nvSpPr>
          <p:spPr>
            <a:xfrm>
              <a:off x="-164593" y="5768531"/>
              <a:ext cx="3898394" cy="735494"/>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schemeClr val="bg1"/>
                </a:solidFill>
                <a:latin typeface="Arial"/>
                <a:cs typeface="Arial"/>
                <a:sym typeface="Arial"/>
              </a:endParaRPr>
            </a:p>
          </p:txBody>
        </p:sp>
        <p:sp>
          <p:nvSpPr>
            <p:cNvPr id="23" name="object 5">
              <a:extLst>
                <a:ext uri="{FF2B5EF4-FFF2-40B4-BE49-F238E27FC236}">
                  <a16:creationId xmlns:a16="http://schemas.microsoft.com/office/drawing/2014/main" id="{D1D99A34-381F-0057-F03C-0B7A1A0A8C64}"/>
                </a:ext>
              </a:extLst>
            </p:cNvPr>
            <p:cNvSpPr txBox="1"/>
            <p:nvPr/>
          </p:nvSpPr>
          <p:spPr>
            <a:xfrm>
              <a:off x="191765" y="5883645"/>
              <a:ext cx="1981799" cy="505266"/>
            </a:xfrm>
            <a:prstGeom prst="rect">
              <a:avLst/>
            </a:prstGeom>
            <a:grpFill/>
          </p:spPr>
          <p:txBody>
            <a:bodyPr vert="horz" wrap="square" lIns="0" tIns="12699" rIns="0" bIns="0" rtlCol="0">
              <a:spAutoFit/>
            </a:bodyPr>
            <a:lstStyle/>
            <a:p>
              <a:pPr marL="12699" defTabSz="914358">
                <a:defRPr/>
              </a:pPr>
              <a:r>
                <a:rPr lang="es-PE" sz="1600" b="1" spc="-10">
                  <a:solidFill>
                    <a:schemeClr val="bg1"/>
                  </a:solidFill>
                  <a:latin typeface="Arial"/>
                  <a:cs typeface="Arial"/>
                  <a:sym typeface="Arial"/>
                </a:rPr>
                <a:t>ESTIMATED </a:t>
              </a:r>
            </a:p>
            <a:p>
              <a:pPr marL="12699" defTabSz="914358">
                <a:defRPr/>
              </a:pPr>
              <a:r>
                <a:rPr lang="es-PE" sz="1600" b="1" spc="-10">
                  <a:solidFill>
                    <a:schemeClr val="bg1"/>
                  </a:solidFill>
                  <a:latin typeface="Arial"/>
                  <a:cs typeface="Arial"/>
                  <a:sym typeface="Arial"/>
                </a:rPr>
                <a:t>AWARD DATE</a:t>
              </a:r>
            </a:p>
          </p:txBody>
        </p:sp>
        <p:sp>
          <p:nvSpPr>
            <p:cNvPr id="24" name="object 17">
              <a:extLst>
                <a:ext uri="{FF2B5EF4-FFF2-40B4-BE49-F238E27FC236}">
                  <a16:creationId xmlns:a16="http://schemas.microsoft.com/office/drawing/2014/main" id="{87DBFF7B-97DE-F919-A7B6-11411564A310}"/>
                </a:ext>
              </a:extLst>
            </p:cNvPr>
            <p:cNvSpPr txBox="1"/>
            <p:nvPr/>
          </p:nvSpPr>
          <p:spPr>
            <a:xfrm>
              <a:off x="2529922" y="6137136"/>
              <a:ext cx="620987" cy="321241"/>
            </a:xfrm>
            <a:prstGeom prst="rect">
              <a:avLst/>
            </a:prstGeom>
            <a:grp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PE" sz="2000" b="1" spc="-20">
                  <a:solidFill>
                    <a:schemeClr val="bg1"/>
                  </a:solidFill>
                  <a:latin typeface="Arial"/>
                  <a:cs typeface="Arial"/>
                  <a:sym typeface="Arial"/>
                </a:rPr>
                <a:t>3</a:t>
              </a:r>
              <a:endParaRPr sz="2000">
                <a:solidFill>
                  <a:schemeClr val="bg1"/>
                </a:solidFill>
                <a:latin typeface="Arial"/>
                <a:cs typeface="Arial"/>
                <a:sym typeface="Arial"/>
              </a:endParaRPr>
            </a:p>
          </p:txBody>
        </p:sp>
        <p:sp>
          <p:nvSpPr>
            <p:cNvPr id="25" name="object 18">
              <a:extLst>
                <a:ext uri="{FF2B5EF4-FFF2-40B4-BE49-F238E27FC236}">
                  <a16:creationId xmlns:a16="http://schemas.microsoft.com/office/drawing/2014/main" id="{E793C926-4B99-2300-90B0-0B95A35D0D89}"/>
                </a:ext>
              </a:extLst>
            </p:cNvPr>
            <p:cNvSpPr txBox="1"/>
            <p:nvPr/>
          </p:nvSpPr>
          <p:spPr>
            <a:xfrm>
              <a:off x="2190151" y="5893445"/>
              <a:ext cx="1292769" cy="243656"/>
            </a:xfrm>
            <a:prstGeom prst="rect">
              <a:avLst/>
            </a:prstGeom>
            <a:solidFill>
              <a:srgbClr val="84BA4E"/>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IV </a:t>
              </a:r>
              <a:r>
                <a:rPr lang="es-PE" sz="1650" b="1" err="1">
                  <a:solidFill>
                    <a:schemeClr val="bg1"/>
                  </a:solidFill>
                  <a:latin typeface="Arial"/>
                  <a:cs typeface="Arial"/>
                  <a:sym typeface="Arial"/>
                </a:rPr>
                <a:t>Quarter</a:t>
              </a:r>
              <a:endParaRPr lang="es-ES" sz="1650">
                <a:solidFill>
                  <a:schemeClr val="bg1"/>
                </a:solidFill>
                <a:latin typeface="Arial"/>
                <a:cs typeface="Arial"/>
              </a:endParaRPr>
            </a:p>
          </p:txBody>
        </p:sp>
      </p:grpSp>
      <p:pic>
        <p:nvPicPr>
          <p:cNvPr id="29" name="Imagen 28" descr="Mesa de madera&#10;&#10;Descripción generada automáticamente con confianza media">
            <a:extLst>
              <a:ext uri="{FF2B5EF4-FFF2-40B4-BE49-F238E27FC236}">
                <a16:creationId xmlns:a16="http://schemas.microsoft.com/office/drawing/2014/main" id="{1C3224CC-E2BD-07B2-5DC1-BD5F2F30B629}"/>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94235" y="2241550"/>
            <a:ext cx="3420000" cy="3420000"/>
          </a:xfrm>
          <a:prstGeom prst="ellipse">
            <a:avLst/>
          </a:prstGeom>
          <a:ln>
            <a:noFill/>
          </a:ln>
          <a:effectLst/>
        </p:spPr>
      </p:pic>
      <p:grpSp>
        <p:nvGrpSpPr>
          <p:cNvPr id="20" name="Grupo 19">
            <a:extLst>
              <a:ext uri="{FF2B5EF4-FFF2-40B4-BE49-F238E27FC236}">
                <a16:creationId xmlns:a16="http://schemas.microsoft.com/office/drawing/2014/main" id="{F5D70D3B-61A4-6931-3264-984DB6E0E382}"/>
              </a:ext>
            </a:extLst>
          </p:cNvPr>
          <p:cNvGrpSpPr/>
          <p:nvPr/>
        </p:nvGrpSpPr>
        <p:grpSpPr>
          <a:xfrm>
            <a:off x="2056808" y="5420208"/>
            <a:ext cx="558164" cy="482684"/>
            <a:chOff x="5214940" y="2828925"/>
            <a:chExt cx="495652" cy="428625"/>
          </a:xfrm>
        </p:grpSpPr>
        <p:sp>
          <p:nvSpPr>
            <p:cNvPr id="21" name="Rectángulo: esquinas redondeadas 20">
              <a:extLst>
                <a:ext uri="{FF2B5EF4-FFF2-40B4-BE49-F238E27FC236}">
                  <a16:creationId xmlns:a16="http://schemas.microsoft.com/office/drawing/2014/main" id="{32FA3517-AE1C-A591-8596-608269AC2848}"/>
                </a:ext>
              </a:extLst>
            </p:cNvPr>
            <p:cNvSpPr/>
            <p:nvPr/>
          </p:nvSpPr>
          <p:spPr>
            <a:xfrm>
              <a:off x="5214940" y="2828925"/>
              <a:ext cx="495652" cy="428625"/>
            </a:xfrm>
            <a:prstGeom prst="roundRect">
              <a:avLst>
                <a:gd name="adj" fmla="val 2419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6" name="Gráfico 25" descr="Reproducir con relleno sólido">
              <a:hlinkClick r:id="rId3"/>
              <a:extLst>
                <a:ext uri="{FF2B5EF4-FFF2-40B4-BE49-F238E27FC236}">
                  <a16:creationId xmlns:a16="http://schemas.microsoft.com/office/drawing/2014/main" id="{3100FFFA-4956-AF0F-0172-12EAEE48BAC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293433" y="2873904"/>
              <a:ext cx="338666" cy="338667"/>
            </a:xfrm>
            <a:prstGeom prst="rect">
              <a:avLst/>
            </a:prstGeom>
          </p:spPr>
        </p:pic>
      </p:grpSp>
      <p:grpSp>
        <p:nvGrpSpPr>
          <p:cNvPr id="36" name="Grupo 35">
            <a:extLst>
              <a:ext uri="{FF2B5EF4-FFF2-40B4-BE49-F238E27FC236}">
                <a16:creationId xmlns:a16="http://schemas.microsoft.com/office/drawing/2014/main" id="{064ABFA1-924E-E925-5FAF-27CB253B146E}"/>
              </a:ext>
            </a:extLst>
          </p:cNvPr>
          <p:cNvGrpSpPr/>
          <p:nvPr/>
        </p:nvGrpSpPr>
        <p:grpSpPr>
          <a:xfrm>
            <a:off x="5329854" y="1755975"/>
            <a:ext cx="6161773" cy="1410642"/>
            <a:chOff x="5142084" y="1664105"/>
            <a:chExt cx="6161773" cy="1410642"/>
          </a:xfrm>
        </p:grpSpPr>
        <p:sp>
          <p:nvSpPr>
            <p:cNvPr id="14" name="object 14">
              <a:extLst>
                <a:ext uri="{FF2B5EF4-FFF2-40B4-BE49-F238E27FC236}">
                  <a16:creationId xmlns:a16="http://schemas.microsoft.com/office/drawing/2014/main" id="{DCE7083E-D3D9-5529-12EE-AA43F41B026D}"/>
                </a:ext>
              </a:extLst>
            </p:cNvPr>
            <p:cNvSpPr txBox="1"/>
            <p:nvPr/>
          </p:nvSpPr>
          <p:spPr>
            <a:xfrm>
              <a:off x="6096001" y="1664105"/>
              <a:ext cx="5207856" cy="1410642"/>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endParaRPr lang="es-MX" sz="2000" b="1">
                <a:solidFill>
                  <a:schemeClr val="tx1">
                    <a:lumMod val="85000"/>
                    <a:lumOff val="15000"/>
                  </a:schemeClr>
                </a:solidFill>
                <a:latin typeface="Arial"/>
                <a:cs typeface="Arial"/>
                <a:sym typeface="Arial"/>
              </a:endParaRPr>
            </a:p>
            <a:p>
              <a:pPr marL="12065" marR="5080" algn="just" defTabSz="914358">
                <a:spcBef>
                  <a:spcPts val="100"/>
                </a:spcBef>
              </a:pPr>
              <a:r>
                <a:rPr lang="en-US" sz="1400">
                  <a:solidFill>
                    <a:schemeClr val="tx1">
                      <a:lumMod val="85000"/>
                      <a:lumOff val="15000"/>
                    </a:schemeClr>
                  </a:solidFill>
                  <a:latin typeface="Arial"/>
                  <a:cs typeface="Arial"/>
                  <a:sym typeface="Arial"/>
                </a:rPr>
                <a:t>The project consists of designing, financing, constructing, rehabilitating, expanding, operating and maintaining the municipal wastewater collection, treatment and disposal systems in the city of Puerto Maldonado, as well as monitoring and controlling the maximum allowable values.</a:t>
              </a:r>
              <a:endParaRPr lang="en-US" sz="1400">
                <a:solidFill>
                  <a:schemeClr val="tx1">
                    <a:lumMod val="85000"/>
                    <a:lumOff val="15000"/>
                  </a:schemeClr>
                </a:solidFill>
                <a:latin typeface="Arial"/>
                <a:cs typeface="Arial"/>
              </a:endParaRPr>
            </a:p>
          </p:txBody>
        </p:sp>
        <p:grpSp>
          <p:nvGrpSpPr>
            <p:cNvPr id="2" name="Grupo 1">
              <a:extLst>
                <a:ext uri="{FF2B5EF4-FFF2-40B4-BE49-F238E27FC236}">
                  <a16:creationId xmlns:a16="http://schemas.microsoft.com/office/drawing/2014/main" id="{5BC0564E-B23D-4666-052D-87E37F6A1BBE}"/>
                </a:ext>
              </a:extLst>
            </p:cNvPr>
            <p:cNvGrpSpPr/>
            <p:nvPr/>
          </p:nvGrpSpPr>
          <p:grpSpPr>
            <a:xfrm>
              <a:off x="5142084" y="1664106"/>
              <a:ext cx="818611" cy="800469"/>
              <a:chOff x="5142084" y="1855488"/>
              <a:chExt cx="818611" cy="800469"/>
            </a:xfrm>
          </p:grpSpPr>
          <p:sp>
            <p:nvSpPr>
              <p:cNvPr id="4" name="Elipse 3">
                <a:extLst>
                  <a:ext uri="{FF2B5EF4-FFF2-40B4-BE49-F238E27FC236}">
                    <a16:creationId xmlns:a16="http://schemas.microsoft.com/office/drawing/2014/main" id="{8E40F0B4-04F9-05C1-EF41-DD3C422BEF76}"/>
                  </a:ext>
                </a:extLst>
              </p:cNvPr>
              <p:cNvSpPr/>
              <p:nvPr/>
            </p:nvSpPr>
            <p:spPr>
              <a:xfrm>
                <a:off x="5142084" y="1855488"/>
                <a:ext cx="818611" cy="80046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2" name="Gráfico 11" descr="Plano con relleno sólido">
                <a:extLst>
                  <a:ext uri="{FF2B5EF4-FFF2-40B4-BE49-F238E27FC236}">
                    <a16:creationId xmlns:a16="http://schemas.microsoft.com/office/drawing/2014/main" id="{FAD047D0-469A-24A5-247D-06233ECCDCC7}"/>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252136" y="1954934"/>
                <a:ext cx="596900" cy="601577"/>
              </a:xfrm>
              <a:prstGeom prst="rect">
                <a:avLst/>
              </a:prstGeom>
            </p:spPr>
          </p:pic>
        </p:grpSp>
      </p:grpSp>
      <p:grpSp>
        <p:nvGrpSpPr>
          <p:cNvPr id="34" name="Grupo 33">
            <a:extLst>
              <a:ext uri="{FF2B5EF4-FFF2-40B4-BE49-F238E27FC236}">
                <a16:creationId xmlns:a16="http://schemas.microsoft.com/office/drawing/2014/main" id="{3A384D51-2974-483E-35DC-C770F17F97CC}"/>
              </a:ext>
            </a:extLst>
          </p:cNvPr>
          <p:cNvGrpSpPr/>
          <p:nvPr/>
        </p:nvGrpSpPr>
        <p:grpSpPr>
          <a:xfrm>
            <a:off x="5329854" y="3487621"/>
            <a:ext cx="6161773" cy="979754"/>
            <a:chOff x="5139866" y="4695567"/>
            <a:chExt cx="6161773" cy="979754"/>
          </a:xfrm>
        </p:grpSpPr>
        <p:sp>
          <p:nvSpPr>
            <p:cNvPr id="16" name="object 14">
              <a:extLst>
                <a:ext uri="{FF2B5EF4-FFF2-40B4-BE49-F238E27FC236}">
                  <a16:creationId xmlns:a16="http://schemas.microsoft.com/office/drawing/2014/main" id="{2ECC2B9C-1F11-9E35-7F0D-B4AECBA26314}"/>
                </a:ext>
              </a:extLst>
            </p:cNvPr>
            <p:cNvSpPr txBox="1"/>
            <p:nvPr/>
          </p:nvSpPr>
          <p:spPr>
            <a:xfrm>
              <a:off x="6096001" y="4695567"/>
              <a:ext cx="5205638" cy="979754"/>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endParaRPr>
            </a:p>
            <a:p>
              <a:pPr marL="12065" marR="5080" algn="just" defTabSz="914358">
                <a:spcBef>
                  <a:spcPts val="100"/>
                </a:spcBef>
              </a:pPr>
              <a:r>
                <a:rPr lang="en-US" sz="1400">
                  <a:solidFill>
                    <a:schemeClr val="tx1">
                      <a:lumMod val="85000"/>
                      <a:lumOff val="15000"/>
                    </a:schemeClr>
                  </a:solidFill>
                  <a:latin typeface="Arial"/>
                  <a:cs typeface="Arial"/>
                  <a:sym typeface="Arial"/>
                </a:rPr>
                <a:t>Wastewater Treatment Plant (Qp:400 L/s) Sewerage connections (13.808 units) Primary collectors (171,3 km) Secondary collectors (20,9 km)M. Pumping stations (7 units) and Driving lines (4,4 km).</a:t>
              </a:r>
            </a:p>
          </p:txBody>
        </p:sp>
        <p:grpSp>
          <p:nvGrpSpPr>
            <p:cNvPr id="19" name="Grupo 18">
              <a:extLst>
                <a:ext uri="{FF2B5EF4-FFF2-40B4-BE49-F238E27FC236}">
                  <a16:creationId xmlns:a16="http://schemas.microsoft.com/office/drawing/2014/main" id="{FDE41640-1B2F-34EF-E389-AA3AEEC0EA38}"/>
                </a:ext>
              </a:extLst>
            </p:cNvPr>
            <p:cNvGrpSpPr/>
            <p:nvPr/>
          </p:nvGrpSpPr>
          <p:grpSpPr>
            <a:xfrm>
              <a:off x="5139866" y="4695567"/>
              <a:ext cx="800469" cy="795027"/>
              <a:chOff x="5139866" y="5071602"/>
              <a:chExt cx="800469" cy="795027"/>
            </a:xfrm>
          </p:grpSpPr>
          <p:sp>
            <p:nvSpPr>
              <p:cNvPr id="28" name="Elipse 27">
                <a:extLst>
                  <a:ext uri="{FF2B5EF4-FFF2-40B4-BE49-F238E27FC236}">
                    <a16:creationId xmlns:a16="http://schemas.microsoft.com/office/drawing/2014/main" id="{0729F37B-E9AB-597E-7157-117816C60F9C}"/>
                  </a:ext>
                </a:extLst>
              </p:cNvPr>
              <p:cNvSpPr/>
              <p:nvPr/>
            </p:nvSpPr>
            <p:spPr>
              <a:xfrm>
                <a:off x="5139866" y="5071602"/>
                <a:ext cx="800469" cy="79502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30" name="Gráfico 29" descr="Hombre trabajador de la construcción con relleno sólido">
                <a:extLst>
                  <a:ext uri="{FF2B5EF4-FFF2-40B4-BE49-F238E27FC236}">
                    <a16:creationId xmlns:a16="http://schemas.microsoft.com/office/drawing/2014/main" id="{5B8E0EC8-A91F-034E-1341-36B81128A5C3}"/>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190380" y="5129174"/>
                <a:ext cx="682173" cy="682173"/>
              </a:xfrm>
              <a:prstGeom prst="rect">
                <a:avLst/>
              </a:prstGeom>
            </p:spPr>
          </p:pic>
        </p:grpSp>
      </p:grpSp>
      <p:grpSp>
        <p:nvGrpSpPr>
          <p:cNvPr id="35" name="Grupo 34">
            <a:extLst>
              <a:ext uri="{FF2B5EF4-FFF2-40B4-BE49-F238E27FC236}">
                <a16:creationId xmlns:a16="http://schemas.microsoft.com/office/drawing/2014/main" id="{A3D43EAC-BB49-8B36-166C-B0A312EBB8B2}"/>
              </a:ext>
            </a:extLst>
          </p:cNvPr>
          <p:cNvGrpSpPr/>
          <p:nvPr/>
        </p:nvGrpSpPr>
        <p:grpSpPr>
          <a:xfrm>
            <a:off x="5331493" y="4999906"/>
            <a:ext cx="6149304" cy="815435"/>
            <a:chOff x="5143992" y="3686001"/>
            <a:chExt cx="6149304" cy="815435"/>
          </a:xfrm>
        </p:grpSpPr>
        <p:sp>
          <p:nvSpPr>
            <p:cNvPr id="15" name="object 14">
              <a:extLst>
                <a:ext uri="{FF2B5EF4-FFF2-40B4-BE49-F238E27FC236}">
                  <a16:creationId xmlns:a16="http://schemas.microsoft.com/office/drawing/2014/main" id="{AC30F340-74A7-5026-7A2D-58BE0E25B14E}"/>
                </a:ext>
              </a:extLst>
            </p:cNvPr>
            <p:cNvSpPr txBox="1"/>
            <p:nvPr/>
          </p:nvSpPr>
          <p:spPr>
            <a:xfrm>
              <a:off x="6095999" y="3686001"/>
              <a:ext cx="5197297" cy="548867"/>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Investment</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Amount</a:t>
              </a:r>
              <a:r>
                <a:rPr lang="es-MX" sz="2000" b="1">
                  <a:solidFill>
                    <a:schemeClr val="tx1">
                      <a:lumMod val="85000"/>
                      <a:lumOff val="15000"/>
                    </a:schemeClr>
                  </a:solidFill>
                  <a:latin typeface="Arial"/>
                  <a:cs typeface="Arial"/>
                  <a:sym typeface="Arial"/>
                </a:rPr>
                <a:t>: US$ 89 MM</a:t>
              </a:r>
            </a:p>
            <a:p>
              <a:pPr marL="12065" marR="5080" algn="just" defTabSz="914358">
                <a:spcBef>
                  <a:spcPts val="100"/>
                </a:spcBef>
              </a:pPr>
              <a:r>
                <a:rPr lang="en-US" sz="1400">
                  <a:solidFill>
                    <a:schemeClr val="tx1">
                      <a:lumMod val="85000"/>
                      <a:lumOff val="15000"/>
                    </a:schemeClr>
                  </a:solidFill>
                  <a:latin typeface="Arial"/>
                  <a:cs typeface="Arial"/>
                  <a:sym typeface="Arial"/>
                </a:rPr>
                <a:t>Co-financed state initiative modality for a term of 22 years.</a:t>
              </a:r>
            </a:p>
          </p:txBody>
        </p:sp>
        <p:grpSp>
          <p:nvGrpSpPr>
            <p:cNvPr id="31" name="Grupo 30">
              <a:extLst>
                <a:ext uri="{FF2B5EF4-FFF2-40B4-BE49-F238E27FC236}">
                  <a16:creationId xmlns:a16="http://schemas.microsoft.com/office/drawing/2014/main" id="{C11D94A6-69C5-DA77-EFEE-B5A09138A828}"/>
                </a:ext>
              </a:extLst>
            </p:cNvPr>
            <p:cNvGrpSpPr/>
            <p:nvPr/>
          </p:nvGrpSpPr>
          <p:grpSpPr>
            <a:xfrm>
              <a:off x="5143992" y="3696432"/>
              <a:ext cx="818611" cy="805004"/>
              <a:chOff x="5143992" y="3819188"/>
              <a:chExt cx="818611" cy="805004"/>
            </a:xfrm>
          </p:grpSpPr>
          <p:sp>
            <p:nvSpPr>
              <p:cNvPr id="32" name="Elipse 31">
                <a:extLst>
                  <a:ext uri="{FF2B5EF4-FFF2-40B4-BE49-F238E27FC236}">
                    <a16:creationId xmlns:a16="http://schemas.microsoft.com/office/drawing/2014/main" id="{88BE05A0-D5BF-FD26-38DB-820D5BC7D025}"/>
                  </a:ext>
                </a:extLst>
              </p:cNvPr>
              <p:cNvSpPr/>
              <p:nvPr/>
            </p:nvSpPr>
            <p:spPr>
              <a:xfrm>
                <a:off x="5143992" y="3819188"/>
                <a:ext cx="818611" cy="80500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33" name="Gráfico 32" descr="Monedas con relleno sólido">
                <a:extLst>
                  <a:ext uri="{FF2B5EF4-FFF2-40B4-BE49-F238E27FC236}">
                    <a16:creationId xmlns:a16="http://schemas.microsoft.com/office/drawing/2014/main" id="{AB773B11-AFC6-5636-D253-1C8ACE9BF858}"/>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5234994" y="3910087"/>
                <a:ext cx="614042" cy="623207"/>
              </a:xfrm>
              <a:prstGeom prst="rect">
                <a:avLst/>
              </a:prstGeom>
            </p:spPr>
          </p:pic>
        </p:grpSp>
      </p:grpSp>
      <p:sp>
        <p:nvSpPr>
          <p:cNvPr id="18" name="object 5">
            <a:extLst>
              <a:ext uri="{FF2B5EF4-FFF2-40B4-BE49-F238E27FC236}">
                <a16:creationId xmlns:a16="http://schemas.microsoft.com/office/drawing/2014/main" id="{3BDAC06D-80D0-4269-8468-1BA64CAA5EAA}"/>
              </a:ext>
            </a:extLst>
          </p:cNvPr>
          <p:cNvSpPr txBox="1"/>
          <p:nvPr/>
        </p:nvSpPr>
        <p:spPr>
          <a:xfrm>
            <a:off x="707316" y="1754355"/>
            <a:ext cx="3168026" cy="259044"/>
          </a:xfrm>
          <a:prstGeom prst="rect">
            <a:avLst/>
          </a:prstGeom>
          <a:solidFill>
            <a:srgbClr val="84BA4E"/>
          </a:solidFill>
        </p:spPr>
        <p:txBody>
          <a:bodyPr vert="horz" wrap="square" lIns="0" tIns="12699" rIns="0" bIns="0" rtlCol="0">
            <a:spAutoFit/>
          </a:bodyPr>
          <a:lstStyle/>
          <a:p>
            <a:pPr marL="12699" algn="ctr" defTabSz="914358">
              <a:spcBef>
                <a:spcPts val="100"/>
              </a:spcBef>
              <a:defRPr/>
            </a:pPr>
            <a:r>
              <a:rPr lang="es-MX" sz="1600" b="1" spc="-10">
                <a:solidFill>
                  <a:schemeClr val="bg1"/>
                </a:solidFill>
                <a:latin typeface="Arial"/>
                <a:cs typeface="Arial"/>
                <a:sym typeface="Arial"/>
              </a:rPr>
              <a:t>TRANSACTION</a:t>
            </a:r>
            <a:endParaRPr lang="es-PE" sz="1600" b="1">
              <a:solidFill>
                <a:schemeClr val="bg1"/>
              </a:solidFill>
              <a:latin typeface="Arial"/>
              <a:cs typeface="Arial"/>
              <a:sym typeface="Arial"/>
            </a:endParaRPr>
          </a:p>
        </p:txBody>
      </p:sp>
    </p:spTree>
    <p:extLst>
      <p:ext uri="{BB962C8B-B14F-4D97-AF65-F5344CB8AC3E}">
        <p14:creationId xmlns:p14="http://schemas.microsoft.com/office/powerpoint/2010/main" val="144889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ángulo 36">
            <a:extLst>
              <a:ext uri="{FF2B5EF4-FFF2-40B4-BE49-F238E27FC236}">
                <a16:creationId xmlns:a16="http://schemas.microsoft.com/office/drawing/2014/main" id="{189277C4-5559-7241-B7F5-3F30F1EE737B}"/>
              </a:ext>
            </a:extLst>
          </p:cNvPr>
          <p:cNvSpPr/>
          <p:nvPr/>
        </p:nvSpPr>
        <p:spPr>
          <a:xfrm>
            <a:off x="1063027"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1" name="Imagen 10" descr="Un puente sobre el agua&#10;&#10;Descripción generada automáticamente">
            <a:extLst>
              <a:ext uri="{FF2B5EF4-FFF2-40B4-BE49-F238E27FC236}">
                <a16:creationId xmlns:a16="http://schemas.microsoft.com/office/drawing/2014/main" id="{C178BAC1-CFCC-9022-1996-2590BC6D47DA}"/>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75053" y="2241550"/>
            <a:ext cx="3409194" cy="3420000"/>
          </a:xfrm>
          <a:custGeom>
            <a:avLst/>
            <a:gdLst>
              <a:gd name="connsiteX0" fmla="*/ 3114000 w 6228000"/>
              <a:gd name="connsiteY0" fmla="*/ 0 h 6228000"/>
              <a:gd name="connsiteX1" fmla="*/ 6228000 w 6228000"/>
              <a:gd name="connsiteY1" fmla="*/ 3114000 h 6228000"/>
              <a:gd name="connsiteX2" fmla="*/ 3114000 w 6228000"/>
              <a:gd name="connsiteY2" fmla="*/ 6228000 h 6228000"/>
              <a:gd name="connsiteX3" fmla="*/ 0 w 6228000"/>
              <a:gd name="connsiteY3" fmla="*/ 3114000 h 6228000"/>
              <a:gd name="connsiteX4" fmla="*/ 3114000 w 6228000"/>
              <a:gd name="connsiteY4" fmla="*/ 0 h 622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8000" h="6228000">
                <a:moveTo>
                  <a:pt x="3114000" y="0"/>
                </a:moveTo>
                <a:cubicBezTo>
                  <a:pt x="4833815" y="0"/>
                  <a:pt x="6228000" y="1394185"/>
                  <a:pt x="6228000" y="3114000"/>
                </a:cubicBezTo>
                <a:cubicBezTo>
                  <a:pt x="6228000" y="4833815"/>
                  <a:pt x="4833815" y="6228000"/>
                  <a:pt x="3114000" y="6228000"/>
                </a:cubicBezTo>
                <a:cubicBezTo>
                  <a:pt x="1394185" y="6228000"/>
                  <a:pt x="0" y="4833815"/>
                  <a:pt x="0" y="3114000"/>
                </a:cubicBezTo>
                <a:cubicBezTo>
                  <a:pt x="0" y="1394185"/>
                  <a:pt x="1394185" y="0"/>
                  <a:pt x="3114000" y="0"/>
                </a:cubicBezTo>
                <a:close/>
              </a:path>
            </a:pathLst>
          </a:custGeom>
        </p:spPr>
      </p:pic>
      <p:sp>
        <p:nvSpPr>
          <p:cNvPr id="3" name="CuadroTexto 2">
            <a:extLst>
              <a:ext uri="{FF2B5EF4-FFF2-40B4-BE49-F238E27FC236}">
                <a16:creationId xmlns:a16="http://schemas.microsoft.com/office/drawing/2014/main" id="{B3088468-D233-14D1-517B-E1D171FB0AF6}"/>
              </a:ext>
            </a:extLst>
          </p:cNvPr>
          <p:cNvSpPr txBox="1"/>
          <p:nvPr/>
        </p:nvSpPr>
        <p:spPr>
          <a:xfrm>
            <a:off x="5252136" y="947905"/>
            <a:ext cx="6453393" cy="646331"/>
          </a:xfrm>
          <a:prstGeom prst="rect">
            <a:avLst/>
          </a:prstGeom>
          <a:noFill/>
        </p:spPr>
        <p:txBody>
          <a:bodyPr wrap="square" lIns="91440" tIns="45720" rIns="91440" bIns="45720" anchor="t">
            <a:spAutoFit/>
          </a:bodyPr>
          <a:lstStyle/>
          <a:p>
            <a:r>
              <a:rPr lang="en-US" b="1">
                <a:solidFill>
                  <a:srgbClr val="002060"/>
                </a:solidFill>
                <a:latin typeface="Arial"/>
                <a:cs typeface="Arial"/>
                <a:sym typeface="Arial"/>
              </a:rPr>
              <a:t>HEADWORKS AND CONDUCTION WORKS FOR THE DRINKING WATER SUPPLY IN LIMA</a:t>
            </a:r>
            <a:endParaRPr lang="es-PE" b="1">
              <a:solidFill>
                <a:srgbClr val="002060"/>
              </a:solidFill>
              <a:latin typeface="Arial"/>
              <a:cs typeface="Arial"/>
            </a:endParaRPr>
          </a:p>
        </p:txBody>
      </p:sp>
      <p:grpSp>
        <p:nvGrpSpPr>
          <p:cNvPr id="20" name="Grupo 19">
            <a:extLst>
              <a:ext uri="{FF2B5EF4-FFF2-40B4-BE49-F238E27FC236}">
                <a16:creationId xmlns:a16="http://schemas.microsoft.com/office/drawing/2014/main" id="{F5D70D3B-61A4-6931-3264-984DB6E0E382}"/>
              </a:ext>
            </a:extLst>
          </p:cNvPr>
          <p:cNvGrpSpPr/>
          <p:nvPr/>
        </p:nvGrpSpPr>
        <p:grpSpPr>
          <a:xfrm>
            <a:off x="2043503" y="5446712"/>
            <a:ext cx="495652" cy="428625"/>
            <a:chOff x="5214940" y="2828925"/>
            <a:chExt cx="495652" cy="428625"/>
          </a:xfrm>
        </p:grpSpPr>
        <p:sp>
          <p:nvSpPr>
            <p:cNvPr id="21" name="Rectángulo: esquinas redondeadas 20">
              <a:extLst>
                <a:ext uri="{FF2B5EF4-FFF2-40B4-BE49-F238E27FC236}">
                  <a16:creationId xmlns:a16="http://schemas.microsoft.com/office/drawing/2014/main" id="{32FA3517-AE1C-A591-8596-608269AC2848}"/>
                </a:ext>
              </a:extLst>
            </p:cNvPr>
            <p:cNvSpPr/>
            <p:nvPr/>
          </p:nvSpPr>
          <p:spPr>
            <a:xfrm>
              <a:off x="5214940" y="2828925"/>
              <a:ext cx="495652" cy="428625"/>
            </a:xfrm>
            <a:prstGeom prst="roundRect">
              <a:avLst>
                <a:gd name="adj" fmla="val 2419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6" name="Gráfico 25" descr="Reproducir con relleno sólido">
              <a:hlinkClick r:id="rId3"/>
              <a:extLst>
                <a:ext uri="{FF2B5EF4-FFF2-40B4-BE49-F238E27FC236}">
                  <a16:creationId xmlns:a16="http://schemas.microsoft.com/office/drawing/2014/main" id="{3100FFFA-4956-AF0F-0172-12EAEE48BAC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293433" y="2873904"/>
              <a:ext cx="338666" cy="338667"/>
            </a:xfrm>
            <a:prstGeom prst="rect">
              <a:avLst/>
            </a:prstGeom>
          </p:spPr>
        </p:pic>
      </p:grpSp>
      <p:grpSp>
        <p:nvGrpSpPr>
          <p:cNvPr id="34" name="Grupo 33">
            <a:extLst>
              <a:ext uri="{FF2B5EF4-FFF2-40B4-BE49-F238E27FC236}">
                <a16:creationId xmlns:a16="http://schemas.microsoft.com/office/drawing/2014/main" id="{8127FF4E-525E-D86B-72D0-855FC63BABD6}"/>
              </a:ext>
            </a:extLst>
          </p:cNvPr>
          <p:cNvGrpSpPr/>
          <p:nvPr/>
        </p:nvGrpSpPr>
        <p:grpSpPr>
          <a:xfrm>
            <a:off x="5233086" y="2009467"/>
            <a:ext cx="6175204" cy="1195198"/>
            <a:chOff x="5142084" y="1664106"/>
            <a:chExt cx="6175204" cy="1195198"/>
          </a:xfrm>
        </p:grpSpPr>
        <p:sp>
          <p:nvSpPr>
            <p:cNvPr id="14" name="object 14">
              <a:extLst>
                <a:ext uri="{FF2B5EF4-FFF2-40B4-BE49-F238E27FC236}">
                  <a16:creationId xmlns:a16="http://schemas.microsoft.com/office/drawing/2014/main" id="{DCE7083E-D3D9-5529-12EE-AA43F41B026D}"/>
                </a:ext>
              </a:extLst>
            </p:cNvPr>
            <p:cNvSpPr txBox="1"/>
            <p:nvPr/>
          </p:nvSpPr>
          <p:spPr>
            <a:xfrm>
              <a:off x="6098388" y="1664106"/>
              <a:ext cx="5218900" cy="1195198"/>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endParaRPr lang="es-MX" sz="2000" b="1">
                <a:solidFill>
                  <a:schemeClr val="tx1">
                    <a:lumMod val="85000"/>
                    <a:lumOff val="15000"/>
                  </a:schemeClr>
                </a:solidFill>
                <a:latin typeface="Arial"/>
                <a:cs typeface="Arial"/>
                <a:sym typeface="Arial"/>
              </a:endParaRPr>
            </a:p>
            <a:p>
              <a:pPr marL="12065" marR="5080" algn="just" defTabSz="914358">
                <a:spcBef>
                  <a:spcPts val="100"/>
                </a:spcBef>
              </a:pPr>
              <a:r>
                <a:rPr lang="en-US" sz="1400">
                  <a:solidFill>
                    <a:schemeClr val="tx1">
                      <a:lumMod val="85000"/>
                      <a:lumOff val="15000"/>
                    </a:schemeClr>
                  </a:solidFill>
                  <a:latin typeface="Arial"/>
                  <a:cs typeface="Arial"/>
                  <a:sym typeface="Arial"/>
                </a:rPr>
                <a:t>The project includes the design, financing, construction, operation and maintenance of new and existing works to increase the availability of drinking water to expand and improve service to 1.5 million inhabitants in the East and South of Lima.</a:t>
              </a:r>
            </a:p>
          </p:txBody>
        </p:sp>
        <p:grpSp>
          <p:nvGrpSpPr>
            <p:cNvPr id="2" name="Grupo 1">
              <a:extLst>
                <a:ext uri="{FF2B5EF4-FFF2-40B4-BE49-F238E27FC236}">
                  <a16:creationId xmlns:a16="http://schemas.microsoft.com/office/drawing/2014/main" id="{0FAB2CDC-C397-E53A-E86A-DD5AD82F03E7}"/>
                </a:ext>
              </a:extLst>
            </p:cNvPr>
            <p:cNvGrpSpPr/>
            <p:nvPr/>
          </p:nvGrpSpPr>
          <p:grpSpPr>
            <a:xfrm>
              <a:off x="5142084" y="1664106"/>
              <a:ext cx="818611" cy="800469"/>
              <a:chOff x="5142084" y="1855488"/>
              <a:chExt cx="818611" cy="800469"/>
            </a:xfrm>
          </p:grpSpPr>
          <p:sp>
            <p:nvSpPr>
              <p:cNvPr id="4" name="Elipse 3">
                <a:extLst>
                  <a:ext uri="{FF2B5EF4-FFF2-40B4-BE49-F238E27FC236}">
                    <a16:creationId xmlns:a16="http://schemas.microsoft.com/office/drawing/2014/main" id="{C3BB536C-F8D8-4D04-B921-E04920DFD232}"/>
                  </a:ext>
                </a:extLst>
              </p:cNvPr>
              <p:cNvSpPr/>
              <p:nvPr/>
            </p:nvSpPr>
            <p:spPr>
              <a:xfrm>
                <a:off x="5142084" y="1855488"/>
                <a:ext cx="818611" cy="80046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9" name="Gráfico 18" descr="Plano con relleno sólido">
                <a:extLst>
                  <a:ext uri="{FF2B5EF4-FFF2-40B4-BE49-F238E27FC236}">
                    <a16:creationId xmlns:a16="http://schemas.microsoft.com/office/drawing/2014/main" id="{D535F5A6-6A1F-5C93-29AB-D639BD1A6E19}"/>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252136" y="1954934"/>
                <a:ext cx="596900" cy="601577"/>
              </a:xfrm>
              <a:prstGeom prst="rect">
                <a:avLst/>
              </a:prstGeom>
            </p:spPr>
          </p:pic>
        </p:grpSp>
      </p:grpSp>
      <p:grpSp>
        <p:nvGrpSpPr>
          <p:cNvPr id="35" name="Grupo 34">
            <a:extLst>
              <a:ext uri="{FF2B5EF4-FFF2-40B4-BE49-F238E27FC236}">
                <a16:creationId xmlns:a16="http://schemas.microsoft.com/office/drawing/2014/main" id="{005C4BE9-FB3D-DCAC-829C-5DC41C784963}"/>
              </a:ext>
            </a:extLst>
          </p:cNvPr>
          <p:cNvGrpSpPr/>
          <p:nvPr/>
        </p:nvGrpSpPr>
        <p:grpSpPr>
          <a:xfrm>
            <a:off x="5234994" y="4848533"/>
            <a:ext cx="6177422" cy="1410642"/>
            <a:chOff x="5139866" y="4722025"/>
            <a:chExt cx="6177422" cy="1410642"/>
          </a:xfrm>
        </p:grpSpPr>
        <p:sp>
          <p:nvSpPr>
            <p:cNvPr id="16" name="object 14">
              <a:extLst>
                <a:ext uri="{FF2B5EF4-FFF2-40B4-BE49-F238E27FC236}">
                  <a16:creationId xmlns:a16="http://schemas.microsoft.com/office/drawing/2014/main" id="{2ECC2B9C-1F11-9E35-7F0D-B4AECBA26314}"/>
                </a:ext>
              </a:extLst>
            </p:cNvPr>
            <p:cNvSpPr txBox="1"/>
            <p:nvPr/>
          </p:nvSpPr>
          <p:spPr>
            <a:xfrm>
              <a:off x="6094656" y="4722025"/>
              <a:ext cx="5222632" cy="1410642"/>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sym typeface="Arial"/>
              </a:endParaRPr>
            </a:p>
            <a:p>
              <a:pPr marL="12065" marR="5080" algn="just" defTabSz="914358">
                <a:spcBef>
                  <a:spcPts val="100"/>
                </a:spcBef>
              </a:pPr>
              <a:r>
                <a:rPr lang="es-ES" sz="1400" err="1">
                  <a:solidFill>
                    <a:schemeClr val="tx1">
                      <a:lumMod val="85000"/>
                      <a:lumOff val="15000"/>
                    </a:schemeClr>
                  </a:solidFill>
                  <a:latin typeface="Arial"/>
                  <a:cs typeface="Arial"/>
                  <a:sym typeface="Arial"/>
                </a:rPr>
                <a:t>Improvement</a:t>
              </a:r>
              <a:r>
                <a:rPr lang="es-ES" sz="1400">
                  <a:solidFill>
                    <a:schemeClr val="tx1">
                      <a:lumMod val="85000"/>
                      <a:lumOff val="15000"/>
                    </a:schemeClr>
                  </a:solidFill>
                  <a:latin typeface="Arial"/>
                  <a:cs typeface="Arial"/>
                  <a:sym typeface="Arial"/>
                </a:rPr>
                <a:t> </a:t>
              </a:r>
              <a:r>
                <a:rPr lang="es-ES" sz="1400" err="1">
                  <a:solidFill>
                    <a:schemeClr val="tx1">
                      <a:lumMod val="85000"/>
                      <a:lumOff val="15000"/>
                    </a:schemeClr>
                  </a:solidFill>
                  <a:latin typeface="Arial"/>
                  <a:cs typeface="Arial"/>
                  <a:sym typeface="Arial"/>
                </a:rPr>
                <a:t>of</a:t>
              </a:r>
              <a:r>
                <a:rPr lang="es-ES" sz="1400">
                  <a:solidFill>
                    <a:schemeClr val="tx1">
                      <a:lumMod val="85000"/>
                      <a:lumOff val="15000"/>
                    </a:schemeClr>
                  </a:solidFill>
                  <a:latin typeface="Arial"/>
                  <a:cs typeface="Arial"/>
                  <a:sym typeface="Arial"/>
                </a:rPr>
                <a:t> </a:t>
              </a:r>
              <a:r>
                <a:rPr lang="es-ES" sz="1400" err="1">
                  <a:solidFill>
                    <a:schemeClr val="tx1">
                      <a:lumMod val="85000"/>
                      <a:lumOff val="15000"/>
                    </a:schemeClr>
                  </a:solidFill>
                  <a:latin typeface="Arial"/>
                  <a:cs typeface="Arial"/>
                  <a:sym typeface="Arial"/>
                </a:rPr>
                <a:t>Pomacocha</a:t>
              </a:r>
              <a:r>
                <a:rPr lang="es-ES" sz="1400">
                  <a:solidFill>
                    <a:schemeClr val="tx1">
                      <a:lumMod val="85000"/>
                      <a:lumOff val="15000"/>
                    </a:schemeClr>
                  </a:solidFill>
                  <a:latin typeface="Arial"/>
                  <a:cs typeface="Arial"/>
                  <a:sym typeface="Arial"/>
                </a:rPr>
                <a:t> and </a:t>
              </a:r>
              <a:r>
                <a:rPr lang="es-ES" sz="1400" err="1">
                  <a:solidFill>
                    <a:schemeClr val="tx1">
                      <a:lumMod val="85000"/>
                      <a:lumOff val="15000"/>
                    </a:schemeClr>
                  </a:solidFill>
                  <a:latin typeface="Arial"/>
                  <a:cs typeface="Arial"/>
                  <a:sym typeface="Arial"/>
                </a:rPr>
                <a:t>Huallacocha</a:t>
              </a:r>
              <a:r>
                <a:rPr lang="es-ES" sz="1400">
                  <a:solidFill>
                    <a:schemeClr val="tx1">
                      <a:lumMod val="85000"/>
                      <a:lumOff val="15000"/>
                    </a:schemeClr>
                  </a:solidFill>
                  <a:latin typeface="Arial"/>
                  <a:cs typeface="Arial"/>
                  <a:sym typeface="Arial"/>
                </a:rPr>
                <a:t> Bajo </a:t>
              </a:r>
              <a:r>
                <a:rPr lang="es-ES" sz="1400" err="1">
                  <a:solidFill>
                    <a:schemeClr val="tx1">
                      <a:lumMod val="85000"/>
                      <a:lumOff val="15000"/>
                    </a:schemeClr>
                  </a:solidFill>
                  <a:latin typeface="Arial"/>
                  <a:cs typeface="Arial"/>
                  <a:sym typeface="Arial"/>
                </a:rPr>
                <a:t>Dams</a:t>
              </a:r>
              <a:r>
                <a:rPr lang="es-ES" sz="1400">
                  <a:solidFill>
                    <a:schemeClr val="tx1">
                      <a:lumMod val="85000"/>
                      <a:lumOff val="15000"/>
                    </a:schemeClr>
                  </a:solidFill>
                  <a:latin typeface="Arial"/>
                  <a:cs typeface="Arial"/>
                  <a:sym typeface="Arial"/>
                </a:rPr>
                <a:t> (38 </a:t>
              </a:r>
              <a:r>
                <a:rPr lang="es-ES" sz="1400" err="1">
                  <a:solidFill>
                    <a:schemeClr val="tx1">
                      <a:lumMod val="85000"/>
                      <a:lumOff val="15000"/>
                    </a:schemeClr>
                  </a:solidFill>
                  <a:latin typeface="Arial"/>
                  <a:cs typeface="Arial"/>
                  <a:sym typeface="Arial"/>
                </a:rPr>
                <a:t>million</a:t>
              </a:r>
              <a:r>
                <a:rPr lang="es-ES" sz="1400">
                  <a:solidFill>
                    <a:schemeClr val="tx1">
                      <a:lumMod val="85000"/>
                      <a:lumOff val="15000"/>
                    </a:schemeClr>
                  </a:solidFill>
                  <a:latin typeface="Arial"/>
                  <a:cs typeface="Arial"/>
                  <a:sym typeface="Arial"/>
                </a:rPr>
                <a:t> m3), Trans-</a:t>
              </a:r>
              <a:r>
                <a:rPr lang="es-ES" sz="1400" err="1">
                  <a:solidFill>
                    <a:schemeClr val="tx1">
                      <a:lumMod val="85000"/>
                      <a:lumOff val="15000"/>
                    </a:schemeClr>
                  </a:solidFill>
                  <a:latin typeface="Arial"/>
                  <a:cs typeface="Arial"/>
                  <a:sym typeface="Arial"/>
                </a:rPr>
                <a:t>Andean</a:t>
              </a:r>
              <a:r>
                <a:rPr lang="es-ES" sz="1400">
                  <a:solidFill>
                    <a:schemeClr val="tx1">
                      <a:lumMod val="85000"/>
                      <a:lumOff val="15000"/>
                    </a:schemeClr>
                  </a:solidFill>
                  <a:latin typeface="Arial"/>
                  <a:cs typeface="Arial"/>
                  <a:sym typeface="Arial"/>
                </a:rPr>
                <a:t> </a:t>
              </a:r>
              <a:r>
                <a:rPr lang="es-ES" sz="1400" err="1">
                  <a:solidFill>
                    <a:schemeClr val="tx1">
                      <a:lumMod val="85000"/>
                      <a:lumOff val="15000"/>
                    </a:schemeClr>
                  </a:solidFill>
                  <a:latin typeface="Arial"/>
                  <a:cs typeface="Arial"/>
                  <a:sym typeface="Arial"/>
                </a:rPr>
                <a:t>Tunnel</a:t>
              </a:r>
              <a:r>
                <a:rPr lang="es-ES" sz="1400">
                  <a:solidFill>
                    <a:schemeClr val="tx1">
                      <a:lumMod val="85000"/>
                      <a:lumOff val="15000"/>
                    </a:schemeClr>
                  </a:solidFill>
                  <a:latin typeface="Arial"/>
                  <a:cs typeface="Arial"/>
                  <a:sym typeface="Arial"/>
                </a:rPr>
                <a:t> (10 km), Huachipa II </a:t>
              </a:r>
              <a:r>
                <a:rPr lang="es-ES" sz="1400" err="1">
                  <a:solidFill>
                    <a:schemeClr val="tx1">
                      <a:lumMod val="85000"/>
                      <a:lumOff val="15000"/>
                    </a:schemeClr>
                  </a:solidFill>
                  <a:latin typeface="Arial"/>
                  <a:cs typeface="Arial"/>
                  <a:sym typeface="Arial"/>
                </a:rPr>
                <a:t>Plant</a:t>
              </a:r>
              <a:r>
                <a:rPr lang="es-ES" sz="1400">
                  <a:solidFill>
                    <a:schemeClr val="tx1">
                      <a:lumMod val="85000"/>
                      <a:lumOff val="15000"/>
                    </a:schemeClr>
                  </a:solidFill>
                  <a:latin typeface="Arial"/>
                  <a:cs typeface="Arial"/>
                  <a:sym typeface="Arial"/>
                </a:rPr>
                <a:t>: </a:t>
              </a:r>
              <a:r>
                <a:rPr lang="es-ES" sz="1400" err="1">
                  <a:solidFill>
                    <a:schemeClr val="tx1">
                      <a:lumMod val="85000"/>
                      <a:lumOff val="15000"/>
                    </a:schemeClr>
                  </a:solidFill>
                  <a:latin typeface="Arial"/>
                  <a:cs typeface="Arial"/>
                  <a:sym typeface="Arial"/>
                </a:rPr>
                <a:t>Phase</a:t>
              </a:r>
              <a:r>
                <a:rPr lang="es-ES" sz="1400">
                  <a:solidFill>
                    <a:schemeClr val="tx1">
                      <a:lumMod val="85000"/>
                      <a:lumOff val="15000"/>
                    </a:schemeClr>
                  </a:solidFill>
                  <a:latin typeface="Arial"/>
                  <a:cs typeface="Arial"/>
                  <a:sym typeface="Arial"/>
                </a:rPr>
                <a:t> 1 </a:t>
              </a:r>
              <a:r>
                <a:rPr lang="es-ES" sz="1400" err="1">
                  <a:solidFill>
                    <a:schemeClr val="tx1">
                      <a:lumMod val="85000"/>
                      <a:lumOff val="15000"/>
                    </a:schemeClr>
                  </a:solidFill>
                  <a:latin typeface="Arial"/>
                  <a:cs typeface="Arial"/>
                  <a:sym typeface="Arial"/>
                </a:rPr>
                <a:t>of</a:t>
              </a:r>
              <a:r>
                <a:rPr lang="es-ES" sz="1400">
                  <a:solidFill>
                    <a:schemeClr val="tx1">
                      <a:lumMod val="85000"/>
                      <a:lumOff val="15000"/>
                    </a:schemeClr>
                  </a:solidFill>
                  <a:latin typeface="Arial"/>
                  <a:cs typeface="Arial"/>
                  <a:sym typeface="Arial"/>
                </a:rPr>
                <a:t> 2,5 m3/s and </a:t>
              </a:r>
              <a:r>
                <a:rPr lang="es-ES" sz="1400" err="1">
                  <a:solidFill>
                    <a:schemeClr val="tx1">
                      <a:lumMod val="85000"/>
                      <a:lumOff val="15000"/>
                    </a:schemeClr>
                  </a:solidFill>
                  <a:latin typeface="Arial"/>
                  <a:cs typeface="Arial"/>
                  <a:sym typeface="Arial"/>
                </a:rPr>
                <a:t>Phase</a:t>
              </a:r>
              <a:r>
                <a:rPr lang="es-ES" sz="1400">
                  <a:solidFill>
                    <a:schemeClr val="tx1">
                      <a:lumMod val="85000"/>
                      <a:lumOff val="15000"/>
                    </a:schemeClr>
                  </a:solidFill>
                  <a:latin typeface="Arial"/>
                  <a:cs typeface="Arial"/>
                  <a:sym typeface="Arial"/>
                </a:rPr>
                <a:t> 2 </a:t>
              </a:r>
              <a:r>
                <a:rPr lang="es-ES" sz="1400" err="1">
                  <a:solidFill>
                    <a:schemeClr val="tx1">
                      <a:lumMod val="85000"/>
                      <a:lumOff val="15000"/>
                    </a:schemeClr>
                  </a:solidFill>
                  <a:latin typeface="Arial"/>
                  <a:cs typeface="Arial"/>
                  <a:sym typeface="Arial"/>
                </a:rPr>
                <a:t>of</a:t>
              </a:r>
              <a:r>
                <a:rPr lang="es-ES" sz="1400">
                  <a:solidFill>
                    <a:schemeClr val="tx1">
                      <a:lumMod val="85000"/>
                      <a:lumOff val="15000"/>
                    </a:schemeClr>
                  </a:solidFill>
                  <a:latin typeface="Arial"/>
                  <a:cs typeface="Arial"/>
                  <a:sym typeface="Arial"/>
                </a:rPr>
                <a:t> 5 m3/s, Huachipa </a:t>
              </a:r>
              <a:r>
                <a:rPr lang="es-ES" sz="1400" err="1">
                  <a:solidFill>
                    <a:schemeClr val="tx1">
                      <a:lumMod val="85000"/>
                      <a:lumOff val="15000"/>
                    </a:schemeClr>
                  </a:solidFill>
                  <a:latin typeface="Arial"/>
                  <a:cs typeface="Arial"/>
                  <a:sym typeface="Arial"/>
                </a:rPr>
                <a:t>Main</a:t>
              </a:r>
              <a:r>
                <a:rPr lang="es-ES" sz="1400">
                  <a:solidFill>
                    <a:schemeClr val="tx1">
                      <a:lumMod val="85000"/>
                      <a:lumOff val="15000"/>
                    </a:schemeClr>
                  </a:solidFill>
                  <a:latin typeface="Arial"/>
                  <a:cs typeface="Arial"/>
                  <a:sym typeface="Arial"/>
                </a:rPr>
                <a:t> </a:t>
              </a:r>
              <a:r>
                <a:rPr lang="es-ES" sz="1400" err="1">
                  <a:solidFill>
                    <a:schemeClr val="tx1">
                      <a:lumMod val="85000"/>
                      <a:lumOff val="15000"/>
                    </a:schemeClr>
                  </a:solidFill>
                  <a:latin typeface="Arial"/>
                  <a:cs typeface="Arial"/>
                  <a:sym typeface="Arial"/>
                </a:rPr>
                <a:t>Reservoir</a:t>
              </a:r>
              <a:r>
                <a:rPr lang="es-ES" sz="1400">
                  <a:solidFill>
                    <a:schemeClr val="tx1">
                      <a:lumMod val="85000"/>
                      <a:lumOff val="15000"/>
                    </a:schemeClr>
                  </a:solidFill>
                  <a:latin typeface="Arial"/>
                  <a:cs typeface="Arial"/>
                  <a:sym typeface="Arial"/>
                </a:rPr>
                <a:t> (160.000 m3), 26 km South Branch </a:t>
              </a:r>
              <a:r>
                <a:rPr lang="es-ES" sz="1400" err="1">
                  <a:solidFill>
                    <a:schemeClr val="tx1">
                      <a:lumMod val="85000"/>
                      <a:lumOff val="15000"/>
                    </a:schemeClr>
                  </a:solidFill>
                  <a:latin typeface="Arial"/>
                  <a:cs typeface="Arial"/>
                  <a:sym typeface="Arial"/>
                </a:rPr>
                <a:t>with</a:t>
              </a:r>
              <a:r>
                <a:rPr lang="es-ES" sz="1400">
                  <a:solidFill>
                    <a:schemeClr val="tx1">
                      <a:lumMod val="85000"/>
                      <a:lumOff val="15000"/>
                    </a:schemeClr>
                  </a:solidFill>
                  <a:latin typeface="Arial"/>
                  <a:cs typeface="Arial"/>
                  <a:sym typeface="Arial"/>
                </a:rPr>
                <a:t> 5 </a:t>
              </a:r>
              <a:r>
                <a:rPr lang="es-ES" sz="1400" err="1">
                  <a:solidFill>
                    <a:schemeClr val="tx1">
                      <a:lumMod val="85000"/>
                      <a:lumOff val="15000"/>
                    </a:schemeClr>
                  </a:solidFill>
                  <a:latin typeface="Arial"/>
                  <a:cs typeface="Arial"/>
                  <a:sym typeface="Arial"/>
                </a:rPr>
                <a:t>reservoirs</a:t>
              </a:r>
              <a:r>
                <a:rPr lang="es-ES" sz="1400">
                  <a:solidFill>
                    <a:schemeClr val="tx1">
                      <a:lumMod val="85000"/>
                      <a:lumOff val="15000"/>
                    </a:schemeClr>
                  </a:solidFill>
                  <a:latin typeface="Arial"/>
                  <a:cs typeface="Arial"/>
                  <a:sym typeface="Arial"/>
                </a:rPr>
                <a:t> (69.000 m3) and </a:t>
              </a:r>
              <a:r>
                <a:rPr lang="es-ES" sz="1400" err="1">
                  <a:solidFill>
                    <a:schemeClr val="tx1">
                      <a:lumMod val="85000"/>
                      <a:lumOff val="15000"/>
                    </a:schemeClr>
                  </a:solidFill>
                  <a:latin typeface="Arial"/>
                  <a:cs typeface="Arial"/>
                  <a:sym typeface="Arial"/>
                </a:rPr>
                <a:t>Interconnection</a:t>
              </a:r>
              <a:r>
                <a:rPr lang="es-ES" sz="1400">
                  <a:solidFill>
                    <a:schemeClr val="tx1">
                      <a:lumMod val="85000"/>
                      <a:lumOff val="15000"/>
                    </a:schemeClr>
                  </a:solidFill>
                  <a:latin typeface="Arial"/>
                  <a:cs typeface="Arial"/>
                  <a:sym typeface="Arial"/>
                </a:rPr>
                <a:t> </a:t>
              </a:r>
              <a:r>
                <a:rPr lang="es-ES" sz="1400" err="1">
                  <a:solidFill>
                    <a:schemeClr val="tx1">
                      <a:lumMod val="85000"/>
                      <a:lumOff val="15000"/>
                    </a:schemeClr>
                  </a:solidFill>
                  <a:latin typeface="Arial"/>
                  <a:cs typeface="Arial"/>
                  <a:sym typeface="Arial"/>
                </a:rPr>
                <a:t>lines</a:t>
              </a:r>
              <a:r>
                <a:rPr lang="es-ES" sz="1400">
                  <a:solidFill>
                    <a:schemeClr val="tx1">
                      <a:lumMod val="85000"/>
                      <a:lumOff val="15000"/>
                    </a:schemeClr>
                  </a:solidFill>
                  <a:latin typeface="Arial"/>
                  <a:cs typeface="Arial"/>
                  <a:sym typeface="Arial"/>
                </a:rPr>
                <a:t> (60 km).</a:t>
              </a:r>
              <a:endParaRPr lang="es-ES" sz="1400">
                <a:solidFill>
                  <a:schemeClr val="tx1">
                    <a:lumMod val="85000"/>
                    <a:lumOff val="15000"/>
                  </a:schemeClr>
                </a:solidFill>
                <a:latin typeface="Arial"/>
                <a:cs typeface="Arial"/>
              </a:endParaRPr>
            </a:p>
          </p:txBody>
        </p:sp>
        <p:grpSp>
          <p:nvGrpSpPr>
            <p:cNvPr id="28" name="Grupo 27">
              <a:extLst>
                <a:ext uri="{FF2B5EF4-FFF2-40B4-BE49-F238E27FC236}">
                  <a16:creationId xmlns:a16="http://schemas.microsoft.com/office/drawing/2014/main" id="{A6885800-3B27-E8AF-46B4-2412F4D77D84}"/>
                </a:ext>
              </a:extLst>
            </p:cNvPr>
            <p:cNvGrpSpPr/>
            <p:nvPr/>
          </p:nvGrpSpPr>
          <p:grpSpPr>
            <a:xfrm>
              <a:off x="5139866" y="4722025"/>
              <a:ext cx="800469" cy="795027"/>
              <a:chOff x="5139866" y="5071602"/>
              <a:chExt cx="800469" cy="795027"/>
            </a:xfrm>
          </p:grpSpPr>
          <p:sp>
            <p:nvSpPr>
              <p:cNvPr id="29" name="Elipse 28">
                <a:extLst>
                  <a:ext uri="{FF2B5EF4-FFF2-40B4-BE49-F238E27FC236}">
                    <a16:creationId xmlns:a16="http://schemas.microsoft.com/office/drawing/2014/main" id="{77243666-EB03-F9BF-3FCD-92B2D298AD97}"/>
                  </a:ext>
                </a:extLst>
              </p:cNvPr>
              <p:cNvSpPr/>
              <p:nvPr/>
            </p:nvSpPr>
            <p:spPr>
              <a:xfrm>
                <a:off x="5139866" y="5071602"/>
                <a:ext cx="800469" cy="79502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30" name="Gráfico 29" descr="Hombre trabajador de la construcción con relleno sólido">
                <a:extLst>
                  <a:ext uri="{FF2B5EF4-FFF2-40B4-BE49-F238E27FC236}">
                    <a16:creationId xmlns:a16="http://schemas.microsoft.com/office/drawing/2014/main" id="{554B7046-0CA7-C943-0452-39281918372B}"/>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190380" y="5129174"/>
                <a:ext cx="682173" cy="682173"/>
              </a:xfrm>
              <a:prstGeom prst="rect">
                <a:avLst/>
              </a:prstGeom>
            </p:spPr>
          </p:pic>
        </p:grpSp>
      </p:grpSp>
      <p:grpSp>
        <p:nvGrpSpPr>
          <p:cNvPr id="36" name="Grupo 35">
            <a:extLst>
              <a:ext uri="{FF2B5EF4-FFF2-40B4-BE49-F238E27FC236}">
                <a16:creationId xmlns:a16="http://schemas.microsoft.com/office/drawing/2014/main" id="{43720F9B-FD5D-8B17-1740-89B13B614994}"/>
              </a:ext>
            </a:extLst>
          </p:cNvPr>
          <p:cNvGrpSpPr/>
          <p:nvPr/>
        </p:nvGrpSpPr>
        <p:grpSpPr>
          <a:xfrm>
            <a:off x="5234994" y="3654167"/>
            <a:ext cx="6173296" cy="815435"/>
            <a:chOff x="5143992" y="3770669"/>
            <a:chExt cx="6173296" cy="815435"/>
          </a:xfrm>
        </p:grpSpPr>
        <p:sp>
          <p:nvSpPr>
            <p:cNvPr id="15" name="object 14">
              <a:extLst>
                <a:ext uri="{FF2B5EF4-FFF2-40B4-BE49-F238E27FC236}">
                  <a16:creationId xmlns:a16="http://schemas.microsoft.com/office/drawing/2014/main" id="{AC30F340-74A7-5026-7A2D-58BE0E25B14E}"/>
                </a:ext>
              </a:extLst>
            </p:cNvPr>
            <p:cNvSpPr txBox="1"/>
            <p:nvPr/>
          </p:nvSpPr>
          <p:spPr>
            <a:xfrm>
              <a:off x="6094656" y="3770669"/>
              <a:ext cx="5222632" cy="548867"/>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Investment</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Amount</a:t>
              </a:r>
              <a:r>
                <a:rPr lang="es-MX" sz="2000" b="1">
                  <a:solidFill>
                    <a:schemeClr val="tx1">
                      <a:lumMod val="85000"/>
                      <a:lumOff val="15000"/>
                    </a:schemeClr>
                  </a:solidFill>
                  <a:latin typeface="Arial"/>
                  <a:cs typeface="Arial"/>
                  <a:sym typeface="Arial"/>
                </a:rPr>
                <a:t>: US$ 330 MM</a:t>
              </a:r>
              <a:endParaRPr lang="es-MX" sz="2000" b="1">
                <a:solidFill>
                  <a:schemeClr val="tx1">
                    <a:lumMod val="85000"/>
                    <a:lumOff val="15000"/>
                  </a:schemeClr>
                </a:solidFill>
                <a:latin typeface="Arial"/>
                <a:cs typeface="Arial"/>
              </a:endParaRPr>
            </a:p>
            <a:p>
              <a:pPr marL="12065" marR="5080" algn="just" defTabSz="914358">
                <a:spcBef>
                  <a:spcPts val="100"/>
                </a:spcBef>
              </a:pPr>
              <a:r>
                <a:rPr lang="en-US" sz="1400">
                  <a:solidFill>
                    <a:schemeClr val="tx1">
                      <a:lumMod val="85000"/>
                      <a:lumOff val="15000"/>
                    </a:schemeClr>
                  </a:solidFill>
                  <a:latin typeface="Arial"/>
                  <a:cs typeface="Arial"/>
                  <a:sym typeface="Arial"/>
                </a:rPr>
                <a:t>Self-financed state initiative modality for a term of 30 years</a:t>
              </a:r>
              <a:r>
                <a:rPr lang="es-MX" sz="1400">
                  <a:solidFill>
                    <a:schemeClr val="tx1">
                      <a:lumMod val="85000"/>
                      <a:lumOff val="15000"/>
                    </a:schemeClr>
                  </a:solidFill>
                  <a:latin typeface="Arial"/>
                  <a:cs typeface="Arial"/>
                  <a:sym typeface="Arial"/>
                </a:rPr>
                <a:t>.</a:t>
              </a:r>
              <a:endParaRPr lang="en-US" sz="1400">
                <a:solidFill>
                  <a:schemeClr val="tx1">
                    <a:lumMod val="85000"/>
                    <a:lumOff val="15000"/>
                  </a:schemeClr>
                </a:solidFill>
                <a:latin typeface="Arial"/>
                <a:cs typeface="Arial"/>
              </a:endParaRPr>
            </a:p>
          </p:txBody>
        </p:sp>
        <p:grpSp>
          <p:nvGrpSpPr>
            <p:cNvPr id="31" name="Grupo 30">
              <a:extLst>
                <a:ext uri="{FF2B5EF4-FFF2-40B4-BE49-F238E27FC236}">
                  <a16:creationId xmlns:a16="http://schemas.microsoft.com/office/drawing/2014/main" id="{BB46C33E-A758-8366-84C6-EB05E9CA4933}"/>
                </a:ext>
              </a:extLst>
            </p:cNvPr>
            <p:cNvGrpSpPr/>
            <p:nvPr/>
          </p:nvGrpSpPr>
          <p:grpSpPr>
            <a:xfrm>
              <a:off x="5143992" y="3781100"/>
              <a:ext cx="818611" cy="805004"/>
              <a:chOff x="5143992" y="3819188"/>
              <a:chExt cx="818611" cy="805004"/>
            </a:xfrm>
          </p:grpSpPr>
          <p:sp>
            <p:nvSpPr>
              <p:cNvPr id="32" name="Elipse 31">
                <a:extLst>
                  <a:ext uri="{FF2B5EF4-FFF2-40B4-BE49-F238E27FC236}">
                    <a16:creationId xmlns:a16="http://schemas.microsoft.com/office/drawing/2014/main" id="{6912582C-1AB6-7587-BE23-7520F94119BD}"/>
                  </a:ext>
                </a:extLst>
              </p:cNvPr>
              <p:cNvSpPr/>
              <p:nvPr/>
            </p:nvSpPr>
            <p:spPr>
              <a:xfrm>
                <a:off x="5143992" y="3819188"/>
                <a:ext cx="818611" cy="80500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33" name="Gráfico 32" descr="Monedas con relleno sólido">
                <a:extLst>
                  <a:ext uri="{FF2B5EF4-FFF2-40B4-BE49-F238E27FC236}">
                    <a16:creationId xmlns:a16="http://schemas.microsoft.com/office/drawing/2014/main" id="{05729F81-55F3-6CE5-C78B-0A208E435CF1}"/>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5234994" y="3910087"/>
                <a:ext cx="614042" cy="623207"/>
              </a:xfrm>
              <a:prstGeom prst="rect">
                <a:avLst/>
              </a:prstGeom>
            </p:spPr>
          </p:pic>
        </p:grpSp>
      </p:grpSp>
      <p:grpSp>
        <p:nvGrpSpPr>
          <p:cNvPr id="41" name="Grupo 40">
            <a:extLst>
              <a:ext uri="{FF2B5EF4-FFF2-40B4-BE49-F238E27FC236}">
                <a16:creationId xmlns:a16="http://schemas.microsoft.com/office/drawing/2014/main" id="{5143DAA9-91FD-03F6-6BFA-8A0D6B3178D6}"/>
              </a:ext>
            </a:extLst>
          </p:cNvPr>
          <p:cNvGrpSpPr/>
          <p:nvPr/>
        </p:nvGrpSpPr>
        <p:grpSpPr>
          <a:xfrm>
            <a:off x="364290" y="997603"/>
            <a:ext cx="3752547" cy="1015796"/>
            <a:chOff x="364290" y="997603"/>
            <a:chExt cx="3752547" cy="1015796"/>
          </a:xfrm>
        </p:grpSpPr>
        <p:grpSp>
          <p:nvGrpSpPr>
            <p:cNvPr id="13" name="Grupo 12">
              <a:extLst>
                <a:ext uri="{FF2B5EF4-FFF2-40B4-BE49-F238E27FC236}">
                  <a16:creationId xmlns:a16="http://schemas.microsoft.com/office/drawing/2014/main" id="{B356AC5A-7F2E-4F48-5E4F-5AECCF572DCC}"/>
                </a:ext>
              </a:extLst>
            </p:cNvPr>
            <p:cNvGrpSpPr/>
            <p:nvPr/>
          </p:nvGrpSpPr>
          <p:grpSpPr>
            <a:xfrm>
              <a:off x="364290" y="997603"/>
              <a:ext cx="3752547" cy="735494"/>
              <a:chOff x="-164593" y="5768531"/>
              <a:chExt cx="3898394" cy="735494"/>
            </a:xfrm>
            <a:noFill/>
          </p:grpSpPr>
          <p:sp>
            <p:nvSpPr>
              <p:cNvPr id="17" name="object 2">
                <a:extLst>
                  <a:ext uri="{FF2B5EF4-FFF2-40B4-BE49-F238E27FC236}">
                    <a16:creationId xmlns:a16="http://schemas.microsoft.com/office/drawing/2014/main" id="{D102F644-A08D-5AA4-E139-717BBF5AA835}"/>
                  </a:ext>
                </a:extLst>
              </p:cNvPr>
              <p:cNvSpPr/>
              <p:nvPr/>
            </p:nvSpPr>
            <p:spPr>
              <a:xfrm>
                <a:off x="-164593" y="5768531"/>
                <a:ext cx="3898394" cy="735494"/>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schemeClr val="bg1"/>
                  </a:solidFill>
                  <a:latin typeface="Arial"/>
                  <a:cs typeface="Arial"/>
                  <a:sym typeface="Arial"/>
                </a:endParaRPr>
              </a:p>
            </p:txBody>
          </p:sp>
          <p:sp>
            <p:nvSpPr>
              <p:cNvPr id="18" name="object 5">
                <a:extLst>
                  <a:ext uri="{FF2B5EF4-FFF2-40B4-BE49-F238E27FC236}">
                    <a16:creationId xmlns:a16="http://schemas.microsoft.com/office/drawing/2014/main" id="{39B20249-2B78-DB02-B45F-A2514AE922A6}"/>
                  </a:ext>
                </a:extLst>
              </p:cNvPr>
              <p:cNvSpPr txBox="1"/>
              <p:nvPr/>
            </p:nvSpPr>
            <p:spPr>
              <a:xfrm>
                <a:off x="191765" y="5883645"/>
                <a:ext cx="1981799" cy="505266"/>
              </a:xfrm>
              <a:prstGeom prst="rect">
                <a:avLst/>
              </a:prstGeom>
              <a:grpFill/>
            </p:spPr>
            <p:txBody>
              <a:bodyPr vert="horz" wrap="square" lIns="0" tIns="12699" rIns="0" bIns="0" rtlCol="0">
                <a:spAutoFit/>
              </a:bodyPr>
              <a:lstStyle/>
              <a:p>
                <a:pPr marL="12699" defTabSz="914358">
                  <a:defRPr/>
                </a:pPr>
                <a:r>
                  <a:rPr lang="es-PE" sz="1600" b="1" spc="-10">
                    <a:solidFill>
                      <a:schemeClr val="bg1"/>
                    </a:solidFill>
                    <a:latin typeface="Arial"/>
                    <a:cs typeface="Arial"/>
                    <a:sym typeface="Arial"/>
                  </a:rPr>
                  <a:t>ESTIMATED AWARD DATE</a:t>
                </a:r>
                <a:endParaRPr lang="es-PE" sz="1600">
                  <a:solidFill>
                    <a:schemeClr val="bg1"/>
                  </a:solidFill>
                  <a:latin typeface="Arial"/>
                  <a:cs typeface="Arial"/>
                  <a:sym typeface="Arial"/>
                </a:endParaRPr>
              </a:p>
            </p:txBody>
          </p:sp>
          <p:sp>
            <p:nvSpPr>
              <p:cNvPr id="27" name="object 17">
                <a:extLst>
                  <a:ext uri="{FF2B5EF4-FFF2-40B4-BE49-F238E27FC236}">
                    <a16:creationId xmlns:a16="http://schemas.microsoft.com/office/drawing/2014/main" id="{E823E2AB-B255-7C82-0669-FEBA0462A391}"/>
                  </a:ext>
                </a:extLst>
              </p:cNvPr>
              <p:cNvSpPr txBox="1"/>
              <p:nvPr/>
            </p:nvSpPr>
            <p:spPr>
              <a:xfrm>
                <a:off x="2529922" y="6137136"/>
                <a:ext cx="620987" cy="321241"/>
              </a:xfrm>
              <a:prstGeom prst="rect">
                <a:avLst/>
              </a:prstGeom>
              <a:grp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4</a:t>
                </a:r>
                <a:endParaRPr sz="2000">
                  <a:solidFill>
                    <a:schemeClr val="bg1"/>
                  </a:solidFill>
                  <a:latin typeface="Arial"/>
                  <a:cs typeface="Arial"/>
                  <a:sym typeface="Arial"/>
                </a:endParaRPr>
              </a:p>
            </p:txBody>
          </p:sp>
          <p:sp>
            <p:nvSpPr>
              <p:cNvPr id="39" name="object 18">
                <a:extLst>
                  <a:ext uri="{FF2B5EF4-FFF2-40B4-BE49-F238E27FC236}">
                    <a16:creationId xmlns:a16="http://schemas.microsoft.com/office/drawing/2014/main" id="{60CD332E-0710-8BEE-B162-2733489DB390}"/>
                  </a:ext>
                </a:extLst>
              </p:cNvPr>
              <p:cNvSpPr txBox="1"/>
              <p:nvPr/>
            </p:nvSpPr>
            <p:spPr>
              <a:xfrm>
                <a:off x="2190151" y="5893445"/>
                <a:ext cx="1292769" cy="243656"/>
              </a:xfrm>
              <a:prstGeom prst="rect">
                <a:avLst/>
              </a:prstGeom>
              <a:solidFill>
                <a:srgbClr val="84BA4E"/>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II</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40" name="object 5">
              <a:extLst>
                <a:ext uri="{FF2B5EF4-FFF2-40B4-BE49-F238E27FC236}">
                  <a16:creationId xmlns:a16="http://schemas.microsoft.com/office/drawing/2014/main" id="{6EB6F817-E69B-774D-2EB2-785D9D09FCF1}"/>
                </a:ext>
              </a:extLst>
            </p:cNvPr>
            <p:cNvSpPr txBox="1"/>
            <p:nvPr/>
          </p:nvSpPr>
          <p:spPr>
            <a:xfrm>
              <a:off x="707316" y="1754355"/>
              <a:ext cx="3168026" cy="259044"/>
            </a:xfrm>
            <a:prstGeom prst="rect">
              <a:avLst/>
            </a:prstGeom>
            <a:solidFill>
              <a:srgbClr val="84BA4E"/>
            </a:solidFill>
          </p:spPr>
          <p:txBody>
            <a:bodyPr vert="horz" wrap="square" lIns="0" tIns="12699" rIns="0" bIns="0" rtlCol="0">
              <a:spAutoFit/>
            </a:bodyPr>
            <a:lstStyle/>
            <a:p>
              <a:pPr marL="12699" algn="ctr" defTabSz="914358">
                <a:spcBef>
                  <a:spcPts val="100"/>
                </a:spcBef>
                <a:defRPr/>
              </a:pPr>
              <a:r>
                <a:rPr lang="es-MX" sz="1600" b="1" spc="-10">
                  <a:solidFill>
                    <a:schemeClr val="bg1"/>
                  </a:solidFill>
                  <a:latin typeface="Arial"/>
                  <a:cs typeface="Arial"/>
                  <a:sym typeface="Arial"/>
                </a:rPr>
                <a:t>TRANSACTION</a:t>
              </a:r>
              <a:endParaRPr lang="es-PE" sz="1600" b="1">
                <a:solidFill>
                  <a:schemeClr val="bg1"/>
                </a:solidFill>
                <a:latin typeface="Arial"/>
                <a:cs typeface="Arial"/>
                <a:sym typeface="Arial"/>
              </a:endParaRPr>
            </a:p>
          </p:txBody>
        </p:sp>
      </p:grpSp>
    </p:spTree>
    <p:extLst>
      <p:ext uri="{BB962C8B-B14F-4D97-AF65-F5344CB8AC3E}">
        <p14:creationId xmlns:p14="http://schemas.microsoft.com/office/powerpoint/2010/main" val="40450094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ángulo 36">
            <a:extLst>
              <a:ext uri="{FF2B5EF4-FFF2-40B4-BE49-F238E27FC236}">
                <a16:creationId xmlns:a16="http://schemas.microsoft.com/office/drawing/2014/main" id="{F78AB0FE-5036-2D4F-992B-95B58FA035F0}"/>
              </a:ext>
            </a:extLst>
          </p:cNvPr>
          <p:cNvSpPr/>
          <p:nvPr/>
        </p:nvSpPr>
        <p:spPr>
          <a:xfrm>
            <a:off x="1073767"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8" name="Imagen 7" descr="Vista de una ciudad&#10;&#10;Descripción generada automáticamente con confianza media">
            <a:extLst>
              <a:ext uri="{FF2B5EF4-FFF2-40B4-BE49-F238E27FC236}">
                <a16:creationId xmlns:a16="http://schemas.microsoft.com/office/drawing/2014/main" id="{3BCB6E23-9718-AAB9-6EBA-E3872652038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85430" y="2248969"/>
            <a:ext cx="3398643" cy="3420000"/>
          </a:xfrm>
          <a:custGeom>
            <a:avLst/>
            <a:gdLst>
              <a:gd name="connsiteX0" fmla="*/ 3114000 w 6228000"/>
              <a:gd name="connsiteY0" fmla="*/ 0 h 6228000"/>
              <a:gd name="connsiteX1" fmla="*/ 6228000 w 6228000"/>
              <a:gd name="connsiteY1" fmla="*/ 3114000 h 6228000"/>
              <a:gd name="connsiteX2" fmla="*/ 3114000 w 6228000"/>
              <a:gd name="connsiteY2" fmla="*/ 6228000 h 6228000"/>
              <a:gd name="connsiteX3" fmla="*/ 0 w 6228000"/>
              <a:gd name="connsiteY3" fmla="*/ 3114000 h 6228000"/>
              <a:gd name="connsiteX4" fmla="*/ 3114000 w 6228000"/>
              <a:gd name="connsiteY4" fmla="*/ 0 h 622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8000" h="6228000">
                <a:moveTo>
                  <a:pt x="3114000" y="0"/>
                </a:moveTo>
                <a:cubicBezTo>
                  <a:pt x="4833815" y="0"/>
                  <a:pt x="6228000" y="1394185"/>
                  <a:pt x="6228000" y="3114000"/>
                </a:cubicBezTo>
                <a:cubicBezTo>
                  <a:pt x="6228000" y="4833815"/>
                  <a:pt x="4833815" y="6228000"/>
                  <a:pt x="3114000" y="6228000"/>
                </a:cubicBezTo>
                <a:cubicBezTo>
                  <a:pt x="1394185" y="6228000"/>
                  <a:pt x="0" y="4833815"/>
                  <a:pt x="0" y="3114000"/>
                </a:cubicBezTo>
                <a:cubicBezTo>
                  <a:pt x="0" y="1394185"/>
                  <a:pt x="1394185" y="0"/>
                  <a:pt x="3114000" y="0"/>
                </a:cubicBezTo>
                <a:close/>
              </a:path>
            </a:pathLst>
          </a:custGeom>
        </p:spPr>
      </p:pic>
      <p:sp>
        <p:nvSpPr>
          <p:cNvPr id="3" name="CuadroTexto 2">
            <a:extLst>
              <a:ext uri="{FF2B5EF4-FFF2-40B4-BE49-F238E27FC236}">
                <a16:creationId xmlns:a16="http://schemas.microsoft.com/office/drawing/2014/main" id="{B3088468-D233-14D1-517B-E1D171FB0AF6}"/>
              </a:ext>
            </a:extLst>
          </p:cNvPr>
          <p:cNvSpPr txBox="1"/>
          <p:nvPr/>
        </p:nvSpPr>
        <p:spPr>
          <a:xfrm>
            <a:off x="5257258" y="711055"/>
            <a:ext cx="6173297" cy="646331"/>
          </a:xfrm>
          <a:prstGeom prst="rect">
            <a:avLst/>
          </a:prstGeom>
          <a:noFill/>
          <a:ln>
            <a:noFill/>
          </a:ln>
        </p:spPr>
        <p:txBody>
          <a:bodyPr wrap="square">
            <a:spAutoFit/>
          </a:bodyPr>
          <a:lstStyle/>
          <a:p>
            <a:r>
              <a:rPr lang="en-US" b="1">
                <a:solidFill>
                  <a:srgbClr val="002060"/>
                </a:solidFill>
                <a:latin typeface="Arial" panose="020B0604020202020204" pitchFamily="34" charset="0"/>
                <a:cs typeface="Arial" panose="020B0604020202020204" pitchFamily="34" charset="0"/>
                <a:sym typeface="Arial"/>
              </a:rPr>
              <a:t>WASTEWATER TREATMENT FOR FINAL DISPOSAL AND/OR REUSE IN THE PROVINCE OF CHINCHA</a:t>
            </a:r>
          </a:p>
        </p:txBody>
      </p:sp>
      <p:sp>
        <p:nvSpPr>
          <p:cNvPr id="17" name="object 2">
            <a:extLst>
              <a:ext uri="{FF2B5EF4-FFF2-40B4-BE49-F238E27FC236}">
                <a16:creationId xmlns:a16="http://schemas.microsoft.com/office/drawing/2014/main" id="{8F7C1464-92E8-7B6F-4567-9E3DC969AD5E}"/>
              </a:ext>
            </a:extLst>
          </p:cNvPr>
          <p:cNvSpPr/>
          <p:nvPr/>
        </p:nvSpPr>
        <p:spPr>
          <a:xfrm>
            <a:off x="10872902" y="3610327"/>
            <a:ext cx="2515694" cy="317478"/>
          </a:xfrm>
          <a:custGeom>
            <a:avLst/>
            <a:gdLst/>
            <a:ahLst/>
            <a:cxnLst/>
            <a:rect l="l" t="t" r="r" b="b"/>
            <a:pathLst>
              <a:path w="2515870" h="317500">
                <a:moveTo>
                  <a:pt x="2515692" y="0"/>
                </a:moveTo>
                <a:lnTo>
                  <a:pt x="0" y="0"/>
                </a:lnTo>
                <a:lnTo>
                  <a:pt x="0" y="317246"/>
                </a:lnTo>
                <a:lnTo>
                  <a:pt x="2439200" y="317246"/>
                </a:lnTo>
                <a:lnTo>
                  <a:pt x="2515692" y="0"/>
                </a:lnTo>
                <a:close/>
              </a:path>
            </a:pathLst>
          </a:custGeom>
          <a:noFill/>
        </p:spPr>
        <p:txBody>
          <a:bodyPr wrap="square" lIns="0" tIns="0" rIns="0" bIns="0" rtlCol="0"/>
          <a:lstStyle/>
          <a:p>
            <a:pPr defTabSz="914358">
              <a:defRPr/>
            </a:pPr>
            <a:endParaRPr b="1">
              <a:solidFill>
                <a:prstClr val="black"/>
              </a:solidFill>
              <a:latin typeface="Arial"/>
              <a:cs typeface="Arial"/>
              <a:sym typeface="Arial"/>
            </a:endParaRPr>
          </a:p>
        </p:txBody>
      </p:sp>
      <p:grpSp>
        <p:nvGrpSpPr>
          <p:cNvPr id="20" name="Grupo 19">
            <a:extLst>
              <a:ext uri="{FF2B5EF4-FFF2-40B4-BE49-F238E27FC236}">
                <a16:creationId xmlns:a16="http://schemas.microsoft.com/office/drawing/2014/main" id="{F5D70D3B-61A4-6931-3264-984DB6E0E382}"/>
              </a:ext>
            </a:extLst>
          </p:cNvPr>
          <p:cNvGrpSpPr/>
          <p:nvPr/>
        </p:nvGrpSpPr>
        <p:grpSpPr>
          <a:xfrm>
            <a:off x="2036925" y="5432903"/>
            <a:ext cx="495652" cy="428625"/>
            <a:chOff x="5214940" y="2828925"/>
            <a:chExt cx="495652" cy="428625"/>
          </a:xfrm>
        </p:grpSpPr>
        <p:sp>
          <p:nvSpPr>
            <p:cNvPr id="21" name="Rectángulo: esquinas redondeadas 20">
              <a:extLst>
                <a:ext uri="{FF2B5EF4-FFF2-40B4-BE49-F238E27FC236}">
                  <a16:creationId xmlns:a16="http://schemas.microsoft.com/office/drawing/2014/main" id="{32FA3517-AE1C-A591-8596-608269AC2848}"/>
                </a:ext>
              </a:extLst>
            </p:cNvPr>
            <p:cNvSpPr/>
            <p:nvPr/>
          </p:nvSpPr>
          <p:spPr>
            <a:xfrm>
              <a:off x="5214940" y="2828925"/>
              <a:ext cx="495652" cy="428625"/>
            </a:xfrm>
            <a:prstGeom prst="roundRect">
              <a:avLst>
                <a:gd name="adj" fmla="val 2419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6" name="Gráfico 25" descr="Reproducir con relleno sólido">
              <a:hlinkClick r:id="rId4"/>
              <a:extLst>
                <a:ext uri="{FF2B5EF4-FFF2-40B4-BE49-F238E27FC236}">
                  <a16:creationId xmlns:a16="http://schemas.microsoft.com/office/drawing/2014/main" id="{3100FFFA-4956-AF0F-0172-12EAEE48BAC4}"/>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293433" y="2873904"/>
              <a:ext cx="338666" cy="338667"/>
            </a:xfrm>
            <a:prstGeom prst="rect">
              <a:avLst/>
            </a:prstGeom>
          </p:spPr>
        </p:pic>
      </p:grpSp>
      <p:grpSp>
        <p:nvGrpSpPr>
          <p:cNvPr id="36" name="Grupo 35">
            <a:extLst>
              <a:ext uri="{FF2B5EF4-FFF2-40B4-BE49-F238E27FC236}">
                <a16:creationId xmlns:a16="http://schemas.microsoft.com/office/drawing/2014/main" id="{A8ABD4BE-5303-6458-5A91-62C1577E7ADA}"/>
              </a:ext>
            </a:extLst>
          </p:cNvPr>
          <p:cNvGrpSpPr/>
          <p:nvPr/>
        </p:nvGrpSpPr>
        <p:grpSpPr>
          <a:xfrm>
            <a:off x="5257259" y="1836963"/>
            <a:ext cx="6175204" cy="1626085"/>
            <a:chOff x="5142084" y="1664106"/>
            <a:chExt cx="6175204" cy="1626085"/>
          </a:xfrm>
        </p:grpSpPr>
        <p:sp>
          <p:nvSpPr>
            <p:cNvPr id="14" name="object 14">
              <a:extLst>
                <a:ext uri="{FF2B5EF4-FFF2-40B4-BE49-F238E27FC236}">
                  <a16:creationId xmlns:a16="http://schemas.microsoft.com/office/drawing/2014/main" id="{DCE7083E-D3D9-5529-12EE-AA43F41B026D}"/>
                </a:ext>
              </a:extLst>
            </p:cNvPr>
            <p:cNvSpPr txBox="1"/>
            <p:nvPr/>
          </p:nvSpPr>
          <p:spPr>
            <a:xfrm>
              <a:off x="6096000" y="1664106"/>
              <a:ext cx="5221288" cy="1626085"/>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endParaRPr lang="es-MX" sz="2000" b="1">
                <a:solidFill>
                  <a:schemeClr val="tx1">
                    <a:lumMod val="85000"/>
                    <a:lumOff val="15000"/>
                  </a:schemeClr>
                </a:solidFill>
                <a:latin typeface="Arial"/>
                <a:cs typeface="Arial"/>
                <a:sym typeface="Arial"/>
              </a:endParaRPr>
            </a:p>
            <a:p>
              <a:pPr marL="12065" marR="5080" algn="just" defTabSz="914358">
                <a:spcBef>
                  <a:spcPts val="100"/>
                </a:spcBef>
              </a:pPr>
              <a:r>
                <a:rPr lang="en-US" sz="1400">
                  <a:solidFill>
                    <a:schemeClr val="tx1">
                      <a:lumMod val="85000"/>
                      <a:lumOff val="15000"/>
                    </a:schemeClr>
                  </a:solidFill>
                  <a:latin typeface="Arial"/>
                  <a:cs typeface="Arial"/>
                  <a:sym typeface="Arial"/>
                </a:rPr>
                <a:t>The project proposes to optimize the final wastewater collection system by redirecting the flow to 2 new WWTPs. Its main objective is to increase the adequate treatment of wastewater in the area of operation of the Service Provider Company for the province of </a:t>
              </a:r>
              <a:r>
                <a:rPr lang="en-US" sz="1400" err="1">
                  <a:solidFill>
                    <a:schemeClr val="tx1">
                      <a:lumMod val="85000"/>
                      <a:lumOff val="15000"/>
                    </a:schemeClr>
                  </a:solidFill>
                  <a:latin typeface="Arial"/>
                  <a:cs typeface="Arial"/>
                  <a:sym typeface="Arial"/>
                </a:rPr>
                <a:t>Chincha</a:t>
              </a:r>
              <a:r>
                <a:rPr lang="en-US" sz="1400">
                  <a:solidFill>
                    <a:schemeClr val="tx1">
                      <a:lumMod val="85000"/>
                      <a:lumOff val="15000"/>
                    </a:schemeClr>
                  </a:solidFill>
                  <a:latin typeface="Arial"/>
                  <a:cs typeface="Arial"/>
                  <a:sym typeface="Arial"/>
                </a:rPr>
                <a:t>, improving the quality of life of the families living in the area of operation.</a:t>
              </a:r>
              <a:endParaRPr lang="es-ES" sz="1400">
                <a:solidFill>
                  <a:schemeClr val="tx1">
                    <a:lumMod val="85000"/>
                    <a:lumOff val="15000"/>
                  </a:schemeClr>
                </a:solidFill>
                <a:latin typeface="Arial"/>
                <a:cs typeface="Arial"/>
                <a:sym typeface="Arial"/>
              </a:endParaRPr>
            </a:p>
          </p:txBody>
        </p:sp>
        <p:grpSp>
          <p:nvGrpSpPr>
            <p:cNvPr id="2" name="Grupo 1">
              <a:extLst>
                <a:ext uri="{FF2B5EF4-FFF2-40B4-BE49-F238E27FC236}">
                  <a16:creationId xmlns:a16="http://schemas.microsoft.com/office/drawing/2014/main" id="{80BF47A3-0AA9-FA2A-CA88-A3631F2987CB}"/>
                </a:ext>
              </a:extLst>
            </p:cNvPr>
            <p:cNvGrpSpPr/>
            <p:nvPr/>
          </p:nvGrpSpPr>
          <p:grpSpPr>
            <a:xfrm>
              <a:off x="5142084" y="1664106"/>
              <a:ext cx="818611" cy="800469"/>
              <a:chOff x="5142084" y="1855488"/>
              <a:chExt cx="818611" cy="800469"/>
            </a:xfrm>
          </p:grpSpPr>
          <p:sp>
            <p:nvSpPr>
              <p:cNvPr id="4" name="Elipse 3">
                <a:extLst>
                  <a:ext uri="{FF2B5EF4-FFF2-40B4-BE49-F238E27FC236}">
                    <a16:creationId xmlns:a16="http://schemas.microsoft.com/office/drawing/2014/main" id="{12609395-0C0C-232B-A211-6D84C2152723}"/>
                  </a:ext>
                </a:extLst>
              </p:cNvPr>
              <p:cNvSpPr/>
              <p:nvPr/>
            </p:nvSpPr>
            <p:spPr>
              <a:xfrm>
                <a:off x="5142084" y="1855488"/>
                <a:ext cx="818611" cy="80046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2" name="Gráfico 21" descr="Plano con relleno sólido">
                <a:extLst>
                  <a:ext uri="{FF2B5EF4-FFF2-40B4-BE49-F238E27FC236}">
                    <a16:creationId xmlns:a16="http://schemas.microsoft.com/office/drawing/2014/main" id="{3357D712-7416-3ED9-299E-762E8B298575}"/>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252136" y="1954934"/>
                <a:ext cx="596900" cy="601577"/>
              </a:xfrm>
              <a:prstGeom prst="rect">
                <a:avLst/>
              </a:prstGeom>
            </p:spPr>
          </p:pic>
        </p:grpSp>
      </p:grpSp>
      <p:grpSp>
        <p:nvGrpSpPr>
          <p:cNvPr id="34" name="Grupo 33">
            <a:extLst>
              <a:ext uri="{FF2B5EF4-FFF2-40B4-BE49-F238E27FC236}">
                <a16:creationId xmlns:a16="http://schemas.microsoft.com/office/drawing/2014/main" id="{A03E2FAE-95D9-FFC0-0655-DDC1B84CC6D9}"/>
              </a:ext>
            </a:extLst>
          </p:cNvPr>
          <p:cNvGrpSpPr/>
          <p:nvPr/>
        </p:nvGrpSpPr>
        <p:grpSpPr>
          <a:xfrm>
            <a:off x="5257259" y="5103570"/>
            <a:ext cx="6177423" cy="1195198"/>
            <a:chOff x="5139866" y="5049353"/>
            <a:chExt cx="6177423" cy="1195198"/>
          </a:xfrm>
        </p:grpSpPr>
        <p:sp>
          <p:nvSpPr>
            <p:cNvPr id="16" name="object 14">
              <a:extLst>
                <a:ext uri="{FF2B5EF4-FFF2-40B4-BE49-F238E27FC236}">
                  <a16:creationId xmlns:a16="http://schemas.microsoft.com/office/drawing/2014/main" id="{2ECC2B9C-1F11-9E35-7F0D-B4AECBA26314}"/>
                </a:ext>
              </a:extLst>
            </p:cNvPr>
            <p:cNvSpPr txBox="1"/>
            <p:nvPr/>
          </p:nvSpPr>
          <p:spPr>
            <a:xfrm>
              <a:off x="6096001" y="5049353"/>
              <a:ext cx="5221288" cy="1195198"/>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sym typeface="Arial"/>
              </a:endParaRPr>
            </a:p>
            <a:p>
              <a:pPr marL="12065" marR="5080" algn="just" defTabSz="914358">
                <a:spcBef>
                  <a:spcPts val="100"/>
                </a:spcBef>
              </a:pPr>
              <a:r>
                <a:rPr lang="en-US" sz="1400">
                  <a:solidFill>
                    <a:schemeClr val="tx1">
                      <a:lumMod val="85000"/>
                      <a:lumOff val="15000"/>
                    </a:schemeClr>
                  </a:solidFill>
                  <a:latin typeface="Arial"/>
                  <a:cs typeface="Arial"/>
                  <a:sym typeface="Arial"/>
                </a:rPr>
                <a:t>15 km of interceptor and collector lines, 1 pumping chamber, 6 km of drive lines, 2 outfalls with a total length of 7,7 km, 2 wastewater treatment plants with a total of capacity of 0,6 m3/s and closure of 4 WWTP (lakes)</a:t>
              </a:r>
              <a:r>
                <a:rPr lang="es-ES" sz="1400">
                  <a:solidFill>
                    <a:schemeClr val="tx1">
                      <a:lumMod val="85000"/>
                      <a:lumOff val="15000"/>
                    </a:schemeClr>
                  </a:solidFill>
                  <a:latin typeface="Arial"/>
                  <a:cs typeface="Arial"/>
                  <a:sym typeface="Arial"/>
                </a:rPr>
                <a:t>.</a:t>
              </a:r>
              <a:endParaRPr lang="es-ES" sz="1400">
                <a:solidFill>
                  <a:schemeClr val="tx1">
                    <a:lumMod val="85000"/>
                    <a:lumOff val="15000"/>
                  </a:schemeClr>
                </a:solidFill>
                <a:latin typeface="Arial"/>
                <a:cs typeface="Arial"/>
              </a:endParaRPr>
            </a:p>
          </p:txBody>
        </p:sp>
        <p:grpSp>
          <p:nvGrpSpPr>
            <p:cNvPr id="23" name="Grupo 22">
              <a:extLst>
                <a:ext uri="{FF2B5EF4-FFF2-40B4-BE49-F238E27FC236}">
                  <a16:creationId xmlns:a16="http://schemas.microsoft.com/office/drawing/2014/main" id="{AEE5196F-EC71-8FD3-A926-A22E78CFE7E5}"/>
                </a:ext>
              </a:extLst>
            </p:cNvPr>
            <p:cNvGrpSpPr/>
            <p:nvPr/>
          </p:nvGrpSpPr>
          <p:grpSpPr>
            <a:xfrm>
              <a:off x="5139866" y="5049353"/>
              <a:ext cx="800469" cy="795027"/>
              <a:chOff x="5139866" y="5071602"/>
              <a:chExt cx="800469" cy="795027"/>
            </a:xfrm>
          </p:grpSpPr>
          <p:sp>
            <p:nvSpPr>
              <p:cNvPr id="24" name="Elipse 23">
                <a:extLst>
                  <a:ext uri="{FF2B5EF4-FFF2-40B4-BE49-F238E27FC236}">
                    <a16:creationId xmlns:a16="http://schemas.microsoft.com/office/drawing/2014/main" id="{89C8C409-289A-9685-EAE7-211BD4816B64}"/>
                  </a:ext>
                </a:extLst>
              </p:cNvPr>
              <p:cNvSpPr/>
              <p:nvPr/>
            </p:nvSpPr>
            <p:spPr>
              <a:xfrm>
                <a:off x="5139866" y="5071602"/>
                <a:ext cx="800469" cy="79502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5" name="Gráfico 24" descr="Hombre trabajador de la construcción con relleno sólido">
                <a:extLst>
                  <a:ext uri="{FF2B5EF4-FFF2-40B4-BE49-F238E27FC236}">
                    <a16:creationId xmlns:a16="http://schemas.microsoft.com/office/drawing/2014/main" id="{1ECDAC7E-6B57-8974-0567-8DE1AB9B0C36}"/>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5190380" y="5129174"/>
                <a:ext cx="682173" cy="682173"/>
              </a:xfrm>
              <a:prstGeom prst="rect">
                <a:avLst/>
              </a:prstGeom>
            </p:spPr>
          </p:pic>
        </p:grpSp>
      </p:grpSp>
      <p:grpSp>
        <p:nvGrpSpPr>
          <p:cNvPr id="35" name="Grupo 34">
            <a:extLst>
              <a:ext uri="{FF2B5EF4-FFF2-40B4-BE49-F238E27FC236}">
                <a16:creationId xmlns:a16="http://schemas.microsoft.com/office/drawing/2014/main" id="{F6FA4D97-6A02-5D3A-02D5-8B43BA80FF92}"/>
              </a:ext>
            </a:extLst>
          </p:cNvPr>
          <p:cNvGrpSpPr/>
          <p:nvPr/>
        </p:nvGrpSpPr>
        <p:grpSpPr>
          <a:xfrm>
            <a:off x="5257259" y="3924710"/>
            <a:ext cx="6173297" cy="846212"/>
            <a:chOff x="5143992" y="3824356"/>
            <a:chExt cx="6173297" cy="846212"/>
          </a:xfrm>
        </p:grpSpPr>
        <p:sp>
          <p:nvSpPr>
            <p:cNvPr id="15" name="object 14">
              <a:extLst>
                <a:ext uri="{FF2B5EF4-FFF2-40B4-BE49-F238E27FC236}">
                  <a16:creationId xmlns:a16="http://schemas.microsoft.com/office/drawing/2014/main" id="{AC30F340-74A7-5026-7A2D-58BE0E25B14E}"/>
                </a:ext>
              </a:extLst>
            </p:cNvPr>
            <p:cNvSpPr txBox="1"/>
            <p:nvPr/>
          </p:nvSpPr>
          <p:spPr>
            <a:xfrm>
              <a:off x="6096001" y="3824356"/>
              <a:ext cx="5221288" cy="825866"/>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Investment</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Amount</a:t>
              </a:r>
              <a:r>
                <a:rPr lang="es-MX" sz="2000" b="1">
                  <a:solidFill>
                    <a:schemeClr val="tx1">
                      <a:lumMod val="85000"/>
                      <a:lumOff val="15000"/>
                    </a:schemeClr>
                  </a:solidFill>
                  <a:latin typeface="Arial"/>
                  <a:cs typeface="Arial"/>
                  <a:sym typeface="Arial"/>
                </a:rPr>
                <a:t>: US$ 70 MM</a:t>
              </a:r>
            </a:p>
            <a:p>
              <a:pPr marL="12065" marR="5080" algn="just" defTabSz="914358">
                <a:spcBef>
                  <a:spcPts val="100"/>
                </a:spcBef>
              </a:pPr>
              <a:r>
                <a:rPr lang="en-US" sz="1600">
                  <a:solidFill>
                    <a:schemeClr val="tx1">
                      <a:lumMod val="85000"/>
                      <a:lumOff val="15000"/>
                    </a:schemeClr>
                  </a:solidFill>
                  <a:latin typeface="Arial"/>
                  <a:cs typeface="Arial"/>
                  <a:sym typeface="Arial"/>
                </a:rPr>
                <a:t>Co-financed unsolicited proposal modality for a term of 23 years.</a:t>
              </a:r>
              <a:endParaRPr lang="en-US" sz="1600">
                <a:solidFill>
                  <a:schemeClr val="tx1">
                    <a:lumMod val="85000"/>
                    <a:lumOff val="15000"/>
                  </a:schemeClr>
                </a:solidFill>
                <a:latin typeface="Arial"/>
                <a:cs typeface="Arial"/>
              </a:endParaRPr>
            </a:p>
          </p:txBody>
        </p:sp>
        <p:grpSp>
          <p:nvGrpSpPr>
            <p:cNvPr id="31" name="Grupo 30">
              <a:extLst>
                <a:ext uri="{FF2B5EF4-FFF2-40B4-BE49-F238E27FC236}">
                  <a16:creationId xmlns:a16="http://schemas.microsoft.com/office/drawing/2014/main" id="{01A4E41D-667B-2FB2-8A6B-3C5C97965EF8}"/>
                </a:ext>
              </a:extLst>
            </p:cNvPr>
            <p:cNvGrpSpPr/>
            <p:nvPr/>
          </p:nvGrpSpPr>
          <p:grpSpPr>
            <a:xfrm>
              <a:off x="5143992" y="3865564"/>
              <a:ext cx="818611" cy="805004"/>
              <a:chOff x="5143992" y="3819188"/>
              <a:chExt cx="818611" cy="805004"/>
            </a:xfrm>
          </p:grpSpPr>
          <p:sp>
            <p:nvSpPr>
              <p:cNvPr id="32" name="Elipse 31">
                <a:extLst>
                  <a:ext uri="{FF2B5EF4-FFF2-40B4-BE49-F238E27FC236}">
                    <a16:creationId xmlns:a16="http://schemas.microsoft.com/office/drawing/2014/main" id="{3D85A528-CE3A-0B30-17F7-D2C3618EC949}"/>
                  </a:ext>
                </a:extLst>
              </p:cNvPr>
              <p:cNvSpPr/>
              <p:nvPr/>
            </p:nvSpPr>
            <p:spPr>
              <a:xfrm>
                <a:off x="5143992" y="3819188"/>
                <a:ext cx="818611" cy="80500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33" name="Gráfico 32" descr="Monedas con relleno sólido">
                <a:extLst>
                  <a:ext uri="{FF2B5EF4-FFF2-40B4-BE49-F238E27FC236}">
                    <a16:creationId xmlns:a16="http://schemas.microsoft.com/office/drawing/2014/main" id="{7802E54F-F68E-395C-D3D3-3D25958C712D}"/>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5234994" y="3910087"/>
                <a:ext cx="614042" cy="623207"/>
              </a:xfrm>
              <a:prstGeom prst="rect">
                <a:avLst/>
              </a:prstGeom>
            </p:spPr>
          </p:pic>
        </p:grpSp>
      </p:grpSp>
      <p:grpSp>
        <p:nvGrpSpPr>
          <p:cNvPr id="6" name="Grupo 5">
            <a:extLst>
              <a:ext uri="{FF2B5EF4-FFF2-40B4-BE49-F238E27FC236}">
                <a16:creationId xmlns:a16="http://schemas.microsoft.com/office/drawing/2014/main" id="{D2E68B82-3155-5C24-9211-ACFD6514CC55}"/>
              </a:ext>
            </a:extLst>
          </p:cNvPr>
          <p:cNvGrpSpPr/>
          <p:nvPr/>
        </p:nvGrpSpPr>
        <p:grpSpPr>
          <a:xfrm>
            <a:off x="354298" y="996472"/>
            <a:ext cx="3898394" cy="1155318"/>
            <a:chOff x="354298" y="996472"/>
            <a:chExt cx="3898394" cy="1155318"/>
          </a:xfrm>
        </p:grpSpPr>
        <p:sp>
          <p:nvSpPr>
            <p:cNvPr id="18" name="object 5">
              <a:extLst>
                <a:ext uri="{FF2B5EF4-FFF2-40B4-BE49-F238E27FC236}">
                  <a16:creationId xmlns:a16="http://schemas.microsoft.com/office/drawing/2014/main" id="{3BDAC06D-80D0-4269-8468-1BA64CAA5EAA}"/>
                </a:ext>
              </a:extLst>
            </p:cNvPr>
            <p:cNvSpPr txBox="1"/>
            <p:nvPr/>
          </p:nvSpPr>
          <p:spPr>
            <a:xfrm>
              <a:off x="708226" y="1886877"/>
              <a:ext cx="3155750" cy="264913"/>
            </a:xfrm>
            <a:prstGeom prst="rect">
              <a:avLst/>
            </a:prstGeom>
            <a:solidFill>
              <a:srgbClr val="EE8E00"/>
            </a:solidFill>
          </p:spPr>
          <p:txBody>
            <a:bodyPr vert="horz" wrap="square" lIns="0" tIns="12699" rIns="0" bIns="0" rtlCol="0">
              <a:spAutoFit/>
            </a:bodyPr>
            <a:lstStyle/>
            <a:p>
              <a:pPr marL="12699" algn="ctr" defTabSz="914358">
                <a:spcBef>
                  <a:spcPts val="100"/>
                </a:spcBef>
                <a:defRPr/>
              </a:pPr>
              <a:r>
                <a:rPr lang="es-MX" sz="1600" b="1" spc="-10">
                  <a:solidFill>
                    <a:srgbClr val="FFFFFF"/>
                  </a:solidFill>
                  <a:latin typeface="Arial"/>
                  <a:cs typeface="Arial"/>
                  <a:sym typeface="Arial"/>
                </a:rPr>
                <a:t>STRUCTURING</a:t>
              </a:r>
              <a:endParaRPr lang="es-PE" sz="1600" b="1">
                <a:solidFill>
                  <a:prstClr val="black"/>
                </a:solidFill>
                <a:latin typeface="Arial"/>
                <a:cs typeface="Arial"/>
                <a:sym typeface="Arial"/>
              </a:endParaRPr>
            </a:p>
          </p:txBody>
        </p:sp>
        <p:grpSp>
          <p:nvGrpSpPr>
            <p:cNvPr id="12" name="Grupo 11">
              <a:extLst>
                <a:ext uri="{FF2B5EF4-FFF2-40B4-BE49-F238E27FC236}">
                  <a16:creationId xmlns:a16="http://schemas.microsoft.com/office/drawing/2014/main" id="{B7F96EF7-CA8D-C76E-08F0-614A4AD0832B}"/>
                </a:ext>
              </a:extLst>
            </p:cNvPr>
            <p:cNvGrpSpPr/>
            <p:nvPr/>
          </p:nvGrpSpPr>
          <p:grpSpPr>
            <a:xfrm>
              <a:off x="354298" y="996472"/>
              <a:ext cx="3898394" cy="978370"/>
              <a:chOff x="-164593" y="5768531"/>
              <a:chExt cx="3898394" cy="978370"/>
            </a:xfrm>
            <a:noFill/>
          </p:grpSpPr>
          <p:sp>
            <p:nvSpPr>
              <p:cNvPr id="19" name="object 2">
                <a:extLst>
                  <a:ext uri="{FF2B5EF4-FFF2-40B4-BE49-F238E27FC236}">
                    <a16:creationId xmlns:a16="http://schemas.microsoft.com/office/drawing/2014/main" id="{6266452F-7C0F-1189-16F0-1B1587D3FD0F}"/>
                  </a:ext>
                </a:extLst>
              </p:cNvPr>
              <p:cNvSpPr/>
              <p:nvPr/>
            </p:nvSpPr>
            <p:spPr>
              <a:xfrm>
                <a:off x="-164593" y="5768531"/>
                <a:ext cx="3898394" cy="978370"/>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prstClr val="black"/>
                  </a:solidFill>
                  <a:latin typeface="Arial"/>
                  <a:cs typeface="Arial"/>
                  <a:sym typeface="Arial"/>
                </a:endParaRPr>
              </a:p>
            </p:txBody>
          </p:sp>
          <p:sp>
            <p:nvSpPr>
              <p:cNvPr id="28" name="object 5">
                <a:extLst>
                  <a:ext uri="{FF2B5EF4-FFF2-40B4-BE49-F238E27FC236}">
                    <a16:creationId xmlns:a16="http://schemas.microsoft.com/office/drawing/2014/main" id="{126FAF16-E94A-177A-8067-13308D0D8E6A}"/>
                  </a:ext>
                </a:extLst>
              </p:cNvPr>
              <p:cNvSpPr txBox="1"/>
              <p:nvPr/>
            </p:nvSpPr>
            <p:spPr>
              <a:xfrm>
                <a:off x="191765" y="5883645"/>
                <a:ext cx="1981799" cy="751487"/>
              </a:xfrm>
              <a:prstGeom prst="rect">
                <a:avLst/>
              </a:prstGeom>
              <a:grpFill/>
            </p:spPr>
            <p:txBody>
              <a:bodyPr vert="horz" wrap="square" lIns="0" tIns="12699" rIns="0" bIns="0" rtlCol="0">
                <a:spAutoFit/>
              </a:bodyPr>
              <a:lstStyle/>
              <a:p>
                <a:pPr marL="12699" defTabSz="914358">
                  <a:defRPr/>
                </a:pPr>
                <a:r>
                  <a:rPr lang="en-US" sz="1600" b="1" spc="-10">
                    <a:solidFill>
                      <a:srgbClr val="FFFFFF"/>
                    </a:solidFill>
                    <a:latin typeface="Arial"/>
                    <a:cs typeface="Arial"/>
                    <a:sym typeface="Arial"/>
                  </a:rPr>
                  <a:t>ESTIMATED DATE OF DECLARATION OF INTEREST</a:t>
                </a:r>
                <a:endParaRPr lang="es-PE" sz="1600">
                  <a:solidFill>
                    <a:prstClr val="black"/>
                  </a:solidFill>
                  <a:latin typeface="Arial"/>
                  <a:cs typeface="Arial"/>
                  <a:sym typeface="Arial"/>
                </a:endParaRPr>
              </a:p>
            </p:txBody>
          </p:sp>
          <p:sp>
            <p:nvSpPr>
              <p:cNvPr id="30" name="object 18">
                <a:extLst>
                  <a:ext uri="{FF2B5EF4-FFF2-40B4-BE49-F238E27FC236}">
                    <a16:creationId xmlns:a16="http://schemas.microsoft.com/office/drawing/2014/main" id="{C53A1D64-7AE4-1DD8-E367-E2274926DF7B}"/>
                  </a:ext>
                </a:extLst>
              </p:cNvPr>
              <p:cNvSpPr txBox="1"/>
              <p:nvPr/>
            </p:nvSpPr>
            <p:spPr>
              <a:xfrm>
                <a:off x="2123271" y="5897597"/>
                <a:ext cx="1241098" cy="243656"/>
              </a:xfrm>
              <a:prstGeom prst="rect">
                <a:avLst/>
              </a:prstGeom>
              <a:solidFill>
                <a:srgbClr val="FF9900"/>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5" name="object 17">
              <a:extLst>
                <a:ext uri="{FF2B5EF4-FFF2-40B4-BE49-F238E27FC236}">
                  <a16:creationId xmlns:a16="http://schemas.microsoft.com/office/drawing/2014/main" id="{549D628C-EC8C-C00F-2B7C-0FBBC97D2C1A}"/>
                </a:ext>
              </a:extLst>
            </p:cNvPr>
            <p:cNvSpPr txBox="1"/>
            <p:nvPr/>
          </p:nvSpPr>
          <p:spPr>
            <a:xfrm>
              <a:off x="2957998" y="1366208"/>
              <a:ext cx="597755" cy="321241"/>
            </a:xfrm>
            <a:prstGeom prst="rect">
              <a:avLst/>
            </a:prstGeom>
            <a:no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4</a:t>
              </a:r>
              <a:endParaRPr sz="2000">
                <a:solidFill>
                  <a:schemeClr val="bg1"/>
                </a:solidFill>
                <a:latin typeface="Arial"/>
                <a:cs typeface="Arial"/>
                <a:sym typeface="Arial"/>
              </a:endParaRPr>
            </a:p>
          </p:txBody>
        </p:sp>
      </p:grpSp>
    </p:spTree>
    <p:extLst>
      <p:ext uri="{BB962C8B-B14F-4D97-AF65-F5344CB8AC3E}">
        <p14:creationId xmlns:p14="http://schemas.microsoft.com/office/powerpoint/2010/main" val="3225884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ángulo 36">
            <a:extLst>
              <a:ext uri="{FF2B5EF4-FFF2-40B4-BE49-F238E27FC236}">
                <a16:creationId xmlns:a16="http://schemas.microsoft.com/office/drawing/2014/main" id="{5A778A3D-3CAA-D241-B6A2-5C6969313AB3}"/>
              </a:ext>
            </a:extLst>
          </p:cNvPr>
          <p:cNvSpPr/>
          <p:nvPr/>
        </p:nvSpPr>
        <p:spPr>
          <a:xfrm>
            <a:off x="1070537"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CuadroTexto 2">
            <a:extLst>
              <a:ext uri="{FF2B5EF4-FFF2-40B4-BE49-F238E27FC236}">
                <a16:creationId xmlns:a16="http://schemas.microsoft.com/office/drawing/2014/main" id="{B3088468-D233-14D1-517B-E1D171FB0AF6}"/>
              </a:ext>
            </a:extLst>
          </p:cNvPr>
          <p:cNvSpPr txBox="1"/>
          <p:nvPr/>
        </p:nvSpPr>
        <p:spPr>
          <a:xfrm>
            <a:off x="5268677" y="879525"/>
            <a:ext cx="6530470" cy="646331"/>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lIns="91440" tIns="45720" rIns="91440" bIns="45720" anchor="t">
            <a:spAutoFit/>
          </a:bodyPr>
          <a:lstStyle/>
          <a:p>
            <a:r>
              <a:rPr lang="en-US" b="1">
                <a:solidFill>
                  <a:srgbClr val="002060"/>
                </a:solidFill>
                <a:latin typeface="Arial"/>
                <a:cs typeface="Arial"/>
                <a:sym typeface="Arial"/>
              </a:rPr>
              <a:t>WASTEWATER TREATMENT FOR FINAL DISPOSAL OR REUSE IN THE CITY OF CAJAMARCA</a:t>
            </a:r>
          </a:p>
        </p:txBody>
      </p:sp>
      <p:pic>
        <p:nvPicPr>
          <p:cNvPr id="8" name="Imagen 7" descr="Un jardín de una casa&#10;&#10;Descripción generada automáticamente con confianza media">
            <a:extLst>
              <a:ext uri="{FF2B5EF4-FFF2-40B4-BE49-F238E27FC236}">
                <a16:creationId xmlns:a16="http://schemas.microsoft.com/office/drawing/2014/main" id="{493154B6-06C5-64B6-AC1A-ED439DAEA48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65452" y="2241550"/>
            <a:ext cx="3428395" cy="3420000"/>
          </a:xfrm>
          <a:custGeom>
            <a:avLst/>
            <a:gdLst>
              <a:gd name="connsiteX0" fmla="*/ 3114000 w 6228000"/>
              <a:gd name="connsiteY0" fmla="*/ 0 h 6228000"/>
              <a:gd name="connsiteX1" fmla="*/ 6228000 w 6228000"/>
              <a:gd name="connsiteY1" fmla="*/ 3114000 h 6228000"/>
              <a:gd name="connsiteX2" fmla="*/ 3114000 w 6228000"/>
              <a:gd name="connsiteY2" fmla="*/ 6228000 h 6228000"/>
              <a:gd name="connsiteX3" fmla="*/ 0 w 6228000"/>
              <a:gd name="connsiteY3" fmla="*/ 3114000 h 6228000"/>
              <a:gd name="connsiteX4" fmla="*/ 3114000 w 6228000"/>
              <a:gd name="connsiteY4" fmla="*/ 0 h 622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8000" h="6228000">
                <a:moveTo>
                  <a:pt x="3114000" y="0"/>
                </a:moveTo>
                <a:cubicBezTo>
                  <a:pt x="4833815" y="0"/>
                  <a:pt x="6228000" y="1394185"/>
                  <a:pt x="6228000" y="3114000"/>
                </a:cubicBezTo>
                <a:cubicBezTo>
                  <a:pt x="6228000" y="4833815"/>
                  <a:pt x="4833815" y="6228000"/>
                  <a:pt x="3114000" y="6228000"/>
                </a:cubicBezTo>
                <a:cubicBezTo>
                  <a:pt x="1394185" y="6228000"/>
                  <a:pt x="0" y="4833815"/>
                  <a:pt x="0" y="3114000"/>
                </a:cubicBezTo>
                <a:cubicBezTo>
                  <a:pt x="0" y="1394185"/>
                  <a:pt x="1394185" y="0"/>
                  <a:pt x="3114000" y="0"/>
                </a:cubicBezTo>
                <a:close/>
              </a:path>
            </a:pathLst>
          </a:custGeom>
        </p:spPr>
      </p:pic>
      <p:grpSp>
        <p:nvGrpSpPr>
          <p:cNvPr id="34" name="Grupo 33">
            <a:extLst>
              <a:ext uri="{FF2B5EF4-FFF2-40B4-BE49-F238E27FC236}">
                <a16:creationId xmlns:a16="http://schemas.microsoft.com/office/drawing/2014/main" id="{2B0FE07D-DB3F-868D-991B-029428BC02DD}"/>
              </a:ext>
            </a:extLst>
          </p:cNvPr>
          <p:cNvGrpSpPr/>
          <p:nvPr/>
        </p:nvGrpSpPr>
        <p:grpSpPr>
          <a:xfrm>
            <a:off x="5234994" y="2098356"/>
            <a:ext cx="6175205" cy="979754"/>
            <a:chOff x="5142084" y="1664106"/>
            <a:chExt cx="6175205" cy="979754"/>
          </a:xfrm>
        </p:grpSpPr>
        <p:sp>
          <p:nvSpPr>
            <p:cNvPr id="14" name="object 14">
              <a:extLst>
                <a:ext uri="{FF2B5EF4-FFF2-40B4-BE49-F238E27FC236}">
                  <a16:creationId xmlns:a16="http://schemas.microsoft.com/office/drawing/2014/main" id="{DCE7083E-D3D9-5529-12EE-AA43F41B026D}"/>
                </a:ext>
              </a:extLst>
            </p:cNvPr>
            <p:cNvSpPr txBox="1"/>
            <p:nvPr/>
          </p:nvSpPr>
          <p:spPr>
            <a:xfrm>
              <a:off x="6096001" y="1664106"/>
              <a:ext cx="5221288" cy="979754"/>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endParaRPr lang="es-MX" sz="2000" b="1">
                <a:solidFill>
                  <a:schemeClr val="tx1">
                    <a:lumMod val="85000"/>
                    <a:lumOff val="15000"/>
                  </a:schemeClr>
                </a:solidFill>
                <a:latin typeface="Arial"/>
                <a:cs typeface="Arial"/>
                <a:sym typeface="Arial"/>
              </a:endParaRPr>
            </a:p>
            <a:p>
              <a:pPr marL="12065" marR="5080" algn="just" defTabSz="914358">
                <a:spcBef>
                  <a:spcPts val="100"/>
                </a:spcBef>
              </a:pPr>
              <a:r>
                <a:rPr lang="en-US" sz="1400">
                  <a:solidFill>
                    <a:schemeClr val="tx1">
                      <a:lumMod val="85000"/>
                      <a:lumOff val="15000"/>
                    </a:schemeClr>
                  </a:solidFill>
                  <a:latin typeface="Arial"/>
                  <a:cs typeface="Arial"/>
                  <a:sym typeface="Arial"/>
                </a:rPr>
                <a:t>The project aims to optimize the sewerage network, rehabilitating and expanding the main sewage collectors towards the new La </a:t>
              </a:r>
              <a:r>
                <a:rPr lang="en-US" sz="1400" err="1">
                  <a:solidFill>
                    <a:schemeClr val="tx1">
                      <a:lumMod val="85000"/>
                      <a:lumOff val="15000"/>
                    </a:schemeClr>
                  </a:solidFill>
                  <a:latin typeface="Arial"/>
                  <a:cs typeface="Arial"/>
                  <a:sym typeface="Arial"/>
                </a:rPr>
                <a:t>Arenita</a:t>
              </a:r>
              <a:r>
                <a:rPr lang="en-US" sz="1400">
                  <a:solidFill>
                    <a:schemeClr val="tx1">
                      <a:lumMod val="85000"/>
                      <a:lumOff val="15000"/>
                    </a:schemeClr>
                  </a:solidFill>
                  <a:latin typeface="Arial"/>
                  <a:cs typeface="Arial"/>
                  <a:sym typeface="Arial"/>
                </a:rPr>
                <a:t> WWTP.</a:t>
              </a:r>
            </a:p>
          </p:txBody>
        </p:sp>
        <p:grpSp>
          <p:nvGrpSpPr>
            <p:cNvPr id="2" name="Grupo 1">
              <a:extLst>
                <a:ext uri="{FF2B5EF4-FFF2-40B4-BE49-F238E27FC236}">
                  <a16:creationId xmlns:a16="http://schemas.microsoft.com/office/drawing/2014/main" id="{63D69B26-21F5-6849-E1F9-51943A113BFA}"/>
                </a:ext>
              </a:extLst>
            </p:cNvPr>
            <p:cNvGrpSpPr/>
            <p:nvPr/>
          </p:nvGrpSpPr>
          <p:grpSpPr>
            <a:xfrm>
              <a:off x="5142084" y="1664106"/>
              <a:ext cx="818611" cy="800469"/>
              <a:chOff x="5142084" y="1855488"/>
              <a:chExt cx="818611" cy="800469"/>
            </a:xfrm>
          </p:grpSpPr>
          <p:sp>
            <p:nvSpPr>
              <p:cNvPr id="4" name="Elipse 3">
                <a:extLst>
                  <a:ext uri="{FF2B5EF4-FFF2-40B4-BE49-F238E27FC236}">
                    <a16:creationId xmlns:a16="http://schemas.microsoft.com/office/drawing/2014/main" id="{87476731-B47D-914D-FCED-0B0217E30A33}"/>
                  </a:ext>
                </a:extLst>
              </p:cNvPr>
              <p:cNvSpPr/>
              <p:nvPr/>
            </p:nvSpPr>
            <p:spPr>
              <a:xfrm>
                <a:off x="5142084" y="1855488"/>
                <a:ext cx="818611" cy="80046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2" name="Gráfico 21" descr="Plano con relleno sólido">
                <a:extLst>
                  <a:ext uri="{FF2B5EF4-FFF2-40B4-BE49-F238E27FC236}">
                    <a16:creationId xmlns:a16="http://schemas.microsoft.com/office/drawing/2014/main" id="{8C96DBFC-2F47-6011-0B07-D4BB720F9C7B}"/>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252136" y="1954934"/>
                <a:ext cx="596900" cy="601577"/>
              </a:xfrm>
              <a:prstGeom prst="rect">
                <a:avLst/>
              </a:prstGeom>
            </p:spPr>
          </p:pic>
        </p:grpSp>
      </p:grpSp>
      <p:grpSp>
        <p:nvGrpSpPr>
          <p:cNvPr id="36" name="Grupo 35">
            <a:extLst>
              <a:ext uri="{FF2B5EF4-FFF2-40B4-BE49-F238E27FC236}">
                <a16:creationId xmlns:a16="http://schemas.microsoft.com/office/drawing/2014/main" id="{6C495730-B12B-DCB9-D411-EA512FBF6DB2}"/>
              </a:ext>
            </a:extLst>
          </p:cNvPr>
          <p:cNvGrpSpPr/>
          <p:nvPr/>
        </p:nvGrpSpPr>
        <p:grpSpPr>
          <a:xfrm>
            <a:off x="5234994" y="4752570"/>
            <a:ext cx="6177422" cy="795027"/>
            <a:chOff x="5139866" y="4799943"/>
            <a:chExt cx="6177422" cy="795027"/>
          </a:xfrm>
        </p:grpSpPr>
        <p:sp>
          <p:nvSpPr>
            <p:cNvPr id="16" name="object 14">
              <a:extLst>
                <a:ext uri="{FF2B5EF4-FFF2-40B4-BE49-F238E27FC236}">
                  <a16:creationId xmlns:a16="http://schemas.microsoft.com/office/drawing/2014/main" id="{2ECC2B9C-1F11-9E35-7F0D-B4AECBA26314}"/>
                </a:ext>
              </a:extLst>
            </p:cNvPr>
            <p:cNvSpPr txBox="1"/>
            <p:nvPr/>
          </p:nvSpPr>
          <p:spPr>
            <a:xfrm>
              <a:off x="6096000" y="4799943"/>
              <a:ext cx="5221288" cy="764311"/>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sym typeface="Arial"/>
              </a:endParaRPr>
            </a:p>
            <a:p>
              <a:pPr marL="12065" marR="5080" algn="just" defTabSz="914358">
                <a:spcBef>
                  <a:spcPts val="100"/>
                </a:spcBef>
              </a:pPr>
              <a:r>
                <a:rPr lang="en-US" sz="1400">
                  <a:solidFill>
                    <a:schemeClr val="tx1">
                      <a:lumMod val="85000"/>
                      <a:lumOff val="15000"/>
                    </a:schemeClr>
                  </a:solidFill>
                  <a:latin typeface="Arial"/>
                  <a:cs typeface="Arial"/>
                  <a:sym typeface="Arial"/>
                </a:rPr>
                <a:t>17 km of interceptor and collector lines, 1 wastewater treatment plant of 0,6 m3/s and 1 outfall with a total length of 1,5 km.</a:t>
              </a:r>
            </a:p>
          </p:txBody>
        </p:sp>
        <p:grpSp>
          <p:nvGrpSpPr>
            <p:cNvPr id="23" name="Grupo 22">
              <a:extLst>
                <a:ext uri="{FF2B5EF4-FFF2-40B4-BE49-F238E27FC236}">
                  <a16:creationId xmlns:a16="http://schemas.microsoft.com/office/drawing/2014/main" id="{65F5CEEE-A593-EA08-19D5-4CB456903444}"/>
                </a:ext>
              </a:extLst>
            </p:cNvPr>
            <p:cNvGrpSpPr/>
            <p:nvPr/>
          </p:nvGrpSpPr>
          <p:grpSpPr>
            <a:xfrm>
              <a:off x="5139866" y="4799943"/>
              <a:ext cx="800469" cy="795027"/>
              <a:chOff x="5139866" y="5071602"/>
              <a:chExt cx="800469" cy="795027"/>
            </a:xfrm>
          </p:grpSpPr>
          <p:sp>
            <p:nvSpPr>
              <p:cNvPr id="24" name="Elipse 23">
                <a:extLst>
                  <a:ext uri="{FF2B5EF4-FFF2-40B4-BE49-F238E27FC236}">
                    <a16:creationId xmlns:a16="http://schemas.microsoft.com/office/drawing/2014/main" id="{DBFFE18B-211D-B8CE-DF35-22C2EA015301}"/>
                  </a:ext>
                </a:extLst>
              </p:cNvPr>
              <p:cNvSpPr/>
              <p:nvPr/>
            </p:nvSpPr>
            <p:spPr>
              <a:xfrm>
                <a:off x="5139866" y="5071602"/>
                <a:ext cx="800469" cy="79502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5" name="Gráfico 24" descr="Hombre trabajador de la construcción con relleno sólido">
                <a:extLst>
                  <a:ext uri="{FF2B5EF4-FFF2-40B4-BE49-F238E27FC236}">
                    <a16:creationId xmlns:a16="http://schemas.microsoft.com/office/drawing/2014/main" id="{965506DD-212F-C037-6621-9096B9A7B355}"/>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190380" y="5129174"/>
                <a:ext cx="682173" cy="682173"/>
              </a:xfrm>
              <a:prstGeom prst="rect">
                <a:avLst/>
              </a:prstGeom>
            </p:spPr>
          </p:pic>
        </p:grpSp>
      </p:grpSp>
      <p:grpSp>
        <p:nvGrpSpPr>
          <p:cNvPr id="35" name="Grupo 34">
            <a:extLst>
              <a:ext uri="{FF2B5EF4-FFF2-40B4-BE49-F238E27FC236}">
                <a16:creationId xmlns:a16="http://schemas.microsoft.com/office/drawing/2014/main" id="{7C958483-29BE-DCDA-B8DF-66F900052B60}"/>
              </a:ext>
            </a:extLst>
          </p:cNvPr>
          <p:cNvGrpSpPr/>
          <p:nvPr/>
        </p:nvGrpSpPr>
        <p:grpSpPr>
          <a:xfrm>
            <a:off x="5234994" y="3448619"/>
            <a:ext cx="6173297" cy="846212"/>
            <a:chOff x="5143992" y="3626663"/>
            <a:chExt cx="6173297" cy="846212"/>
          </a:xfrm>
        </p:grpSpPr>
        <p:sp>
          <p:nvSpPr>
            <p:cNvPr id="15" name="object 14">
              <a:extLst>
                <a:ext uri="{FF2B5EF4-FFF2-40B4-BE49-F238E27FC236}">
                  <a16:creationId xmlns:a16="http://schemas.microsoft.com/office/drawing/2014/main" id="{AC30F340-74A7-5026-7A2D-58BE0E25B14E}"/>
                </a:ext>
              </a:extLst>
            </p:cNvPr>
            <p:cNvSpPr txBox="1"/>
            <p:nvPr/>
          </p:nvSpPr>
          <p:spPr>
            <a:xfrm>
              <a:off x="6096001" y="3626663"/>
              <a:ext cx="5221288" cy="825866"/>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Investment</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Amount</a:t>
              </a:r>
              <a:r>
                <a:rPr lang="es-MX" sz="2000" b="1">
                  <a:solidFill>
                    <a:schemeClr val="tx1">
                      <a:lumMod val="85000"/>
                      <a:lumOff val="15000"/>
                    </a:schemeClr>
                  </a:solidFill>
                  <a:latin typeface="Arial"/>
                  <a:cs typeface="Arial"/>
                  <a:sym typeface="Arial"/>
                </a:rPr>
                <a:t>: US$ 56 MM</a:t>
              </a:r>
            </a:p>
            <a:p>
              <a:pPr marL="12065" marR="5080" algn="just" defTabSz="914358">
                <a:spcBef>
                  <a:spcPts val="100"/>
                </a:spcBef>
              </a:pPr>
              <a:r>
                <a:rPr lang="en-US" sz="1600">
                  <a:solidFill>
                    <a:schemeClr val="tx1">
                      <a:lumMod val="85000"/>
                      <a:lumOff val="15000"/>
                    </a:schemeClr>
                  </a:solidFill>
                  <a:latin typeface="Arial"/>
                  <a:cs typeface="Arial"/>
                  <a:sym typeface="Arial"/>
                </a:rPr>
                <a:t>Co-financed unsolicited proposal modality for a term of 25 years.</a:t>
              </a:r>
            </a:p>
          </p:txBody>
        </p:sp>
        <p:grpSp>
          <p:nvGrpSpPr>
            <p:cNvPr id="31" name="Grupo 30">
              <a:extLst>
                <a:ext uri="{FF2B5EF4-FFF2-40B4-BE49-F238E27FC236}">
                  <a16:creationId xmlns:a16="http://schemas.microsoft.com/office/drawing/2014/main" id="{84069690-5F4F-B203-E116-DD32F61B3024}"/>
                </a:ext>
              </a:extLst>
            </p:cNvPr>
            <p:cNvGrpSpPr/>
            <p:nvPr/>
          </p:nvGrpSpPr>
          <p:grpSpPr>
            <a:xfrm>
              <a:off x="5143992" y="3667871"/>
              <a:ext cx="818611" cy="805004"/>
              <a:chOff x="5143992" y="3819188"/>
              <a:chExt cx="818611" cy="805004"/>
            </a:xfrm>
          </p:grpSpPr>
          <p:sp>
            <p:nvSpPr>
              <p:cNvPr id="32" name="Elipse 31">
                <a:extLst>
                  <a:ext uri="{FF2B5EF4-FFF2-40B4-BE49-F238E27FC236}">
                    <a16:creationId xmlns:a16="http://schemas.microsoft.com/office/drawing/2014/main" id="{744AF127-2BD5-6126-409B-733A4DD6D68A}"/>
                  </a:ext>
                </a:extLst>
              </p:cNvPr>
              <p:cNvSpPr/>
              <p:nvPr/>
            </p:nvSpPr>
            <p:spPr>
              <a:xfrm>
                <a:off x="5143992" y="3819188"/>
                <a:ext cx="818611" cy="80500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33" name="Gráfico 32" descr="Monedas con relleno sólido">
                <a:extLst>
                  <a:ext uri="{FF2B5EF4-FFF2-40B4-BE49-F238E27FC236}">
                    <a16:creationId xmlns:a16="http://schemas.microsoft.com/office/drawing/2014/main" id="{42EB577E-0A36-6BE7-E2B0-A742495FAEE6}"/>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234994" y="3910087"/>
                <a:ext cx="614042" cy="623207"/>
              </a:xfrm>
              <a:prstGeom prst="rect">
                <a:avLst/>
              </a:prstGeom>
            </p:spPr>
          </p:pic>
        </p:grpSp>
      </p:grpSp>
      <p:grpSp>
        <p:nvGrpSpPr>
          <p:cNvPr id="20" name="Grupo 19">
            <a:extLst>
              <a:ext uri="{FF2B5EF4-FFF2-40B4-BE49-F238E27FC236}">
                <a16:creationId xmlns:a16="http://schemas.microsoft.com/office/drawing/2014/main" id="{F5D70D3B-61A4-6931-3264-984DB6E0E382}"/>
              </a:ext>
            </a:extLst>
          </p:cNvPr>
          <p:cNvGrpSpPr/>
          <p:nvPr/>
        </p:nvGrpSpPr>
        <p:grpSpPr>
          <a:xfrm>
            <a:off x="2055669" y="5432903"/>
            <a:ext cx="495652" cy="428625"/>
            <a:chOff x="4153583" y="2012496"/>
            <a:chExt cx="495652" cy="428625"/>
          </a:xfrm>
        </p:grpSpPr>
        <p:sp>
          <p:nvSpPr>
            <p:cNvPr id="21" name="Rectángulo: esquinas redondeadas 20">
              <a:extLst>
                <a:ext uri="{FF2B5EF4-FFF2-40B4-BE49-F238E27FC236}">
                  <a16:creationId xmlns:a16="http://schemas.microsoft.com/office/drawing/2014/main" id="{32FA3517-AE1C-A591-8596-608269AC2848}"/>
                </a:ext>
              </a:extLst>
            </p:cNvPr>
            <p:cNvSpPr/>
            <p:nvPr/>
          </p:nvSpPr>
          <p:spPr>
            <a:xfrm>
              <a:off x="4153583" y="2012496"/>
              <a:ext cx="495652" cy="428625"/>
            </a:xfrm>
            <a:prstGeom prst="roundRect">
              <a:avLst>
                <a:gd name="adj" fmla="val 2419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6" name="Gráfico 25" descr="Reproducir con relleno sólido">
              <a:hlinkClick r:id="rId10"/>
              <a:extLst>
                <a:ext uri="{FF2B5EF4-FFF2-40B4-BE49-F238E27FC236}">
                  <a16:creationId xmlns:a16="http://schemas.microsoft.com/office/drawing/2014/main" id="{3100FFFA-4956-AF0F-0172-12EAEE48BAC4}"/>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4232076" y="2057475"/>
              <a:ext cx="338666" cy="338667"/>
            </a:xfrm>
            <a:prstGeom prst="rect">
              <a:avLst/>
            </a:prstGeom>
          </p:spPr>
        </p:pic>
      </p:grpSp>
      <p:grpSp>
        <p:nvGrpSpPr>
          <p:cNvPr id="17" name="Grupo 16">
            <a:extLst>
              <a:ext uri="{FF2B5EF4-FFF2-40B4-BE49-F238E27FC236}">
                <a16:creationId xmlns:a16="http://schemas.microsoft.com/office/drawing/2014/main" id="{859CC1A6-DE3A-1E82-540E-2997896DFA3A}"/>
              </a:ext>
            </a:extLst>
          </p:cNvPr>
          <p:cNvGrpSpPr/>
          <p:nvPr/>
        </p:nvGrpSpPr>
        <p:grpSpPr>
          <a:xfrm>
            <a:off x="354298" y="996472"/>
            <a:ext cx="3898394" cy="1155318"/>
            <a:chOff x="354298" y="996472"/>
            <a:chExt cx="3898394" cy="1155318"/>
          </a:xfrm>
        </p:grpSpPr>
        <p:sp>
          <p:nvSpPr>
            <p:cNvPr id="18" name="object 5">
              <a:extLst>
                <a:ext uri="{FF2B5EF4-FFF2-40B4-BE49-F238E27FC236}">
                  <a16:creationId xmlns:a16="http://schemas.microsoft.com/office/drawing/2014/main" id="{D4E174BC-A3EF-16D6-28F2-E2DA0D707028}"/>
                </a:ext>
              </a:extLst>
            </p:cNvPr>
            <p:cNvSpPr txBox="1"/>
            <p:nvPr/>
          </p:nvSpPr>
          <p:spPr>
            <a:xfrm>
              <a:off x="708226" y="1886877"/>
              <a:ext cx="3155750" cy="264913"/>
            </a:xfrm>
            <a:prstGeom prst="rect">
              <a:avLst/>
            </a:prstGeom>
            <a:solidFill>
              <a:srgbClr val="EE8E00"/>
            </a:solidFill>
          </p:spPr>
          <p:txBody>
            <a:bodyPr vert="horz" wrap="square" lIns="0" tIns="12699" rIns="0" bIns="0" rtlCol="0">
              <a:spAutoFit/>
            </a:bodyPr>
            <a:lstStyle/>
            <a:p>
              <a:pPr marL="12699" algn="ctr" defTabSz="914358">
                <a:spcBef>
                  <a:spcPts val="100"/>
                </a:spcBef>
                <a:defRPr/>
              </a:pPr>
              <a:r>
                <a:rPr lang="es-MX" sz="1600" b="1" spc="-10">
                  <a:solidFill>
                    <a:srgbClr val="FFFFFF"/>
                  </a:solidFill>
                  <a:latin typeface="Arial"/>
                  <a:cs typeface="Arial"/>
                  <a:sym typeface="Arial"/>
                </a:rPr>
                <a:t>STRUCTURING</a:t>
              </a:r>
              <a:endParaRPr lang="es-PE" sz="1600" b="1">
                <a:solidFill>
                  <a:prstClr val="black"/>
                </a:solidFill>
                <a:latin typeface="Arial"/>
                <a:cs typeface="Arial"/>
                <a:sym typeface="Arial"/>
              </a:endParaRPr>
            </a:p>
          </p:txBody>
        </p:sp>
        <p:grpSp>
          <p:nvGrpSpPr>
            <p:cNvPr id="27" name="Grupo 26">
              <a:extLst>
                <a:ext uri="{FF2B5EF4-FFF2-40B4-BE49-F238E27FC236}">
                  <a16:creationId xmlns:a16="http://schemas.microsoft.com/office/drawing/2014/main" id="{4250C00E-8CDE-04F7-E83E-61CAD62892AA}"/>
                </a:ext>
              </a:extLst>
            </p:cNvPr>
            <p:cNvGrpSpPr/>
            <p:nvPr/>
          </p:nvGrpSpPr>
          <p:grpSpPr>
            <a:xfrm>
              <a:off x="354298" y="996472"/>
              <a:ext cx="3898394" cy="978370"/>
              <a:chOff x="-164593" y="5768531"/>
              <a:chExt cx="3898394" cy="978370"/>
            </a:xfrm>
            <a:noFill/>
          </p:grpSpPr>
          <p:sp>
            <p:nvSpPr>
              <p:cNvPr id="40" name="object 2">
                <a:extLst>
                  <a:ext uri="{FF2B5EF4-FFF2-40B4-BE49-F238E27FC236}">
                    <a16:creationId xmlns:a16="http://schemas.microsoft.com/office/drawing/2014/main" id="{5A5D49E6-499F-FB0E-4987-9400964263E4}"/>
                  </a:ext>
                </a:extLst>
              </p:cNvPr>
              <p:cNvSpPr/>
              <p:nvPr/>
            </p:nvSpPr>
            <p:spPr>
              <a:xfrm>
                <a:off x="-164593" y="5768531"/>
                <a:ext cx="3898394" cy="978370"/>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prstClr val="black"/>
                  </a:solidFill>
                  <a:latin typeface="Arial"/>
                  <a:cs typeface="Arial"/>
                  <a:sym typeface="Arial"/>
                </a:endParaRPr>
              </a:p>
            </p:txBody>
          </p:sp>
          <p:sp>
            <p:nvSpPr>
              <p:cNvPr id="41" name="object 5">
                <a:extLst>
                  <a:ext uri="{FF2B5EF4-FFF2-40B4-BE49-F238E27FC236}">
                    <a16:creationId xmlns:a16="http://schemas.microsoft.com/office/drawing/2014/main" id="{DA36B530-C10F-8AAD-0113-32755691FCA2}"/>
                  </a:ext>
                </a:extLst>
              </p:cNvPr>
              <p:cNvSpPr txBox="1"/>
              <p:nvPr/>
            </p:nvSpPr>
            <p:spPr>
              <a:xfrm>
                <a:off x="191765" y="5883645"/>
                <a:ext cx="1981799" cy="751487"/>
              </a:xfrm>
              <a:prstGeom prst="rect">
                <a:avLst/>
              </a:prstGeom>
              <a:grpFill/>
            </p:spPr>
            <p:txBody>
              <a:bodyPr vert="horz" wrap="square" lIns="0" tIns="12699" rIns="0" bIns="0" rtlCol="0">
                <a:spAutoFit/>
              </a:bodyPr>
              <a:lstStyle/>
              <a:p>
                <a:pPr marL="12699" defTabSz="914358">
                  <a:defRPr/>
                </a:pPr>
                <a:r>
                  <a:rPr lang="en-US" sz="1600" b="1" spc="-10">
                    <a:solidFill>
                      <a:srgbClr val="FFFFFF"/>
                    </a:solidFill>
                    <a:latin typeface="Arial"/>
                    <a:cs typeface="Arial"/>
                    <a:sym typeface="Arial"/>
                  </a:rPr>
                  <a:t>ESTIMATED DATE OF DECLARATION OF INTEREST</a:t>
                </a:r>
                <a:endParaRPr lang="es-PE" sz="1600">
                  <a:solidFill>
                    <a:prstClr val="black"/>
                  </a:solidFill>
                  <a:latin typeface="Arial"/>
                  <a:cs typeface="Arial"/>
                  <a:sym typeface="Arial"/>
                </a:endParaRPr>
              </a:p>
            </p:txBody>
          </p:sp>
          <p:sp>
            <p:nvSpPr>
              <p:cNvPr id="42" name="object 18">
                <a:extLst>
                  <a:ext uri="{FF2B5EF4-FFF2-40B4-BE49-F238E27FC236}">
                    <a16:creationId xmlns:a16="http://schemas.microsoft.com/office/drawing/2014/main" id="{C703497A-4713-90D2-F2C5-81B64C94D052}"/>
                  </a:ext>
                </a:extLst>
              </p:cNvPr>
              <p:cNvSpPr txBox="1"/>
              <p:nvPr/>
            </p:nvSpPr>
            <p:spPr>
              <a:xfrm>
                <a:off x="2123271" y="5897597"/>
                <a:ext cx="1241098" cy="243656"/>
              </a:xfrm>
              <a:prstGeom prst="rect">
                <a:avLst/>
              </a:prstGeom>
              <a:solidFill>
                <a:srgbClr val="FF9900"/>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39" name="object 17">
              <a:extLst>
                <a:ext uri="{FF2B5EF4-FFF2-40B4-BE49-F238E27FC236}">
                  <a16:creationId xmlns:a16="http://schemas.microsoft.com/office/drawing/2014/main" id="{43E83515-16C2-E396-0885-06B1D38C086E}"/>
                </a:ext>
              </a:extLst>
            </p:cNvPr>
            <p:cNvSpPr txBox="1"/>
            <p:nvPr/>
          </p:nvSpPr>
          <p:spPr>
            <a:xfrm>
              <a:off x="2957998" y="1366208"/>
              <a:ext cx="597755" cy="321241"/>
            </a:xfrm>
            <a:prstGeom prst="rect">
              <a:avLst/>
            </a:prstGeom>
            <a:no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4</a:t>
              </a:r>
              <a:endParaRPr sz="2000">
                <a:solidFill>
                  <a:schemeClr val="bg1"/>
                </a:solidFill>
                <a:latin typeface="Arial"/>
                <a:cs typeface="Arial"/>
                <a:sym typeface="Arial"/>
              </a:endParaRPr>
            </a:p>
          </p:txBody>
        </p:sp>
      </p:grpSp>
    </p:spTree>
    <p:extLst>
      <p:ext uri="{BB962C8B-B14F-4D97-AF65-F5344CB8AC3E}">
        <p14:creationId xmlns:p14="http://schemas.microsoft.com/office/powerpoint/2010/main" val="11021733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ángulo 36">
            <a:extLst>
              <a:ext uri="{FF2B5EF4-FFF2-40B4-BE49-F238E27FC236}">
                <a16:creationId xmlns:a16="http://schemas.microsoft.com/office/drawing/2014/main" id="{8303CE8B-BD49-B84F-8290-A9775E0B9DD8}"/>
              </a:ext>
            </a:extLst>
          </p:cNvPr>
          <p:cNvSpPr/>
          <p:nvPr/>
        </p:nvSpPr>
        <p:spPr>
          <a:xfrm>
            <a:off x="1070537"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 name="Elipse 1">
            <a:extLst>
              <a:ext uri="{FF2B5EF4-FFF2-40B4-BE49-F238E27FC236}">
                <a16:creationId xmlns:a16="http://schemas.microsoft.com/office/drawing/2014/main" id="{BE4F4738-F7E4-8EB3-61A7-75D35A5E0601}"/>
              </a:ext>
            </a:extLst>
          </p:cNvPr>
          <p:cNvSpPr/>
          <p:nvPr/>
        </p:nvSpPr>
        <p:spPr>
          <a:xfrm>
            <a:off x="569650" y="2241550"/>
            <a:ext cx="3420000" cy="3420000"/>
          </a:xfrm>
          <a:prstGeom prst="ellipse">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CuadroTexto 2">
            <a:extLst>
              <a:ext uri="{FF2B5EF4-FFF2-40B4-BE49-F238E27FC236}">
                <a16:creationId xmlns:a16="http://schemas.microsoft.com/office/drawing/2014/main" id="{B3088468-D233-14D1-517B-E1D171FB0AF6}"/>
              </a:ext>
            </a:extLst>
          </p:cNvPr>
          <p:cNvSpPr txBox="1"/>
          <p:nvPr/>
        </p:nvSpPr>
        <p:spPr>
          <a:xfrm>
            <a:off x="5344843" y="964002"/>
            <a:ext cx="6365602" cy="646331"/>
          </a:xfrm>
          <a:prstGeom prst="rect">
            <a:avLst/>
          </a:prstGeom>
          <a:noFill/>
          <a:ln>
            <a:noFill/>
          </a:ln>
        </p:spPr>
        <p:txBody>
          <a:bodyPr wrap="square">
            <a:spAutoFit/>
          </a:bodyPr>
          <a:lstStyle/>
          <a:p>
            <a:r>
              <a:rPr lang="en-US" b="1">
                <a:solidFill>
                  <a:srgbClr val="002060"/>
                </a:solidFill>
                <a:latin typeface="Arial" panose="020B0604020202020204" pitchFamily="34" charset="0"/>
                <a:cs typeface="Arial" panose="020B0604020202020204" pitchFamily="34" charset="0"/>
                <a:sym typeface="Arial"/>
              </a:rPr>
              <a:t>WASTEWATER TREATMENT FOR FINAL DISPOSAL OR REUSE IN THE PROVINCE OF CUSCO</a:t>
            </a:r>
          </a:p>
        </p:txBody>
      </p:sp>
      <p:grpSp>
        <p:nvGrpSpPr>
          <p:cNvPr id="20" name="Grupo 19">
            <a:extLst>
              <a:ext uri="{FF2B5EF4-FFF2-40B4-BE49-F238E27FC236}">
                <a16:creationId xmlns:a16="http://schemas.microsoft.com/office/drawing/2014/main" id="{F5D70D3B-61A4-6931-3264-984DB6E0E382}"/>
              </a:ext>
            </a:extLst>
          </p:cNvPr>
          <p:cNvGrpSpPr/>
          <p:nvPr/>
        </p:nvGrpSpPr>
        <p:grpSpPr>
          <a:xfrm>
            <a:off x="2031824" y="5449845"/>
            <a:ext cx="495652" cy="428625"/>
            <a:chOff x="5214940" y="2828925"/>
            <a:chExt cx="495652" cy="428625"/>
          </a:xfrm>
        </p:grpSpPr>
        <p:sp>
          <p:nvSpPr>
            <p:cNvPr id="21" name="Rectángulo: esquinas redondeadas 20">
              <a:extLst>
                <a:ext uri="{FF2B5EF4-FFF2-40B4-BE49-F238E27FC236}">
                  <a16:creationId xmlns:a16="http://schemas.microsoft.com/office/drawing/2014/main" id="{32FA3517-AE1C-A591-8596-608269AC2848}"/>
                </a:ext>
              </a:extLst>
            </p:cNvPr>
            <p:cNvSpPr/>
            <p:nvPr/>
          </p:nvSpPr>
          <p:spPr>
            <a:xfrm>
              <a:off x="5214940" y="2828925"/>
              <a:ext cx="495652" cy="428625"/>
            </a:xfrm>
            <a:prstGeom prst="roundRect">
              <a:avLst>
                <a:gd name="adj" fmla="val 2419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6" name="Gráfico 25" descr="Reproducir con relleno sólido">
              <a:hlinkClick r:id="rId4"/>
              <a:extLst>
                <a:ext uri="{FF2B5EF4-FFF2-40B4-BE49-F238E27FC236}">
                  <a16:creationId xmlns:a16="http://schemas.microsoft.com/office/drawing/2014/main" id="{3100FFFA-4956-AF0F-0172-12EAEE48BAC4}"/>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293433" y="2873904"/>
              <a:ext cx="338666" cy="338667"/>
            </a:xfrm>
            <a:prstGeom prst="rect">
              <a:avLst/>
            </a:prstGeom>
          </p:spPr>
        </p:pic>
      </p:grpSp>
      <p:grpSp>
        <p:nvGrpSpPr>
          <p:cNvPr id="34" name="Grupo 33">
            <a:extLst>
              <a:ext uri="{FF2B5EF4-FFF2-40B4-BE49-F238E27FC236}">
                <a16:creationId xmlns:a16="http://schemas.microsoft.com/office/drawing/2014/main" id="{8DB03045-5CEB-7859-7217-1DF3FD9B6025}"/>
              </a:ext>
            </a:extLst>
          </p:cNvPr>
          <p:cNvGrpSpPr/>
          <p:nvPr/>
        </p:nvGrpSpPr>
        <p:grpSpPr>
          <a:xfrm>
            <a:off x="5344843" y="1885176"/>
            <a:ext cx="6175204" cy="979754"/>
            <a:chOff x="5142084" y="1664106"/>
            <a:chExt cx="6175204" cy="979754"/>
          </a:xfrm>
        </p:grpSpPr>
        <p:sp>
          <p:nvSpPr>
            <p:cNvPr id="14" name="object 14">
              <a:extLst>
                <a:ext uri="{FF2B5EF4-FFF2-40B4-BE49-F238E27FC236}">
                  <a16:creationId xmlns:a16="http://schemas.microsoft.com/office/drawing/2014/main" id="{DCE7083E-D3D9-5529-12EE-AA43F41B026D}"/>
                </a:ext>
              </a:extLst>
            </p:cNvPr>
            <p:cNvSpPr txBox="1"/>
            <p:nvPr/>
          </p:nvSpPr>
          <p:spPr>
            <a:xfrm>
              <a:off x="6096000" y="1664106"/>
              <a:ext cx="5221288" cy="979754"/>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endParaRPr lang="es-MX" sz="2000" b="1">
                <a:solidFill>
                  <a:schemeClr val="tx1">
                    <a:lumMod val="85000"/>
                    <a:lumOff val="15000"/>
                  </a:schemeClr>
                </a:solidFill>
                <a:latin typeface="Arial"/>
                <a:cs typeface="Arial"/>
                <a:sym typeface="Arial"/>
              </a:endParaRPr>
            </a:p>
            <a:p>
              <a:pPr marL="12065" marR="5080" algn="just" defTabSz="914358">
                <a:spcBef>
                  <a:spcPts val="100"/>
                </a:spcBef>
              </a:pPr>
              <a:r>
                <a:rPr lang="en-US" sz="1400">
                  <a:solidFill>
                    <a:schemeClr val="tx1">
                      <a:lumMod val="85000"/>
                      <a:lumOff val="15000"/>
                    </a:schemeClr>
                  </a:solidFill>
                  <a:latin typeface="Arial"/>
                  <a:cs typeface="Arial"/>
                  <a:sym typeface="Arial"/>
                </a:rPr>
                <a:t>The project proposes to make investments to expand the capacity of the existing infrastructure for primary conduction (interceptor) and wastewater treatment (San </a:t>
              </a:r>
              <a:r>
                <a:rPr lang="en-US" sz="1400" err="1">
                  <a:solidFill>
                    <a:schemeClr val="tx1">
                      <a:lumMod val="85000"/>
                      <a:lumOff val="15000"/>
                    </a:schemeClr>
                  </a:solidFill>
                  <a:latin typeface="Arial"/>
                  <a:cs typeface="Arial"/>
                  <a:sym typeface="Arial"/>
                </a:rPr>
                <a:t>Jerónimo</a:t>
              </a:r>
              <a:r>
                <a:rPr lang="en-US" sz="1400">
                  <a:solidFill>
                    <a:schemeClr val="tx1">
                      <a:lumMod val="85000"/>
                      <a:lumOff val="15000"/>
                    </a:schemeClr>
                  </a:solidFill>
                  <a:latin typeface="Arial"/>
                  <a:cs typeface="Arial"/>
                  <a:sym typeface="Arial"/>
                </a:rPr>
                <a:t> WWTP).</a:t>
              </a:r>
              <a:endParaRPr lang="es-ES" sz="1400">
                <a:solidFill>
                  <a:schemeClr val="tx1">
                    <a:lumMod val="85000"/>
                    <a:lumOff val="15000"/>
                  </a:schemeClr>
                </a:solidFill>
                <a:latin typeface="Arial"/>
                <a:cs typeface="Arial"/>
                <a:sym typeface="Arial"/>
              </a:endParaRPr>
            </a:p>
          </p:txBody>
        </p:sp>
        <p:grpSp>
          <p:nvGrpSpPr>
            <p:cNvPr id="4" name="Grupo 3">
              <a:extLst>
                <a:ext uri="{FF2B5EF4-FFF2-40B4-BE49-F238E27FC236}">
                  <a16:creationId xmlns:a16="http://schemas.microsoft.com/office/drawing/2014/main" id="{81313762-50A5-7E65-B5F4-EBEC2AC796F1}"/>
                </a:ext>
              </a:extLst>
            </p:cNvPr>
            <p:cNvGrpSpPr/>
            <p:nvPr/>
          </p:nvGrpSpPr>
          <p:grpSpPr>
            <a:xfrm>
              <a:off x="5142084" y="1664106"/>
              <a:ext cx="818611" cy="800469"/>
              <a:chOff x="5142084" y="1855488"/>
              <a:chExt cx="818611" cy="800469"/>
            </a:xfrm>
          </p:grpSpPr>
          <p:sp>
            <p:nvSpPr>
              <p:cNvPr id="8" name="Elipse 7">
                <a:extLst>
                  <a:ext uri="{FF2B5EF4-FFF2-40B4-BE49-F238E27FC236}">
                    <a16:creationId xmlns:a16="http://schemas.microsoft.com/office/drawing/2014/main" id="{CEADECA3-C7B2-E552-CDB4-D4CA556E0722}"/>
                  </a:ext>
                </a:extLst>
              </p:cNvPr>
              <p:cNvSpPr/>
              <p:nvPr/>
            </p:nvSpPr>
            <p:spPr>
              <a:xfrm>
                <a:off x="5142084" y="1855488"/>
                <a:ext cx="818611" cy="80046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2" name="Gráfico 21" descr="Plano con relleno sólido">
                <a:extLst>
                  <a:ext uri="{FF2B5EF4-FFF2-40B4-BE49-F238E27FC236}">
                    <a16:creationId xmlns:a16="http://schemas.microsoft.com/office/drawing/2014/main" id="{FC4987D7-BBA5-C646-6777-CA57E0149099}"/>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252136" y="1954934"/>
                <a:ext cx="596900" cy="601577"/>
              </a:xfrm>
              <a:prstGeom prst="rect">
                <a:avLst/>
              </a:prstGeom>
            </p:spPr>
          </p:pic>
        </p:grpSp>
      </p:grpSp>
      <p:grpSp>
        <p:nvGrpSpPr>
          <p:cNvPr id="36" name="Grupo 35">
            <a:extLst>
              <a:ext uri="{FF2B5EF4-FFF2-40B4-BE49-F238E27FC236}">
                <a16:creationId xmlns:a16="http://schemas.microsoft.com/office/drawing/2014/main" id="{37435B42-609C-4750-CA23-BE08677B8ED3}"/>
              </a:ext>
            </a:extLst>
          </p:cNvPr>
          <p:cNvGrpSpPr/>
          <p:nvPr/>
        </p:nvGrpSpPr>
        <p:grpSpPr>
          <a:xfrm>
            <a:off x="5344843" y="4654818"/>
            <a:ext cx="6177423" cy="979754"/>
            <a:chOff x="5139866" y="4854372"/>
            <a:chExt cx="6177423" cy="979754"/>
          </a:xfrm>
        </p:grpSpPr>
        <p:sp>
          <p:nvSpPr>
            <p:cNvPr id="16" name="object 14">
              <a:extLst>
                <a:ext uri="{FF2B5EF4-FFF2-40B4-BE49-F238E27FC236}">
                  <a16:creationId xmlns:a16="http://schemas.microsoft.com/office/drawing/2014/main" id="{2ECC2B9C-1F11-9E35-7F0D-B4AECBA26314}"/>
                </a:ext>
              </a:extLst>
            </p:cNvPr>
            <p:cNvSpPr txBox="1"/>
            <p:nvPr/>
          </p:nvSpPr>
          <p:spPr>
            <a:xfrm>
              <a:off x="6096001" y="4854372"/>
              <a:ext cx="5221288" cy="979754"/>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sym typeface="Arial"/>
              </a:endParaRPr>
            </a:p>
            <a:p>
              <a:pPr marL="12065" marR="5080" algn="just" defTabSz="914358">
                <a:spcBef>
                  <a:spcPts val="100"/>
                </a:spcBef>
              </a:pPr>
              <a:r>
                <a:rPr lang="en-US" sz="1400">
                  <a:solidFill>
                    <a:schemeClr val="tx1">
                      <a:lumMod val="85000"/>
                      <a:lumOff val="15000"/>
                    </a:schemeClr>
                  </a:solidFill>
                  <a:latin typeface="Arial"/>
                  <a:cs typeface="Arial"/>
                  <a:sym typeface="Arial"/>
                </a:rPr>
                <a:t>16 km of interceptor and collector lines, capacity increase (to 0,9 m3/s) and improvement of the San </a:t>
              </a:r>
              <a:r>
                <a:rPr lang="en-US" sz="1400" err="1">
                  <a:solidFill>
                    <a:schemeClr val="tx1">
                      <a:lumMod val="85000"/>
                      <a:lumOff val="15000"/>
                    </a:schemeClr>
                  </a:solidFill>
                  <a:latin typeface="Arial"/>
                  <a:cs typeface="Arial"/>
                  <a:sym typeface="Arial"/>
                </a:rPr>
                <a:t>Jerónimo</a:t>
              </a:r>
              <a:r>
                <a:rPr lang="en-US" sz="1400">
                  <a:solidFill>
                    <a:schemeClr val="tx1">
                      <a:lumMod val="85000"/>
                      <a:lumOff val="15000"/>
                    </a:schemeClr>
                  </a:solidFill>
                  <a:latin typeface="Arial"/>
                  <a:cs typeface="Arial"/>
                  <a:sym typeface="Arial"/>
                </a:rPr>
                <a:t> wastewater treatment plant and equipment suitable for wastewater treatment</a:t>
              </a:r>
              <a:r>
                <a:rPr lang="es-ES" sz="1400">
                  <a:solidFill>
                    <a:schemeClr val="tx1">
                      <a:lumMod val="85000"/>
                      <a:lumOff val="15000"/>
                    </a:schemeClr>
                  </a:solidFill>
                  <a:latin typeface="Arial"/>
                  <a:cs typeface="Arial"/>
                  <a:sym typeface="Arial"/>
                </a:rPr>
                <a:t>.</a:t>
              </a:r>
            </a:p>
          </p:txBody>
        </p:sp>
        <p:grpSp>
          <p:nvGrpSpPr>
            <p:cNvPr id="23" name="Grupo 22">
              <a:extLst>
                <a:ext uri="{FF2B5EF4-FFF2-40B4-BE49-F238E27FC236}">
                  <a16:creationId xmlns:a16="http://schemas.microsoft.com/office/drawing/2014/main" id="{7DC53562-F7EB-BB63-5916-62C552DAA31C}"/>
                </a:ext>
              </a:extLst>
            </p:cNvPr>
            <p:cNvGrpSpPr/>
            <p:nvPr/>
          </p:nvGrpSpPr>
          <p:grpSpPr>
            <a:xfrm>
              <a:off x="5139866" y="4854372"/>
              <a:ext cx="800469" cy="795027"/>
              <a:chOff x="5139866" y="5071602"/>
              <a:chExt cx="800469" cy="795027"/>
            </a:xfrm>
          </p:grpSpPr>
          <p:sp>
            <p:nvSpPr>
              <p:cNvPr id="24" name="Elipse 23">
                <a:extLst>
                  <a:ext uri="{FF2B5EF4-FFF2-40B4-BE49-F238E27FC236}">
                    <a16:creationId xmlns:a16="http://schemas.microsoft.com/office/drawing/2014/main" id="{2FC52188-F341-5C88-3789-25F07D3B530D}"/>
                  </a:ext>
                </a:extLst>
              </p:cNvPr>
              <p:cNvSpPr/>
              <p:nvPr/>
            </p:nvSpPr>
            <p:spPr>
              <a:xfrm>
                <a:off x="5139866" y="5071602"/>
                <a:ext cx="800469" cy="79502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5" name="Gráfico 24" descr="Hombre trabajador de la construcción con relleno sólido">
                <a:extLst>
                  <a:ext uri="{FF2B5EF4-FFF2-40B4-BE49-F238E27FC236}">
                    <a16:creationId xmlns:a16="http://schemas.microsoft.com/office/drawing/2014/main" id="{16C7A9E8-4814-B907-9EDD-C9A8148EE5F3}"/>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5190380" y="5129174"/>
                <a:ext cx="682173" cy="682173"/>
              </a:xfrm>
              <a:prstGeom prst="rect">
                <a:avLst/>
              </a:prstGeom>
            </p:spPr>
          </p:pic>
        </p:grpSp>
      </p:grpSp>
      <p:grpSp>
        <p:nvGrpSpPr>
          <p:cNvPr id="35" name="Grupo 34">
            <a:extLst>
              <a:ext uri="{FF2B5EF4-FFF2-40B4-BE49-F238E27FC236}">
                <a16:creationId xmlns:a16="http://schemas.microsoft.com/office/drawing/2014/main" id="{15245764-7F10-B7B2-D5D8-1AFF76276B50}"/>
              </a:ext>
            </a:extLst>
          </p:cNvPr>
          <p:cNvGrpSpPr/>
          <p:nvPr/>
        </p:nvGrpSpPr>
        <p:grpSpPr>
          <a:xfrm>
            <a:off x="5344843" y="3454663"/>
            <a:ext cx="6173297" cy="846212"/>
            <a:chOff x="5143992" y="3670997"/>
            <a:chExt cx="6173297" cy="846212"/>
          </a:xfrm>
        </p:grpSpPr>
        <p:sp>
          <p:nvSpPr>
            <p:cNvPr id="15" name="object 14">
              <a:extLst>
                <a:ext uri="{FF2B5EF4-FFF2-40B4-BE49-F238E27FC236}">
                  <a16:creationId xmlns:a16="http://schemas.microsoft.com/office/drawing/2014/main" id="{AC30F340-74A7-5026-7A2D-58BE0E25B14E}"/>
                </a:ext>
              </a:extLst>
            </p:cNvPr>
            <p:cNvSpPr txBox="1"/>
            <p:nvPr/>
          </p:nvSpPr>
          <p:spPr>
            <a:xfrm>
              <a:off x="6096000" y="3670997"/>
              <a:ext cx="5221289" cy="825866"/>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Investment</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Amount</a:t>
              </a:r>
              <a:r>
                <a:rPr lang="es-MX" sz="2000" b="1">
                  <a:solidFill>
                    <a:schemeClr val="tx1">
                      <a:lumMod val="85000"/>
                      <a:lumOff val="15000"/>
                    </a:schemeClr>
                  </a:solidFill>
                  <a:latin typeface="Arial"/>
                  <a:cs typeface="Arial"/>
                  <a:sym typeface="Arial"/>
                </a:rPr>
                <a:t>: US$ 44 MM</a:t>
              </a:r>
              <a:endParaRPr lang="es-MX" b="1">
                <a:solidFill>
                  <a:schemeClr val="tx1">
                    <a:lumMod val="85000"/>
                    <a:lumOff val="15000"/>
                  </a:schemeClr>
                </a:solidFill>
                <a:latin typeface="Arial"/>
                <a:cs typeface="Arial"/>
                <a:sym typeface="Arial"/>
              </a:endParaRPr>
            </a:p>
            <a:p>
              <a:pPr marL="12065" marR="5080" algn="just" defTabSz="914358">
                <a:spcBef>
                  <a:spcPts val="100"/>
                </a:spcBef>
              </a:pPr>
              <a:r>
                <a:rPr lang="en-US" sz="1600">
                  <a:solidFill>
                    <a:schemeClr val="tx1">
                      <a:lumMod val="85000"/>
                      <a:lumOff val="15000"/>
                    </a:schemeClr>
                  </a:solidFill>
                  <a:latin typeface="Arial"/>
                  <a:cs typeface="Arial"/>
                  <a:sym typeface="Arial"/>
                </a:rPr>
                <a:t>Co-financed unsolicited proposal modality for a term of 23 years.</a:t>
              </a:r>
            </a:p>
          </p:txBody>
        </p:sp>
        <p:grpSp>
          <p:nvGrpSpPr>
            <p:cNvPr id="31" name="Grupo 30">
              <a:extLst>
                <a:ext uri="{FF2B5EF4-FFF2-40B4-BE49-F238E27FC236}">
                  <a16:creationId xmlns:a16="http://schemas.microsoft.com/office/drawing/2014/main" id="{C32FEC28-419A-7E72-2C3E-8D1A75D0019D}"/>
                </a:ext>
              </a:extLst>
            </p:cNvPr>
            <p:cNvGrpSpPr/>
            <p:nvPr/>
          </p:nvGrpSpPr>
          <p:grpSpPr>
            <a:xfrm>
              <a:off x="5143992" y="3712205"/>
              <a:ext cx="818611" cy="805004"/>
              <a:chOff x="5143992" y="3819188"/>
              <a:chExt cx="818611" cy="805004"/>
            </a:xfrm>
          </p:grpSpPr>
          <p:sp>
            <p:nvSpPr>
              <p:cNvPr id="32" name="Elipse 31">
                <a:extLst>
                  <a:ext uri="{FF2B5EF4-FFF2-40B4-BE49-F238E27FC236}">
                    <a16:creationId xmlns:a16="http://schemas.microsoft.com/office/drawing/2014/main" id="{5ACE0472-D55A-F05B-1CBE-887C800C532B}"/>
                  </a:ext>
                </a:extLst>
              </p:cNvPr>
              <p:cNvSpPr/>
              <p:nvPr/>
            </p:nvSpPr>
            <p:spPr>
              <a:xfrm>
                <a:off x="5143992" y="3819188"/>
                <a:ext cx="818611" cy="80500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33" name="Gráfico 32" descr="Monedas con relleno sólido">
                <a:extLst>
                  <a:ext uri="{FF2B5EF4-FFF2-40B4-BE49-F238E27FC236}">
                    <a16:creationId xmlns:a16="http://schemas.microsoft.com/office/drawing/2014/main" id="{C51BBCD0-E120-B4A8-D033-B17598AE1D21}"/>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5234994" y="3910087"/>
                <a:ext cx="614042" cy="623207"/>
              </a:xfrm>
              <a:prstGeom prst="rect">
                <a:avLst/>
              </a:prstGeom>
            </p:spPr>
          </p:pic>
        </p:grpSp>
      </p:grpSp>
      <p:grpSp>
        <p:nvGrpSpPr>
          <p:cNvPr id="5" name="Grupo 4">
            <a:extLst>
              <a:ext uri="{FF2B5EF4-FFF2-40B4-BE49-F238E27FC236}">
                <a16:creationId xmlns:a16="http://schemas.microsoft.com/office/drawing/2014/main" id="{FDDBD3B5-5DE8-A73A-72CE-A74447B255C1}"/>
              </a:ext>
            </a:extLst>
          </p:cNvPr>
          <p:cNvGrpSpPr/>
          <p:nvPr/>
        </p:nvGrpSpPr>
        <p:grpSpPr>
          <a:xfrm>
            <a:off x="354298" y="996472"/>
            <a:ext cx="3898394" cy="1155318"/>
            <a:chOff x="354298" y="996472"/>
            <a:chExt cx="3898394" cy="1155318"/>
          </a:xfrm>
        </p:grpSpPr>
        <p:sp>
          <p:nvSpPr>
            <p:cNvPr id="6" name="object 5">
              <a:extLst>
                <a:ext uri="{FF2B5EF4-FFF2-40B4-BE49-F238E27FC236}">
                  <a16:creationId xmlns:a16="http://schemas.microsoft.com/office/drawing/2014/main" id="{ED00C8D4-C8CF-C161-0284-2887BF6134D1}"/>
                </a:ext>
              </a:extLst>
            </p:cNvPr>
            <p:cNvSpPr txBox="1"/>
            <p:nvPr/>
          </p:nvSpPr>
          <p:spPr>
            <a:xfrm>
              <a:off x="708226" y="1886877"/>
              <a:ext cx="3155750" cy="264913"/>
            </a:xfrm>
            <a:prstGeom prst="rect">
              <a:avLst/>
            </a:prstGeom>
            <a:solidFill>
              <a:srgbClr val="EE8E00"/>
            </a:solidFill>
          </p:spPr>
          <p:txBody>
            <a:bodyPr vert="horz" wrap="square" lIns="0" tIns="12699" rIns="0" bIns="0" rtlCol="0">
              <a:spAutoFit/>
            </a:bodyPr>
            <a:lstStyle/>
            <a:p>
              <a:pPr marL="12699" algn="ctr" defTabSz="914358">
                <a:spcBef>
                  <a:spcPts val="100"/>
                </a:spcBef>
                <a:defRPr/>
              </a:pPr>
              <a:r>
                <a:rPr lang="es-MX" sz="1600" b="1" spc="-10">
                  <a:solidFill>
                    <a:srgbClr val="FFFFFF"/>
                  </a:solidFill>
                  <a:latin typeface="Arial"/>
                  <a:cs typeface="Arial"/>
                  <a:sym typeface="Arial"/>
                </a:rPr>
                <a:t>STRUCTURING</a:t>
              </a:r>
              <a:endParaRPr lang="es-PE" sz="1600" b="1">
                <a:solidFill>
                  <a:prstClr val="black"/>
                </a:solidFill>
                <a:latin typeface="Arial"/>
                <a:cs typeface="Arial"/>
                <a:sym typeface="Arial"/>
              </a:endParaRPr>
            </a:p>
          </p:txBody>
        </p:sp>
        <p:grpSp>
          <p:nvGrpSpPr>
            <p:cNvPr id="7" name="Grupo 6">
              <a:extLst>
                <a:ext uri="{FF2B5EF4-FFF2-40B4-BE49-F238E27FC236}">
                  <a16:creationId xmlns:a16="http://schemas.microsoft.com/office/drawing/2014/main" id="{4BDD77BB-8C53-B438-B366-B790386C7A82}"/>
                </a:ext>
              </a:extLst>
            </p:cNvPr>
            <p:cNvGrpSpPr/>
            <p:nvPr/>
          </p:nvGrpSpPr>
          <p:grpSpPr>
            <a:xfrm>
              <a:off x="354298" y="996472"/>
              <a:ext cx="3898394" cy="978370"/>
              <a:chOff x="-164593" y="5768531"/>
              <a:chExt cx="3898394" cy="978370"/>
            </a:xfrm>
            <a:noFill/>
          </p:grpSpPr>
          <p:sp>
            <p:nvSpPr>
              <p:cNvPr id="10" name="object 2">
                <a:extLst>
                  <a:ext uri="{FF2B5EF4-FFF2-40B4-BE49-F238E27FC236}">
                    <a16:creationId xmlns:a16="http://schemas.microsoft.com/office/drawing/2014/main" id="{849D5A4B-84E2-EFAF-F360-4BB9868728B2}"/>
                  </a:ext>
                </a:extLst>
              </p:cNvPr>
              <p:cNvSpPr/>
              <p:nvPr/>
            </p:nvSpPr>
            <p:spPr>
              <a:xfrm>
                <a:off x="-164593" y="5768531"/>
                <a:ext cx="3898394" cy="978370"/>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prstClr val="black"/>
                  </a:solidFill>
                  <a:latin typeface="Arial"/>
                  <a:cs typeface="Arial"/>
                  <a:sym typeface="Arial"/>
                </a:endParaRPr>
              </a:p>
            </p:txBody>
          </p:sp>
          <p:sp>
            <p:nvSpPr>
              <p:cNvPr id="11" name="object 5">
                <a:extLst>
                  <a:ext uri="{FF2B5EF4-FFF2-40B4-BE49-F238E27FC236}">
                    <a16:creationId xmlns:a16="http://schemas.microsoft.com/office/drawing/2014/main" id="{016CB40E-E013-3F81-F43F-59FD4A631B94}"/>
                  </a:ext>
                </a:extLst>
              </p:cNvPr>
              <p:cNvSpPr txBox="1"/>
              <p:nvPr/>
            </p:nvSpPr>
            <p:spPr>
              <a:xfrm>
                <a:off x="191765" y="5883645"/>
                <a:ext cx="1981799" cy="751487"/>
              </a:xfrm>
              <a:prstGeom prst="rect">
                <a:avLst/>
              </a:prstGeom>
              <a:grpFill/>
            </p:spPr>
            <p:txBody>
              <a:bodyPr vert="horz" wrap="square" lIns="0" tIns="12699" rIns="0" bIns="0" rtlCol="0">
                <a:spAutoFit/>
              </a:bodyPr>
              <a:lstStyle/>
              <a:p>
                <a:pPr marL="12699" defTabSz="914358">
                  <a:defRPr/>
                </a:pPr>
                <a:r>
                  <a:rPr lang="en-US" sz="1600" b="1" spc="-10">
                    <a:solidFill>
                      <a:srgbClr val="FFFFFF"/>
                    </a:solidFill>
                    <a:latin typeface="Arial"/>
                    <a:cs typeface="Arial"/>
                    <a:sym typeface="Arial"/>
                  </a:rPr>
                  <a:t>ESTIMATED DATE OF DECLARATION OF INTEREST</a:t>
                </a:r>
                <a:endParaRPr lang="es-PE" sz="1600">
                  <a:solidFill>
                    <a:prstClr val="black"/>
                  </a:solidFill>
                  <a:latin typeface="Arial"/>
                  <a:cs typeface="Arial"/>
                  <a:sym typeface="Arial"/>
                </a:endParaRPr>
              </a:p>
            </p:txBody>
          </p:sp>
          <p:sp>
            <p:nvSpPr>
              <p:cNvPr id="13" name="object 18">
                <a:extLst>
                  <a:ext uri="{FF2B5EF4-FFF2-40B4-BE49-F238E27FC236}">
                    <a16:creationId xmlns:a16="http://schemas.microsoft.com/office/drawing/2014/main" id="{87557C26-60AA-3A91-CA78-D2DBE155A759}"/>
                  </a:ext>
                </a:extLst>
              </p:cNvPr>
              <p:cNvSpPr txBox="1"/>
              <p:nvPr/>
            </p:nvSpPr>
            <p:spPr>
              <a:xfrm>
                <a:off x="2123271" y="5897597"/>
                <a:ext cx="1241098" cy="243656"/>
              </a:xfrm>
              <a:prstGeom prst="rect">
                <a:avLst/>
              </a:prstGeom>
              <a:solidFill>
                <a:srgbClr val="FF9900"/>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9" name="object 17">
              <a:extLst>
                <a:ext uri="{FF2B5EF4-FFF2-40B4-BE49-F238E27FC236}">
                  <a16:creationId xmlns:a16="http://schemas.microsoft.com/office/drawing/2014/main" id="{9A45EBF3-549B-2657-FFA2-006B30E09B2B}"/>
                </a:ext>
              </a:extLst>
            </p:cNvPr>
            <p:cNvSpPr txBox="1"/>
            <p:nvPr/>
          </p:nvSpPr>
          <p:spPr>
            <a:xfrm>
              <a:off x="2957998" y="1366208"/>
              <a:ext cx="597755" cy="321241"/>
            </a:xfrm>
            <a:prstGeom prst="rect">
              <a:avLst/>
            </a:prstGeom>
            <a:no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4</a:t>
              </a:r>
              <a:endParaRPr sz="2000">
                <a:solidFill>
                  <a:schemeClr val="bg1"/>
                </a:solidFill>
                <a:latin typeface="Arial"/>
                <a:cs typeface="Arial"/>
                <a:sym typeface="Arial"/>
              </a:endParaRPr>
            </a:p>
          </p:txBody>
        </p:sp>
      </p:grpSp>
    </p:spTree>
    <p:extLst>
      <p:ext uri="{BB962C8B-B14F-4D97-AF65-F5344CB8AC3E}">
        <p14:creationId xmlns:p14="http://schemas.microsoft.com/office/powerpoint/2010/main" val="28257606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ángulo 36">
            <a:extLst>
              <a:ext uri="{FF2B5EF4-FFF2-40B4-BE49-F238E27FC236}">
                <a16:creationId xmlns:a16="http://schemas.microsoft.com/office/drawing/2014/main" id="{C382D79F-E31E-AC49-8B97-3112BE9C748F}"/>
              </a:ext>
            </a:extLst>
          </p:cNvPr>
          <p:cNvSpPr/>
          <p:nvPr/>
        </p:nvSpPr>
        <p:spPr>
          <a:xfrm>
            <a:off x="1070537"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8" name="Imagen 7" descr="Imagen de la pantalla de un videojuego&#10;&#10;Descripción generada automáticamente con confianza baja">
            <a:extLst>
              <a:ext uri="{FF2B5EF4-FFF2-40B4-BE49-F238E27FC236}">
                <a16:creationId xmlns:a16="http://schemas.microsoft.com/office/drawing/2014/main" id="{2668B722-BD19-BBF2-F9B2-7C68132EF79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79419" y="2259599"/>
            <a:ext cx="3413364" cy="3420000"/>
          </a:xfrm>
          <a:custGeom>
            <a:avLst/>
            <a:gdLst>
              <a:gd name="connsiteX0" fmla="*/ 3114000 w 6228000"/>
              <a:gd name="connsiteY0" fmla="*/ 0 h 6228000"/>
              <a:gd name="connsiteX1" fmla="*/ 6228000 w 6228000"/>
              <a:gd name="connsiteY1" fmla="*/ 3114000 h 6228000"/>
              <a:gd name="connsiteX2" fmla="*/ 3114000 w 6228000"/>
              <a:gd name="connsiteY2" fmla="*/ 6228000 h 6228000"/>
              <a:gd name="connsiteX3" fmla="*/ 0 w 6228000"/>
              <a:gd name="connsiteY3" fmla="*/ 3114000 h 6228000"/>
              <a:gd name="connsiteX4" fmla="*/ 3114000 w 6228000"/>
              <a:gd name="connsiteY4" fmla="*/ 0 h 622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8000" h="6228000">
                <a:moveTo>
                  <a:pt x="3114000" y="0"/>
                </a:moveTo>
                <a:cubicBezTo>
                  <a:pt x="4833815" y="0"/>
                  <a:pt x="6228000" y="1394185"/>
                  <a:pt x="6228000" y="3114000"/>
                </a:cubicBezTo>
                <a:cubicBezTo>
                  <a:pt x="6228000" y="4833815"/>
                  <a:pt x="4833815" y="6228000"/>
                  <a:pt x="3114000" y="6228000"/>
                </a:cubicBezTo>
                <a:cubicBezTo>
                  <a:pt x="1394185" y="6228000"/>
                  <a:pt x="0" y="4833815"/>
                  <a:pt x="0" y="3114000"/>
                </a:cubicBezTo>
                <a:cubicBezTo>
                  <a:pt x="0" y="1394185"/>
                  <a:pt x="1394185" y="0"/>
                  <a:pt x="3114000" y="0"/>
                </a:cubicBezTo>
                <a:close/>
              </a:path>
            </a:pathLst>
          </a:custGeom>
        </p:spPr>
      </p:pic>
      <p:sp>
        <p:nvSpPr>
          <p:cNvPr id="3" name="CuadroTexto 2">
            <a:extLst>
              <a:ext uri="{FF2B5EF4-FFF2-40B4-BE49-F238E27FC236}">
                <a16:creationId xmlns:a16="http://schemas.microsoft.com/office/drawing/2014/main" id="{B3088468-D233-14D1-517B-E1D171FB0AF6}"/>
              </a:ext>
            </a:extLst>
          </p:cNvPr>
          <p:cNvSpPr txBox="1"/>
          <p:nvPr/>
        </p:nvSpPr>
        <p:spPr>
          <a:xfrm>
            <a:off x="5377608" y="690557"/>
            <a:ext cx="5221288" cy="707886"/>
          </a:xfrm>
          <a:prstGeom prst="rect">
            <a:avLst/>
          </a:prstGeom>
          <a:noFill/>
          <a:ln>
            <a:noFill/>
          </a:ln>
        </p:spPr>
        <p:txBody>
          <a:bodyPr wrap="square">
            <a:spAutoFit/>
          </a:bodyPr>
          <a:lstStyle/>
          <a:p>
            <a:r>
              <a:rPr lang="es-ES" sz="2000" b="1">
                <a:solidFill>
                  <a:srgbClr val="002060"/>
                </a:solidFill>
                <a:latin typeface="Arial" panose="020B0604020202020204" pitchFamily="34" charset="0"/>
                <a:cs typeface="Arial" panose="020B0604020202020204" pitchFamily="34" charset="0"/>
                <a:sym typeface="Arial"/>
              </a:rPr>
              <a:t>HUANCAYO WASTEWATER TREATMENT PLANT</a:t>
            </a:r>
          </a:p>
        </p:txBody>
      </p:sp>
      <p:grpSp>
        <p:nvGrpSpPr>
          <p:cNvPr id="20" name="Grupo 19">
            <a:extLst>
              <a:ext uri="{FF2B5EF4-FFF2-40B4-BE49-F238E27FC236}">
                <a16:creationId xmlns:a16="http://schemas.microsoft.com/office/drawing/2014/main" id="{F5D70D3B-61A4-6931-3264-984DB6E0E382}"/>
              </a:ext>
            </a:extLst>
          </p:cNvPr>
          <p:cNvGrpSpPr/>
          <p:nvPr/>
        </p:nvGrpSpPr>
        <p:grpSpPr>
          <a:xfrm>
            <a:off x="2055669" y="5446712"/>
            <a:ext cx="495652" cy="428625"/>
            <a:chOff x="4126369" y="2080532"/>
            <a:chExt cx="495652" cy="428625"/>
          </a:xfrm>
        </p:grpSpPr>
        <p:sp>
          <p:nvSpPr>
            <p:cNvPr id="21" name="Rectángulo: esquinas redondeadas 20">
              <a:extLst>
                <a:ext uri="{FF2B5EF4-FFF2-40B4-BE49-F238E27FC236}">
                  <a16:creationId xmlns:a16="http://schemas.microsoft.com/office/drawing/2014/main" id="{32FA3517-AE1C-A591-8596-608269AC2848}"/>
                </a:ext>
              </a:extLst>
            </p:cNvPr>
            <p:cNvSpPr/>
            <p:nvPr/>
          </p:nvSpPr>
          <p:spPr>
            <a:xfrm>
              <a:off x="4126369" y="2080532"/>
              <a:ext cx="495652" cy="428625"/>
            </a:xfrm>
            <a:prstGeom prst="roundRect">
              <a:avLst>
                <a:gd name="adj" fmla="val 2419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6" name="Gráfico 25" descr="Reproducir con relleno sólido">
              <a:hlinkClick r:id="rId4"/>
              <a:extLst>
                <a:ext uri="{FF2B5EF4-FFF2-40B4-BE49-F238E27FC236}">
                  <a16:creationId xmlns:a16="http://schemas.microsoft.com/office/drawing/2014/main" id="{3100FFFA-4956-AF0F-0172-12EAEE48BAC4}"/>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204862" y="2125511"/>
              <a:ext cx="338666" cy="338667"/>
            </a:xfrm>
            <a:prstGeom prst="rect">
              <a:avLst/>
            </a:prstGeom>
          </p:spPr>
        </p:pic>
      </p:grpSp>
      <p:grpSp>
        <p:nvGrpSpPr>
          <p:cNvPr id="36" name="Grupo 35">
            <a:extLst>
              <a:ext uri="{FF2B5EF4-FFF2-40B4-BE49-F238E27FC236}">
                <a16:creationId xmlns:a16="http://schemas.microsoft.com/office/drawing/2014/main" id="{DBA8A1EA-D8A9-F4DA-5A9E-1589C74CF62B}"/>
              </a:ext>
            </a:extLst>
          </p:cNvPr>
          <p:cNvGrpSpPr/>
          <p:nvPr/>
        </p:nvGrpSpPr>
        <p:grpSpPr>
          <a:xfrm>
            <a:off x="5190380" y="1604700"/>
            <a:ext cx="6175204" cy="2056972"/>
            <a:chOff x="5142084" y="1483467"/>
            <a:chExt cx="6175204" cy="2056972"/>
          </a:xfrm>
        </p:grpSpPr>
        <p:sp>
          <p:nvSpPr>
            <p:cNvPr id="14" name="object 14">
              <a:extLst>
                <a:ext uri="{FF2B5EF4-FFF2-40B4-BE49-F238E27FC236}">
                  <a16:creationId xmlns:a16="http://schemas.microsoft.com/office/drawing/2014/main" id="{DCE7083E-D3D9-5529-12EE-AA43F41B026D}"/>
                </a:ext>
              </a:extLst>
            </p:cNvPr>
            <p:cNvSpPr txBox="1"/>
            <p:nvPr/>
          </p:nvSpPr>
          <p:spPr>
            <a:xfrm>
              <a:off x="6096000" y="1483467"/>
              <a:ext cx="5221288" cy="2056972"/>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endParaRPr lang="es-MX" sz="2000" b="1">
                <a:solidFill>
                  <a:schemeClr val="tx1">
                    <a:lumMod val="85000"/>
                    <a:lumOff val="15000"/>
                  </a:schemeClr>
                </a:solidFill>
                <a:latin typeface="Arial"/>
                <a:cs typeface="Arial"/>
                <a:sym typeface="Arial"/>
              </a:endParaRPr>
            </a:p>
            <a:p>
              <a:pPr marL="12065" marR="5080" algn="just" defTabSz="914358">
                <a:spcBef>
                  <a:spcPts val="100"/>
                </a:spcBef>
              </a:pPr>
              <a:r>
                <a:rPr lang="en-US" sz="1400">
                  <a:solidFill>
                    <a:schemeClr val="tx1">
                      <a:lumMod val="85000"/>
                      <a:lumOff val="15000"/>
                    </a:schemeClr>
                  </a:solidFill>
                  <a:latin typeface="Arial"/>
                  <a:cs typeface="Arial"/>
                  <a:sym typeface="Arial"/>
                </a:rPr>
                <a:t>The project contemplates the construction of a treatment plant (WWTP) for wastewater produced in the localities of </a:t>
              </a:r>
              <a:r>
                <a:rPr lang="en-US" sz="1400" err="1">
                  <a:solidFill>
                    <a:schemeClr val="tx1">
                      <a:lumMod val="85000"/>
                      <a:lumOff val="15000"/>
                    </a:schemeClr>
                  </a:solidFill>
                  <a:latin typeface="Arial"/>
                  <a:cs typeface="Arial"/>
                  <a:sym typeface="Arial"/>
                </a:rPr>
                <a:t>Huancayo</a:t>
              </a:r>
              <a:r>
                <a:rPr lang="en-US" sz="1400">
                  <a:solidFill>
                    <a:schemeClr val="tx1">
                      <a:lumMod val="85000"/>
                      <a:lumOff val="15000"/>
                    </a:schemeClr>
                  </a:solidFill>
                  <a:latin typeface="Arial"/>
                  <a:cs typeface="Arial"/>
                  <a:sym typeface="Arial"/>
                </a:rPr>
                <a:t>, El Tambo, </a:t>
              </a:r>
              <a:r>
                <a:rPr lang="en-US" sz="1400" err="1">
                  <a:solidFill>
                    <a:schemeClr val="tx1">
                      <a:lumMod val="85000"/>
                      <a:lumOff val="15000"/>
                    </a:schemeClr>
                  </a:solidFill>
                  <a:latin typeface="Arial"/>
                  <a:cs typeface="Arial"/>
                  <a:sym typeface="Arial"/>
                </a:rPr>
                <a:t>Chilca</a:t>
              </a:r>
              <a:r>
                <a:rPr lang="en-US" sz="1400">
                  <a:solidFill>
                    <a:schemeClr val="tx1">
                      <a:lumMod val="85000"/>
                      <a:lumOff val="15000"/>
                    </a:schemeClr>
                  </a:solidFill>
                  <a:latin typeface="Arial"/>
                  <a:cs typeface="Arial"/>
                  <a:sym typeface="Arial"/>
                </a:rPr>
                <a:t> and </a:t>
              </a:r>
              <a:r>
                <a:rPr lang="en-US" sz="1400" err="1">
                  <a:solidFill>
                    <a:schemeClr val="tx1">
                      <a:lumMod val="85000"/>
                      <a:lumOff val="15000"/>
                    </a:schemeClr>
                  </a:solidFill>
                  <a:latin typeface="Arial"/>
                  <a:cs typeface="Arial"/>
                  <a:sym typeface="Arial"/>
                </a:rPr>
                <a:t>Huancán</a:t>
              </a:r>
              <a:r>
                <a:rPr lang="en-US" sz="1400">
                  <a:solidFill>
                    <a:schemeClr val="tx1">
                      <a:lumMod val="85000"/>
                      <a:lumOff val="15000"/>
                    </a:schemeClr>
                  </a:solidFill>
                  <a:latin typeface="Arial"/>
                  <a:cs typeface="Arial"/>
                  <a:sym typeface="Arial"/>
                </a:rPr>
                <a:t>. It also includes the construction of a WWTP of approximately 34 kilometers of primary and secondary collectors that will intercept the current discharges to the </a:t>
              </a:r>
              <a:r>
                <a:rPr lang="en-US" sz="1400" err="1">
                  <a:solidFill>
                    <a:schemeClr val="tx1">
                      <a:lumMod val="85000"/>
                      <a:lumOff val="15000"/>
                    </a:schemeClr>
                  </a:solidFill>
                  <a:latin typeface="Arial"/>
                  <a:cs typeface="Arial"/>
                  <a:sym typeface="Arial"/>
                </a:rPr>
                <a:t>Mantaro</a:t>
              </a:r>
              <a:r>
                <a:rPr lang="en-US" sz="1400">
                  <a:solidFill>
                    <a:schemeClr val="tx1">
                      <a:lumMod val="85000"/>
                      <a:lumOff val="15000"/>
                    </a:schemeClr>
                  </a:solidFill>
                  <a:latin typeface="Arial"/>
                  <a:cs typeface="Arial"/>
                  <a:sym typeface="Arial"/>
                </a:rPr>
                <a:t>, </a:t>
              </a:r>
              <a:r>
                <a:rPr lang="en-US" sz="1400" err="1">
                  <a:solidFill>
                    <a:schemeClr val="tx1">
                      <a:lumMod val="85000"/>
                      <a:lumOff val="15000"/>
                    </a:schemeClr>
                  </a:solidFill>
                  <a:latin typeface="Arial"/>
                  <a:cs typeface="Arial"/>
                  <a:sym typeface="Arial"/>
                </a:rPr>
                <a:t>Chilca</a:t>
              </a:r>
              <a:r>
                <a:rPr lang="en-US" sz="1400">
                  <a:solidFill>
                    <a:schemeClr val="tx1">
                      <a:lumMod val="85000"/>
                      <a:lumOff val="15000"/>
                    </a:schemeClr>
                  </a:solidFill>
                  <a:latin typeface="Arial"/>
                  <a:cs typeface="Arial"/>
                  <a:sym typeface="Arial"/>
                </a:rPr>
                <a:t> and </a:t>
              </a:r>
              <a:r>
                <a:rPr lang="en-US" sz="1400" err="1">
                  <a:solidFill>
                    <a:schemeClr val="tx1">
                      <a:lumMod val="85000"/>
                      <a:lumOff val="15000"/>
                    </a:schemeClr>
                  </a:solidFill>
                  <a:latin typeface="Arial"/>
                  <a:cs typeface="Arial"/>
                  <a:sym typeface="Arial"/>
                </a:rPr>
                <a:t>Ancalá</a:t>
              </a:r>
              <a:r>
                <a:rPr lang="en-US" sz="1400">
                  <a:solidFill>
                    <a:schemeClr val="tx1">
                      <a:lumMod val="85000"/>
                      <a:lumOff val="15000"/>
                    </a:schemeClr>
                  </a:solidFill>
                  <a:latin typeface="Arial"/>
                  <a:cs typeface="Arial"/>
                  <a:sym typeface="Arial"/>
                </a:rPr>
                <a:t> rivers; these will carry the wastewater to the WWTP, including 8 wastewater pumping stations (EBAR) and their respective discharge lines</a:t>
              </a:r>
              <a:r>
                <a:rPr lang="es-ES" sz="1400">
                  <a:solidFill>
                    <a:schemeClr val="tx1">
                      <a:lumMod val="85000"/>
                      <a:lumOff val="15000"/>
                    </a:schemeClr>
                  </a:solidFill>
                  <a:latin typeface="Arial"/>
                  <a:cs typeface="Arial"/>
                  <a:sym typeface="Arial"/>
                </a:rPr>
                <a:t>.</a:t>
              </a:r>
              <a:endParaRPr lang="es-ES" sz="1400">
                <a:solidFill>
                  <a:schemeClr val="tx1">
                    <a:lumMod val="85000"/>
                    <a:lumOff val="15000"/>
                  </a:schemeClr>
                </a:solidFill>
                <a:latin typeface="Arial"/>
                <a:cs typeface="Arial"/>
              </a:endParaRPr>
            </a:p>
          </p:txBody>
        </p:sp>
        <p:grpSp>
          <p:nvGrpSpPr>
            <p:cNvPr id="2" name="Grupo 1">
              <a:extLst>
                <a:ext uri="{FF2B5EF4-FFF2-40B4-BE49-F238E27FC236}">
                  <a16:creationId xmlns:a16="http://schemas.microsoft.com/office/drawing/2014/main" id="{BC39341E-7931-7C1C-90DB-0856292DDFE2}"/>
                </a:ext>
              </a:extLst>
            </p:cNvPr>
            <p:cNvGrpSpPr/>
            <p:nvPr/>
          </p:nvGrpSpPr>
          <p:grpSpPr>
            <a:xfrm>
              <a:off x="5142084" y="1483467"/>
              <a:ext cx="818611" cy="800469"/>
              <a:chOff x="5142084" y="1855488"/>
              <a:chExt cx="818611" cy="800469"/>
            </a:xfrm>
          </p:grpSpPr>
          <p:sp>
            <p:nvSpPr>
              <p:cNvPr id="4" name="Elipse 3">
                <a:extLst>
                  <a:ext uri="{FF2B5EF4-FFF2-40B4-BE49-F238E27FC236}">
                    <a16:creationId xmlns:a16="http://schemas.microsoft.com/office/drawing/2014/main" id="{279DD492-0D0B-5E0B-0172-BB5561EFB2AB}"/>
                  </a:ext>
                </a:extLst>
              </p:cNvPr>
              <p:cNvSpPr/>
              <p:nvPr/>
            </p:nvSpPr>
            <p:spPr>
              <a:xfrm>
                <a:off x="5142084" y="1855488"/>
                <a:ext cx="818611" cy="80046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2" name="Gráfico 21" descr="Plano con relleno sólido">
                <a:extLst>
                  <a:ext uri="{FF2B5EF4-FFF2-40B4-BE49-F238E27FC236}">
                    <a16:creationId xmlns:a16="http://schemas.microsoft.com/office/drawing/2014/main" id="{0F09B9A2-8149-EC3E-A4C7-69D0601E9C5A}"/>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252136" y="1954934"/>
                <a:ext cx="596900" cy="601577"/>
              </a:xfrm>
              <a:prstGeom prst="rect">
                <a:avLst/>
              </a:prstGeom>
            </p:spPr>
          </p:pic>
        </p:grpSp>
      </p:grpSp>
      <p:grpSp>
        <p:nvGrpSpPr>
          <p:cNvPr id="34" name="Grupo 33">
            <a:extLst>
              <a:ext uri="{FF2B5EF4-FFF2-40B4-BE49-F238E27FC236}">
                <a16:creationId xmlns:a16="http://schemas.microsoft.com/office/drawing/2014/main" id="{9005FD89-C93F-5047-780B-9FAA6D04D58A}"/>
              </a:ext>
            </a:extLst>
          </p:cNvPr>
          <p:cNvGrpSpPr/>
          <p:nvPr/>
        </p:nvGrpSpPr>
        <p:grpSpPr>
          <a:xfrm>
            <a:off x="5190380" y="5400446"/>
            <a:ext cx="6166942" cy="795027"/>
            <a:chOff x="5139866" y="5187076"/>
            <a:chExt cx="6166942" cy="795027"/>
          </a:xfrm>
        </p:grpSpPr>
        <p:sp>
          <p:nvSpPr>
            <p:cNvPr id="16" name="object 14">
              <a:extLst>
                <a:ext uri="{FF2B5EF4-FFF2-40B4-BE49-F238E27FC236}">
                  <a16:creationId xmlns:a16="http://schemas.microsoft.com/office/drawing/2014/main" id="{2ECC2B9C-1F11-9E35-7F0D-B4AECBA26314}"/>
                </a:ext>
              </a:extLst>
            </p:cNvPr>
            <p:cNvSpPr txBox="1"/>
            <p:nvPr/>
          </p:nvSpPr>
          <p:spPr>
            <a:xfrm>
              <a:off x="6096000" y="5187076"/>
              <a:ext cx="5210808" cy="764311"/>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sym typeface="Arial"/>
              </a:endParaRPr>
            </a:p>
            <a:p>
              <a:pPr marL="12065" marR="5080" algn="just" defTabSz="914358">
                <a:spcBef>
                  <a:spcPts val="100"/>
                </a:spcBef>
              </a:pPr>
              <a:r>
                <a:rPr lang="en-US" sz="1400">
                  <a:solidFill>
                    <a:schemeClr val="tx1">
                      <a:lumMod val="85000"/>
                      <a:lumOff val="15000"/>
                    </a:schemeClr>
                  </a:solidFill>
                  <a:latin typeface="Arial"/>
                  <a:cs typeface="Arial"/>
                  <a:sym typeface="Arial"/>
                </a:rPr>
                <a:t>35 km of collectors and drive lines, 8 wastewater pumping stations and 1 wastewater treatment plant (approx. 1m3/s)</a:t>
              </a:r>
              <a:r>
                <a:rPr lang="es-ES" sz="1400">
                  <a:solidFill>
                    <a:schemeClr val="tx1">
                      <a:lumMod val="85000"/>
                      <a:lumOff val="15000"/>
                    </a:schemeClr>
                  </a:solidFill>
                  <a:latin typeface="Arial"/>
                  <a:cs typeface="Arial"/>
                  <a:sym typeface="Arial"/>
                </a:rPr>
                <a:t>.</a:t>
              </a:r>
              <a:endParaRPr lang="es-ES" sz="1400">
                <a:solidFill>
                  <a:schemeClr val="tx1">
                    <a:lumMod val="85000"/>
                    <a:lumOff val="15000"/>
                  </a:schemeClr>
                </a:solidFill>
                <a:latin typeface="Arial"/>
                <a:cs typeface="Arial"/>
              </a:endParaRPr>
            </a:p>
          </p:txBody>
        </p:sp>
        <p:grpSp>
          <p:nvGrpSpPr>
            <p:cNvPr id="23" name="Grupo 22">
              <a:extLst>
                <a:ext uri="{FF2B5EF4-FFF2-40B4-BE49-F238E27FC236}">
                  <a16:creationId xmlns:a16="http://schemas.microsoft.com/office/drawing/2014/main" id="{72E135CB-9975-9414-8E3C-5A0081284025}"/>
                </a:ext>
              </a:extLst>
            </p:cNvPr>
            <p:cNvGrpSpPr/>
            <p:nvPr/>
          </p:nvGrpSpPr>
          <p:grpSpPr>
            <a:xfrm>
              <a:off x="5139866" y="5187076"/>
              <a:ext cx="800469" cy="795027"/>
              <a:chOff x="5139866" y="5071602"/>
              <a:chExt cx="800469" cy="795027"/>
            </a:xfrm>
          </p:grpSpPr>
          <p:sp>
            <p:nvSpPr>
              <p:cNvPr id="24" name="Elipse 23">
                <a:extLst>
                  <a:ext uri="{FF2B5EF4-FFF2-40B4-BE49-F238E27FC236}">
                    <a16:creationId xmlns:a16="http://schemas.microsoft.com/office/drawing/2014/main" id="{D7B1DC6F-EEF3-F8B8-1C6B-2E4367DDFE53}"/>
                  </a:ext>
                </a:extLst>
              </p:cNvPr>
              <p:cNvSpPr/>
              <p:nvPr/>
            </p:nvSpPr>
            <p:spPr>
              <a:xfrm>
                <a:off x="5139866" y="5071602"/>
                <a:ext cx="800469" cy="79502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5" name="Gráfico 24" descr="Hombre trabajador de la construcción con relleno sólido">
                <a:extLst>
                  <a:ext uri="{FF2B5EF4-FFF2-40B4-BE49-F238E27FC236}">
                    <a16:creationId xmlns:a16="http://schemas.microsoft.com/office/drawing/2014/main" id="{9BA66E78-E87C-30E9-61E2-D945BAEFDF25}"/>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5190380" y="5129174"/>
                <a:ext cx="682173" cy="682173"/>
              </a:xfrm>
              <a:prstGeom prst="rect">
                <a:avLst/>
              </a:prstGeom>
            </p:spPr>
          </p:pic>
        </p:grpSp>
      </p:grpSp>
      <p:grpSp>
        <p:nvGrpSpPr>
          <p:cNvPr id="35" name="Grupo 34">
            <a:extLst>
              <a:ext uri="{FF2B5EF4-FFF2-40B4-BE49-F238E27FC236}">
                <a16:creationId xmlns:a16="http://schemas.microsoft.com/office/drawing/2014/main" id="{9CE05D0A-2386-C9EF-0682-956C386A568F}"/>
              </a:ext>
            </a:extLst>
          </p:cNvPr>
          <p:cNvGrpSpPr/>
          <p:nvPr/>
        </p:nvGrpSpPr>
        <p:grpSpPr>
          <a:xfrm>
            <a:off x="5190380" y="4217491"/>
            <a:ext cx="6173296" cy="846212"/>
            <a:chOff x="5143992" y="3946458"/>
            <a:chExt cx="6173296" cy="846212"/>
          </a:xfrm>
        </p:grpSpPr>
        <p:sp>
          <p:nvSpPr>
            <p:cNvPr id="15" name="object 14">
              <a:extLst>
                <a:ext uri="{FF2B5EF4-FFF2-40B4-BE49-F238E27FC236}">
                  <a16:creationId xmlns:a16="http://schemas.microsoft.com/office/drawing/2014/main" id="{AC30F340-74A7-5026-7A2D-58BE0E25B14E}"/>
                </a:ext>
              </a:extLst>
            </p:cNvPr>
            <p:cNvSpPr txBox="1"/>
            <p:nvPr/>
          </p:nvSpPr>
          <p:spPr>
            <a:xfrm>
              <a:off x="6096000" y="3946458"/>
              <a:ext cx="5221288" cy="825866"/>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Investment</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Amount</a:t>
              </a:r>
              <a:r>
                <a:rPr lang="es-MX" sz="2000" b="1">
                  <a:solidFill>
                    <a:schemeClr val="tx1">
                      <a:lumMod val="85000"/>
                      <a:lumOff val="15000"/>
                    </a:schemeClr>
                  </a:solidFill>
                  <a:latin typeface="Arial"/>
                  <a:cs typeface="Arial"/>
                  <a:sym typeface="Arial"/>
                </a:rPr>
                <a:t>: US$ 172 MM</a:t>
              </a:r>
              <a:endParaRPr lang="es-MX" sz="2000" b="1">
                <a:solidFill>
                  <a:schemeClr val="tx1">
                    <a:lumMod val="85000"/>
                    <a:lumOff val="15000"/>
                  </a:schemeClr>
                </a:solidFill>
                <a:latin typeface="Arial"/>
                <a:cs typeface="Arial"/>
              </a:endParaRPr>
            </a:p>
            <a:p>
              <a:pPr marL="12065" marR="5080" algn="just" defTabSz="914358">
                <a:spcBef>
                  <a:spcPts val="100"/>
                </a:spcBef>
              </a:pPr>
              <a:r>
                <a:rPr lang="en-US" sz="1600">
                  <a:solidFill>
                    <a:schemeClr val="tx1">
                      <a:lumMod val="85000"/>
                      <a:lumOff val="15000"/>
                    </a:schemeClr>
                  </a:solidFill>
                  <a:latin typeface="Arial"/>
                  <a:cs typeface="Arial"/>
                  <a:sym typeface="Arial"/>
                </a:rPr>
                <a:t>Co-financed unsolicited proposal modality for a term of 23 years</a:t>
              </a:r>
              <a:r>
                <a:rPr lang="es-MX" sz="1600">
                  <a:solidFill>
                    <a:schemeClr val="tx1">
                      <a:lumMod val="85000"/>
                      <a:lumOff val="15000"/>
                    </a:schemeClr>
                  </a:solidFill>
                  <a:latin typeface="Arial"/>
                  <a:cs typeface="Arial"/>
                  <a:sym typeface="Arial"/>
                </a:rPr>
                <a:t>.</a:t>
              </a:r>
              <a:endParaRPr lang="en-US" sz="1600">
                <a:solidFill>
                  <a:schemeClr val="tx1">
                    <a:lumMod val="85000"/>
                    <a:lumOff val="15000"/>
                  </a:schemeClr>
                </a:solidFill>
                <a:latin typeface="Arial"/>
                <a:cs typeface="Arial"/>
              </a:endParaRPr>
            </a:p>
          </p:txBody>
        </p:sp>
        <p:grpSp>
          <p:nvGrpSpPr>
            <p:cNvPr id="31" name="Grupo 30">
              <a:extLst>
                <a:ext uri="{FF2B5EF4-FFF2-40B4-BE49-F238E27FC236}">
                  <a16:creationId xmlns:a16="http://schemas.microsoft.com/office/drawing/2014/main" id="{C2767385-704F-1E53-6B11-13C16D299DE3}"/>
                </a:ext>
              </a:extLst>
            </p:cNvPr>
            <p:cNvGrpSpPr/>
            <p:nvPr/>
          </p:nvGrpSpPr>
          <p:grpSpPr>
            <a:xfrm>
              <a:off x="5143992" y="3987666"/>
              <a:ext cx="818611" cy="805004"/>
              <a:chOff x="5143992" y="3819188"/>
              <a:chExt cx="818611" cy="805004"/>
            </a:xfrm>
          </p:grpSpPr>
          <p:sp>
            <p:nvSpPr>
              <p:cNvPr id="32" name="Elipse 31">
                <a:extLst>
                  <a:ext uri="{FF2B5EF4-FFF2-40B4-BE49-F238E27FC236}">
                    <a16:creationId xmlns:a16="http://schemas.microsoft.com/office/drawing/2014/main" id="{EE8D4537-A7C2-A0FB-D24D-343B0ACADD18}"/>
                  </a:ext>
                </a:extLst>
              </p:cNvPr>
              <p:cNvSpPr/>
              <p:nvPr/>
            </p:nvSpPr>
            <p:spPr>
              <a:xfrm>
                <a:off x="5143992" y="3819188"/>
                <a:ext cx="818611" cy="80500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33" name="Gráfico 32" descr="Monedas con relleno sólido">
                <a:extLst>
                  <a:ext uri="{FF2B5EF4-FFF2-40B4-BE49-F238E27FC236}">
                    <a16:creationId xmlns:a16="http://schemas.microsoft.com/office/drawing/2014/main" id="{15B60EF3-6E00-BEEC-E581-A2A3D5EB0616}"/>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5234994" y="3910087"/>
                <a:ext cx="614042" cy="623207"/>
              </a:xfrm>
              <a:prstGeom prst="rect">
                <a:avLst/>
              </a:prstGeom>
            </p:spPr>
          </p:pic>
        </p:grpSp>
      </p:grpSp>
      <p:grpSp>
        <p:nvGrpSpPr>
          <p:cNvPr id="5" name="Grupo 4">
            <a:extLst>
              <a:ext uri="{FF2B5EF4-FFF2-40B4-BE49-F238E27FC236}">
                <a16:creationId xmlns:a16="http://schemas.microsoft.com/office/drawing/2014/main" id="{9B79082A-21E9-EDE1-DFDB-DE06333EFE8A}"/>
              </a:ext>
            </a:extLst>
          </p:cNvPr>
          <p:cNvGrpSpPr/>
          <p:nvPr/>
        </p:nvGrpSpPr>
        <p:grpSpPr>
          <a:xfrm>
            <a:off x="354298" y="996472"/>
            <a:ext cx="3898394" cy="1155318"/>
            <a:chOff x="354298" y="996472"/>
            <a:chExt cx="3898394" cy="1155318"/>
          </a:xfrm>
        </p:grpSpPr>
        <p:sp>
          <p:nvSpPr>
            <p:cNvPr id="6" name="object 5">
              <a:extLst>
                <a:ext uri="{FF2B5EF4-FFF2-40B4-BE49-F238E27FC236}">
                  <a16:creationId xmlns:a16="http://schemas.microsoft.com/office/drawing/2014/main" id="{83C89CFD-DD06-0A8C-546A-4D900BD43FBC}"/>
                </a:ext>
              </a:extLst>
            </p:cNvPr>
            <p:cNvSpPr txBox="1"/>
            <p:nvPr/>
          </p:nvSpPr>
          <p:spPr>
            <a:xfrm>
              <a:off x="708226" y="1886877"/>
              <a:ext cx="3155750" cy="264913"/>
            </a:xfrm>
            <a:prstGeom prst="rect">
              <a:avLst/>
            </a:prstGeom>
            <a:solidFill>
              <a:srgbClr val="EE8E00"/>
            </a:solidFill>
          </p:spPr>
          <p:txBody>
            <a:bodyPr vert="horz" wrap="square" lIns="0" tIns="12699" rIns="0" bIns="0" rtlCol="0">
              <a:spAutoFit/>
            </a:bodyPr>
            <a:lstStyle/>
            <a:p>
              <a:pPr marL="12699" algn="ctr" defTabSz="914358">
                <a:spcBef>
                  <a:spcPts val="100"/>
                </a:spcBef>
                <a:defRPr/>
              </a:pPr>
              <a:r>
                <a:rPr lang="es-MX" sz="1600" b="1" spc="-10">
                  <a:solidFill>
                    <a:srgbClr val="FFFFFF"/>
                  </a:solidFill>
                  <a:latin typeface="Arial"/>
                  <a:cs typeface="Arial"/>
                  <a:sym typeface="Arial"/>
                </a:rPr>
                <a:t>STRUCTURING</a:t>
              </a:r>
              <a:endParaRPr lang="es-PE" sz="1600" b="1">
                <a:solidFill>
                  <a:prstClr val="black"/>
                </a:solidFill>
                <a:latin typeface="Arial"/>
                <a:cs typeface="Arial"/>
                <a:sym typeface="Arial"/>
              </a:endParaRPr>
            </a:p>
          </p:txBody>
        </p:sp>
        <p:grpSp>
          <p:nvGrpSpPr>
            <p:cNvPr id="7" name="Grupo 6">
              <a:extLst>
                <a:ext uri="{FF2B5EF4-FFF2-40B4-BE49-F238E27FC236}">
                  <a16:creationId xmlns:a16="http://schemas.microsoft.com/office/drawing/2014/main" id="{E6DF7EE5-BC7E-C564-47D1-DAE673819291}"/>
                </a:ext>
              </a:extLst>
            </p:cNvPr>
            <p:cNvGrpSpPr/>
            <p:nvPr/>
          </p:nvGrpSpPr>
          <p:grpSpPr>
            <a:xfrm>
              <a:off x="354298" y="996472"/>
              <a:ext cx="3898394" cy="978370"/>
              <a:chOff x="-164593" y="5768531"/>
              <a:chExt cx="3898394" cy="978370"/>
            </a:xfrm>
            <a:noFill/>
          </p:grpSpPr>
          <p:sp>
            <p:nvSpPr>
              <p:cNvPr id="10" name="object 2">
                <a:extLst>
                  <a:ext uri="{FF2B5EF4-FFF2-40B4-BE49-F238E27FC236}">
                    <a16:creationId xmlns:a16="http://schemas.microsoft.com/office/drawing/2014/main" id="{71810A45-8447-9FC5-3121-66FD9D0808ED}"/>
                  </a:ext>
                </a:extLst>
              </p:cNvPr>
              <p:cNvSpPr/>
              <p:nvPr/>
            </p:nvSpPr>
            <p:spPr>
              <a:xfrm>
                <a:off x="-164593" y="5768531"/>
                <a:ext cx="3898394" cy="978370"/>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prstClr val="black"/>
                  </a:solidFill>
                  <a:latin typeface="Arial"/>
                  <a:cs typeface="Arial"/>
                  <a:sym typeface="Arial"/>
                </a:endParaRPr>
              </a:p>
            </p:txBody>
          </p:sp>
          <p:sp>
            <p:nvSpPr>
              <p:cNvPr id="11" name="object 5">
                <a:extLst>
                  <a:ext uri="{FF2B5EF4-FFF2-40B4-BE49-F238E27FC236}">
                    <a16:creationId xmlns:a16="http://schemas.microsoft.com/office/drawing/2014/main" id="{061FCF32-B9C1-DE76-0BF5-2AA812837510}"/>
                  </a:ext>
                </a:extLst>
              </p:cNvPr>
              <p:cNvSpPr txBox="1"/>
              <p:nvPr/>
            </p:nvSpPr>
            <p:spPr>
              <a:xfrm>
                <a:off x="191765" y="5883645"/>
                <a:ext cx="1981799" cy="751487"/>
              </a:xfrm>
              <a:prstGeom prst="rect">
                <a:avLst/>
              </a:prstGeom>
              <a:grpFill/>
            </p:spPr>
            <p:txBody>
              <a:bodyPr vert="horz" wrap="square" lIns="0" tIns="12699" rIns="0" bIns="0" rtlCol="0">
                <a:spAutoFit/>
              </a:bodyPr>
              <a:lstStyle/>
              <a:p>
                <a:pPr marL="12699" defTabSz="914358">
                  <a:defRPr/>
                </a:pPr>
                <a:r>
                  <a:rPr lang="en-US" sz="1600" b="1" spc="-10">
                    <a:solidFill>
                      <a:srgbClr val="FFFFFF"/>
                    </a:solidFill>
                    <a:latin typeface="Arial"/>
                    <a:cs typeface="Arial"/>
                    <a:sym typeface="Arial"/>
                  </a:rPr>
                  <a:t>ESTIMATED DATE OF DECLARATION OF INTEREST</a:t>
                </a:r>
                <a:endParaRPr lang="es-PE" sz="1600">
                  <a:solidFill>
                    <a:prstClr val="black"/>
                  </a:solidFill>
                  <a:latin typeface="Arial"/>
                  <a:cs typeface="Arial"/>
                  <a:sym typeface="Arial"/>
                </a:endParaRPr>
              </a:p>
            </p:txBody>
          </p:sp>
          <p:sp>
            <p:nvSpPr>
              <p:cNvPr id="13" name="object 18">
                <a:extLst>
                  <a:ext uri="{FF2B5EF4-FFF2-40B4-BE49-F238E27FC236}">
                    <a16:creationId xmlns:a16="http://schemas.microsoft.com/office/drawing/2014/main" id="{344DD7D8-B57D-CB16-52E2-D831B54A92E5}"/>
                  </a:ext>
                </a:extLst>
              </p:cNvPr>
              <p:cNvSpPr txBox="1"/>
              <p:nvPr/>
            </p:nvSpPr>
            <p:spPr>
              <a:xfrm>
                <a:off x="2123271" y="5897597"/>
                <a:ext cx="1241098" cy="243656"/>
              </a:xfrm>
              <a:prstGeom prst="rect">
                <a:avLst/>
              </a:prstGeom>
              <a:solidFill>
                <a:srgbClr val="FF9900"/>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9" name="object 17">
              <a:extLst>
                <a:ext uri="{FF2B5EF4-FFF2-40B4-BE49-F238E27FC236}">
                  <a16:creationId xmlns:a16="http://schemas.microsoft.com/office/drawing/2014/main" id="{93DC77CE-0E51-3CFF-5108-5D96000F27F2}"/>
                </a:ext>
              </a:extLst>
            </p:cNvPr>
            <p:cNvSpPr txBox="1"/>
            <p:nvPr/>
          </p:nvSpPr>
          <p:spPr>
            <a:xfrm>
              <a:off x="2957998" y="1366208"/>
              <a:ext cx="597755" cy="321241"/>
            </a:xfrm>
            <a:prstGeom prst="rect">
              <a:avLst/>
            </a:prstGeom>
            <a:no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4</a:t>
              </a:r>
              <a:endParaRPr sz="2000">
                <a:solidFill>
                  <a:schemeClr val="bg1"/>
                </a:solidFill>
                <a:latin typeface="Arial"/>
                <a:cs typeface="Arial"/>
                <a:sym typeface="Arial"/>
              </a:endParaRPr>
            </a:p>
          </p:txBody>
        </p:sp>
      </p:grpSp>
    </p:spTree>
    <p:extLst>
      <p:ext uri="{BB962C8B-B14F-4D97-AF65-F5344CB8AC3E}">
        <p14:creationId xmlns:p14="http://schemas.microsoft.com/office/powerpoint/2010/main" val="560889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ángulo 36">
            <a:extLst>
              <a:ext uri="{FF2B5EF4-FFF2-40B4-BE49-F238E27FC236}">
                <a16:creationId xmlns:a16="http://schemas.microsoft.com/office/drawing/2014/main" id="{CC06CFD8-CFE6-E545-87FD-0752DACBF7CF}"/>
              </a:ext>
            </a:extLst>
          </p:cNvPr>
          <p:cNvSpPr/>
          <p:nvPr/>
        </p:nvSpPr>
        <p:spPr>
          <a:xfrm>
            <a:off x="1073173"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1" name="Imagen 10" descr="Una carretera con coches y edificios&#10;&#10;Descripción generada automáticamente">
            <a:extLst>
              <a:ext uri="{FF2B5EF4-FFF2-40B4-BE49-F238E27FC236}">
                <a16:creationId xmlns:a16="http://schemas.microsoft.com/office/drawing/2014/main" id="{53FCECCB-7AF5-1340-A47E-AC24A16611E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69650" y="2264856"/>
            <a:ext cx="3420000" cy="3407935"/>
          </a:xfrm>
          <a:custGeom>
            <a:avLst/>
            <a:gdLst>
              <a:gd name="connsiteX0" fmla="*/ 3114001 w 6228000"/>
              <a:gd name="connsiteY0" fmla="*/ 0 h 6228000"/>
              <a:gd name="connsiteX1" fmla="*/ 6228000 w 6228000"/>
              <a:gd name="connsiteY1" fmla="*/ 3114000 h 6228000"/>
              <a:gd name="connsiteX2" fmla="*/ 3114001 w 6228000"/>
              <a:gd name="connsiteY2" fmla="*/ 6228000 h 6228000"/>
              <a:gd name="connsiteX3" fmla="*/ 0 w 6228000"/>
              <a:gd name="connsiteY3" fmla="*/ 3114000 h 6228000"/>
              <a:gd name="connsiteX4" fmla="*/ 3114001 w 6228000"/>
              <a:gd name="connsiteY4" fmla="*/ 0 h 622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8000" h="6228000">
                <a:moveTo>
                  <a:pt x="3114001" y="0"/>
                </a:moveTo>
                <a:cubicBezTo>
                  <a:pt x="4833816" y="0"/>
                  <a:pt x="6228000" y="1394185"/>
                  <a:pt x="6228000" y="3114000"/>
                </a:cubicBezTo>
                <a:cubicBezTo>
                  <a:pt x="6228000" y="4833815"/>
                  <a:pt x="4833816" y="6228000"/>
                  <a:pt x="3114001" y="6228000"/>
                </a:cubicBezTo>
                <a:cubicBezTo>
                  <a:pt x="1394185" y="6228000"/>
                  <a:pt x="0" y="4833815"/>
                  <a:pt x="0" y="3114000"/>
                </a:cubicBezTo>
                <a:cubicBezTo>
                  <a:pt x="0" y="1394185"/>
                  <a:pt x="1394185" y="0"/>
                  <a:pt x="3114001" y="0"/>
                </a:cubicBezTo>
                <a:close/>
              </a:path>
            </a:pathLst>
          </a:custGeom>
        </p:spPr>
      </p:pic>
      <p:sp>
        <p:nvSpPr>
          <p:cNvPr id="3" name="CuadroTexto 2">
            <a:extLst>
              <a:ext uri="{FF2B5EF4-FFF2-40B4-BE49-F238E27FC236}">
                <a16:creationId xmlns:a16="http://schemas.microsoft.com/office/drawing/2014/main" id="{B3088468-D233-14D1-517B-E1D171FB0AF6}"/>
              </a:ext>
            </a:extLst>
          </p:cNvPr>
          <p:cNvSpPr txBox="1"/>
          <p:nvPr/>
        </p:nvSpPr>
        <p:spPr>
          <a:xfrm>
            <a:off x="5268354" y="851818"/>
            <a:ext cx="5867006" cy="923330"/>
          </a:xfrm>
          <a:prstGeom prst="rect">
            <a:avLst/>
          </a:prstGeom>
          <a:noFill/>
          <a:ln>
            <a:noFill/>
          </a:ln>
        </p:spPr>
        <p:txBody>
          <a:bodyPr wrap="square">
            <a:spAutoFit/>
          </a:bodyPr>
          <a:lstStyle/>
          <a:p>
            <a:r>
              <a:rPr lang="en-US" b="1">
                <a:solidFill>
                  <a:srgbClr val="002060"/>
                </a:solidFill>
                <a:latin typeface="Arial" panose="020B0604020202020204" pitchFamily="34" charset="0"/>
                <a:cs typeface="Arial" panose="020B0604020202020204" pitchFamily="34" charset="0"/>
                <a:sym typeface="Arial"/>
              </a:rPr>
              <a:t>WASTEWATER TREATMENT PLANT PROJECT FOR THE CITIES OF TARAPOTO AND SAN JOSÉ DE SISA</a:t>
            </a:r>
          </a:p>
        </p:txBody>
      </p:sp>
      <p:grpSp>
        <p:nvGrpSpPr>
          <p:cNvPr id="20" name="Grupo 19">
            <a:extLst>
              <a:ext uri="{FF2B5EF4-FFF2-40B4-BE49-F238E27FC236}">
                <a16:creationId xmlns:a16="http://schemas.microsoft.com/office/drawing/2014/main" id="{386E3A7E-4637-F43C-3F2E-996638F8EF28}"/>
              </a:ext>
            </a:extLst>
          </p:cNvPr>
          <p:cNvGrpSpPr/>
          <p:nvPr/>
        </p:nvGrpSpPr>
        <p:grpSpPr>
          <a:xfrm>
            <a:off x="2055669" y="5458478"/>
            <a:ext cx="495652" cy="428625"/>
            <a:chOff x="5214940" y="2828925"/>
            <a:chExt cx="495652" cy="428625"/>
          </a:xfrm>
        </p:grpSpPr>
        <p:sp>
          <p:nvSpPr>
            <p:cNvPr id="21" name="Rectángulo: esquinas redondeadas 20">
              <a:extLst>
                <a:ext uri="{FF2B5EF4-FFF2-40B4-BE49-F238E27FC236}">
                  <a16:creationId xmlns:a16="http://schemas.microsoft.com/office/drawing/2014/main" id="{1D06057A-8886-9FBB-22BA-1CBF443C6E5F}"/>
                </a:ext>
              </a:extLst>
            </p:cNvPr>
            <p:cNvSpPr/>
            <p:nvPr/>
          </p:nvSpPr>
          <p:spPr>
            <a:xfrm>
              <a:off x="5214940" y="2828925"/>
              <a:ext cx="495652" cy="428625"/>
            </a:xfrm>
            <a:prstGeom prst="roundRect">
              <a:avLst>
                <a:gd name="adj" fmla="val 2419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6" name="Gráfico 25" descr="Reproducir con relleno sólido">
              <a:hlinkClick r:id="rId3"/>
              <a:extLst>
                <a:ext uri="{FF2B5EF4-FFF2-40B4-BE49-F238E27FC236}">
                  <a16:creationId xmlns:a16="http://schemas.microsoft.com/office/drawing/2014/main" id="{7555ECF0-56C9-5B08-C2AF-18375DD76C0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293433" y="2873904"/>
              <a:ext cx="338666" cy="338667"/>
            </a:xfrm>
            <a:prstGeom prst="rect">
              <a:avLst/>
            </a:prstGeom>
          </p:spPr>
        </p:pic>
      </p:grpSp>
      <p:grpSp>
        <p:nvGrpSpPr>
          <p:cNvPr id="36" name="Grupo 35">
            <a:extLst>
              <a:ext uri="{FF2B5EF4-FFF2-40B4-BE49-F238E27FC236}">
                <a16:creationId xmlns:a16="http://schemas.microsoft.com/office/drawing/2014/main" id="{513E915A-C8A2-3466-3005-C555C926FF06}"/>
              </a:ext>
            </a:extLst>
          </p:cNvPr>
          <p:cNvGrpSpPr/>
          <p:nvPr/>
        </p:nvGrpSpPr>
        <p:grpSpPr>
          <a:xfrm>
            <a:off x="5268354" y="2034561"/>
            <a:ext cx="6175204" cy="1410642"/>
            <a:chOff x="5142084" y="1664106"/>
            <a:chExt cx="6175204" cy="1410642"/>
          </a:xfrm>
        </p:grpSpPr>
        <p:sp>
          <p:nvSpPr>
            <p:cNvPr id="14" name="object 14">
              <a:extLst>
                <a:ext uri="{FF2B5EF4-FFF2-40B4-BE49-F238E27FC236}">
                  <a16:creationId xmlns:a16="http://schemas.microsoft.com/office/drawing/2014/main" id="{DCE7083E-D3D9-5529-12EE-AA43F41B026D}"/>
                </a:ext>
              </a:extLst>
            </p:cNvPr>
            <p:cNvSpPr txBox="1"/>
            <p:nvPr/>
          </p:nvSpPr>
          <p:spPr>
            <a:xfrm>
              <a:off x="6095999" y="1664106"/>
              <a:ext cx="5221289" cy="1410642"/>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endParaRPr lang="es-MX" sz="2000" b="1">
                <a:solidFill>
                  <a:schemeClr val="tx1">
                    <a:lumMod val="85000"/>
                    <a:lumOff val="15000"/>
                  </a:schemeClr>
                </a:solidFill>
                <a:latin typeface="Arial"/>
                <a:cs typeface="Arial"/>
                <a:sym typeface="Arial"/>
              </a:endParaRPr>
            </a:p>
            <a:p>
              <a:pPr marL="12065" marR="5080" algn="just" defTabSz="914358">
                <a:spcBef>
                  <a:spcPts val="100"/>
                </a:spcBef>
              </a:pPr>
              <a:r>
                <a:rPr lang="en-US" sz="1400">
                  <a:solidFill>
                    <a:schemeClr val="tx1">
                      <a:lumMod val="85000"/>
                      <a:lumOff val="15000"/>
                    </a:schemeClr>
                  </a:solidFill>
                  <a:latin typeface="Arial"/>
                  <a:cs typeface="Arial"/>
                  <a:sym typeface="Arial"/>
                </a:rPr>
                <a:t>The project proposes the design and construction of sanitary infrastructure (Interceptors, Pumping Stations, Wastewater Treatment Plant and Outfall) and the operation and maintenance of a wastewater treatment plant for the cities of </a:t>
              </a:r>
              <a:r>
                <a:rPr lang="en-US" sz="1400" err="1">
                  <a:solidFill>
                    <a:schemeClr val="tx1">
                      <a:lumMod val="85000"/>
                      <a:lumOff val="15000"/>
                    </a:schemeClr>
                  </a:solidFill>
                  <a:latin typeface="Arial"/>
                  <a:cs typeface="Arial"/>
                  <a:sym typeface="Arial"/>
                </a:rPr>
                <a:t>Tarapoto</a:t>
              </a:r>
              <a:r>
                <a:rPr lang="en-US" sz="1400">
                  <a:solidFill>
                    <a:schemeClr val="tx1">
                      <a:lumMod val="85000"/>
                      <a:lumOff val="15000"/>
                    </a:schemeClr>
                  </a:solidFill>
                  <a:latin typeface="Arial"/>
                  <a:cs typeface="Arial"/>
                  <a:sym typeface="Arial"/>
                </a:rPr>
                <a:t> and San José de </a:t>
              </a:r>
              <a:r>
                <a:rPr lang="en-US" sz="1400" err="1">
                  <a:solidFill>
                    <a:schemeClr val="tx1">
                      <a:lumMod val="85000"/>
                      <a:lumOff val="15000"/>
                    </a:schemeClr>
                  </a:solidFill>
                  <a:latin typeface="Arial"/>
                  <a:cs typeface="Arial"/>
                  <a:sym typeface="Arial"/>
                </a:rPr>
                <a:t>Sisa</a:t>
              </a:r>
              <a:r>
                <a:rPr lang="en-US" sz="1400">
                  <a:solidFill>
                    <a:schemeClr val="tx1">
                      <a:lumMod val="85000"/>
                      <a:lumOff val="15000"/>
                    </a:schemeClr>
                  </a:solidFill>
                  <a:latin typeface="Arial"/>
                  <a:cs typeface="Arial"/>
                  <a:sym typeface="Arial"/>
                </a:rPr>
                <a:t>.</a:t>
              </a:r>
            </a:p>
          </p:txBody>
        </p:sp>
        <p:grpSp>
          <p:nvGrpSpPr>
            <p:cNvPr id="2" name="Grupo 1">
              <a:extLst>
                <a:ext uri="{FF2B5EF4-FFF2-40B4-BE49-F238E27FC236}">
                  <a16:creationId xmlns:a16="http://schemas.microsoft.com/office/drawing/2014/main" id="{A1E8A280-8EC6-F663-A5D6-178809301A01}"/>
                </a:ext>
              </a:extLst>
            </p:cNvPr>
            <p:cNvGrpSpPr/>
            <p:nvPr/>
          </p:nvGrpSpPr>
          <p:grpSpPr>
            <a:xfrm>
              <a:off x="5142084" y="1664106"/>
              <a:ext cx="818611" cy="800469"/>
              <a:chOff x="5142084" y="1855488"/>
              <a:chExt cx="818611" cy="800469"/>
            </a:xfrm>
          </p:grpSpPr>
          <p:sp>
            <p:nvSpPr>
              <p:cNvPr id="4" name="Elipse 3">
                <a:extLst>
                  <a:ext uri="{FF2B5EF4-FFF2-40B4-BE49-F238E27FC236}">
                    <a16:creationId xmlns:a16="http://schemas.microsoft.com/office/drawing/2014/main" id="{4C4AF935-4E51-D3D3-2A5A-E97E44C00C13}"/>
                  </a:ext>
                </a:extLst>
              </p:cNvPr>
              <p:cNvSpPr/>
              <p:nvPr/>
            </p:nvSpPr>
            <p:spPr>
              <a:xfrm>
                <a:off x="5142084" y="1855488"/>
                <a:ext cx="818611" cy="80046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9" name="Gráfico 18" descr="Plano con relleno sólido">
                <a:extLst>
                  <a:ext uri="{FF2B5EF4-FFF2-40B4-BE49-F238E27FC236}">
                    <a16:creationId xmlns:a16="http://schemas.microsoft.com/office/drawing/2014/main" id="{86A75C90-B9A6-2C56-BD46-DEFE8886153C}"/>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252136" y="1954934"/>
                <a:ext cx="596900" cy="601577"/>
              </a:xfrm>
              <a:prstGeom prst="rect">
                <a:avLst/>
              </a:prstGeom>
            </p:spPr>
          </p:pic>
        </p:grpSp>
      </p:grpSp>
      <p:grpSp>
        <p:nvGrpSpPr>
          <p:cNvPr id="35" name="Grupo 34">
            <a:extLst>
              <a:ext uri="{FF2B5EF4-FFF2-40B4-BE49-F238E27FC236}">
                <a16:creationId xmlns:a16="http://schemas.microsoft.com/office/drawing/2014/main" id="{19758327-68C7-9B18-89B3-1C8803BC1942}"/>
              </a:ext>
            </a:extLst>
          </p:cNvPr>
          <p:cNvGrpSpPr/>
          <p:nvPr/>
        </p:nvGrpSpPr>
        <p:grpSpPr>
          <a:xfrm>
            <a:off x="5268354" y="5054098"/>
            <a:ext cx="6177422" cy="979754"/>
            <a:chOff x="5139866" y="5066154"/>
            <a:chExt cx="6177422" cy="979754"/>
          </a:xfrm>
        </p:grpSpPr>
        <p:sp>
          <p:nvSpPr>
            <p:cNvPr id="16" name="object 14">
              <a:extLst>
                <a:ext uri="{FF2B5EF4-FFF2-40B4-BE49-F238E27FC236}">
                  <a16:creationId xmlns:a16="http://schemas.microsoft.com/office/drawing/2014/main" id="{2ECC2B9C-1F11-9E35-7F0D-B4AECBA26314}"/>
                </a:ext>
              </a:extLst>
            </p:cNvPr>
            <p:cNvSpPr txBox="1"/>
            <p:nvPr/>
          </p:nvSpPr>
          <p:spPr>
            <a:xfrm>
              <a:off x="6095999" y="5066154"/>
              <a:ext cx="5221289" cy="979754"/>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sym typeface="Arial"/>
              </a:endParaRPr>
            </a:p>
            <a:p>
              <a:pPr marL="12065" marR="5080" algn="just" defTabSz="914358">
                <a:spcBef>
                  <a:spcPts val="100"/>
                </a:spcBef>
              </a:pPr>
              <a:r>
                <a:rPr lang="en-US" sz="1400">
                  <a:solidFill>
                    <a:schemeClr val="tx1">
                      <a:lumMod val="85000"/>
                      <a:lumOff val="15000"/>
                    </a:schemeClr>
                  </a:solidFill>
                  <a:latin typeface="Arial"/>
                  <a:cs typeface="Arial"/>
                  <a:sym typeface="Arial"/>
                </a:rPr>
                <a:t>14 km of interceptor and collector lines, 5 pumping chambers in total and 2 wastewater treatment plants with a total capacity of 0,7m3/s</a:t>
              </a:r>
              <a:r>
                <a:rPr lang="es-ES" sz="1400">
                  <a:solidFill>
                    <a:schemeClr val="tx1">
                      <a:lumMod val="85000"/>
                      <a:lumOff val="15000"/>
                    </a:schemeClr>
                  </a:solidFill>
                  <a:latin typeface="Arial"/>
                  <a:cs typeface="Arial"/>
                  <a:sym typeface="Arial"/>
                </a:rPr>
                <a:t>.</a:t>
              </a:r>
              <a:endParaRPr lang="es-ES" sz="1400">
                <a:solidFill>
                  <a:schemeClr val="tx1">
                    <a:lumMod val="85000"/>
                    <a:lumOff val="15000"/>
                  </a:schemeClr>
                </a:solidFill>
                <a:latin typeface="Arial"/>
                <a:cs typeface="Arial"/>
              </a:endParaRPr>
            </a:p>
          </p:txBody>
        </p:sp>
        <p:grpSp>
          <p:nvGrpSpPr>
            <p:cNvPr id="28" name="Grupo 27">
              <a:extLst>
                <a:ext uri="{FF2B5EF4-FFF2-40B4-BE49-F238E27FC236}">
                  <a16:creationId xmlns:a16="http://schemas.microsoft.com/office/drawing/2014/main" id="{01C191AF-4980-DEC2-3D92-7DA058453DCC}"/>
                </a:ext>
              </a:extLst>
            </p:cNvPr>
            <p:cNvGrpSpPr/>
            <p:nvPr/>
          </p:nvGrpSpPr>
          <p:grpSpPr>
            <a:xfrm>
              <a:off x="5139866" y="5066154"/>
              <a:ext cx="800469" cy="795027"/>
              <a:chOff x="5139866" y="5071602"/>
              <a:chExt cx="800469" cy="795027"/>
            </a:xfrm>
          </p:grpSpPr>
          <p:sp>
            <p:nvSpPr>
              <p:cNvPr id="29" name="Elipse 28">
                <a:extLst>
                  <a:ext uri="{FF2B5EF4-FFF2-40B4-BE49-F238E27FC236}">
                    <a16:creationId xmlns:a16="http://schemas.microsoft.com/office/drawing/2014/main" id="{267B7751-5BB7-3B78-C822-66E0601AB3D0}"/>
                  </a:ext>
                </a:extLst>
              </p:cNvPr>
              <p:cNvSpPr/>
              <p:nvPr/>
            </p:nvSpPr>
            <p:spPr>
              <a:xfrm>
                <a:off x="5139866" y="5071602"/>
                <a:ext cx="800469" cy="79502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30" name="Gráfico 29" descr="Hombre trabajador de la construcción con relleno sólido">
                <a:extLst>
                  <a:ext uri="{FF2B5EF4-FFF2-40B4-BE49-F238E27FC236}">
                    <a16:creationId xmlns:a16="http://schemas.microsoft.com/office/drawing/2014/main" id="{AF149E57-5728-7B8A-7EBD-486025A46404}"/>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190380" y="5129174"/>
                <a:ext cx="682173" cy="682173"/>
              </a:xfrm>
              <a:prstGeom prst="rect">
                <a:avLst/>
              </a:prstGeom>
            </p:spPr>
          </p:pic>
        </p:grpSp>
      </p:grpSp>
      <p:grpSp>
        <p:nvGrpSpPr>
          <p:cNvPr id="34" name="Grupo 33">
            <a:extLst>
              <a:ext uri="{FF2B5EF4-FFF2-40B4-BE49-F238E27FC236}">
                <a16:creationId xmlns:a16="http://schemas.microsoft.com/office/drawing/2014/main" id="{5122CFDF-B84E-DC2B-1D88-590355066E00}"/>
              </a:ext>
            </a:extLst>
          </p:cNvPr>
          <p:cNvGrpSpPr/>
          <p:nvPr/>
        </p:nvGrpSpPr>
        <p:grpSpPr>
          <a:xfrm>
            <a:off x="5268354" y="3836717"/>
            <a:ext cx="6173296" cy="846212"/>
            <a:chOff x="5143992" y="3892567"/>
            <a:chExt cx="6173296" cy="846212"/>
          </a:xfrm>
        </p:grpSpPr>
        <p:sp>
          <p:nvSpPr>
            <p:cNvPr id="15" name="object 14">
              <a:extLst>
                <a:ext uri="{FF2B5EF4-FFF2-40B4-BE49-F238E27FC236}">
                  <a16:creationId xmlns:a16="http://schemas.microsoft.com/office/drawing/2014/main" id="{AC30F340-74A7-5026-7A2D-58BE0E25B14E}"/>
                </a:ext>
              </a:extLst>
            </p:cNvPr>
            <p:cNvSpPr txBox="1"/>
            <p:nvPr/>
          </p:nvSpPr>
          <p:spPr>
            <a:xfrm>
              <a:off x="6095999" y="3892567"/>
              <a:ext cx="5221289" cy="825866"/>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Investment</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Amount</a:t>
              </a:r>
              <a:r>
                <a:rPr lang="es-MX" sz="2000" b="1">
                  <a:solidFill>
                    <a:schemeClr val="tx1">
                      <a:lumMod val="85000"/>
                      <a:lumOff val="15000"/>
                    </a:schemeClr>
                  </a:solidFill>
                  <a:latin typeface="Arial"/>
                  <a:cs typeface="Arial"/>
                  <a:sym typeface="Arial"/>
                </a:rPr>
                <a:t>: US$ 105 MM</a:t>
              </a:r>
            </a:p>
            <a:p>
              <a:pPr marL="12065" marR="5080" algn="just" defTabSz="914358">
                <a:spcBef>
                  <a:spcPts val="100"/>
                </a:spcBef>
              </a:pPr>
              <a:r>
                <a:rPr lang="en-US" sz="1600">
                  <a:solidFill>
                    <a:schemeClr val="tx1">
                      <a:lumMod val="85000"/>
                      <a:lumOff val="15000"/>
                    </a:schemeClr>
                  </a:solidFill>
                  <a:latin typeface="Arial"/>
                  <a:cs typeface="Arial"/>
                  <a:sym typeface="Arial"/>
                </a:rPr>
                <a:t>Co-financed unsolicited proposal modality for a term of 23 years.</a:t>
              </a:r>
            </a:p>
          </p:txBody>
        </p:sp>
        <p:grpSp>
          <p:nvGrpSpPr>
            <p:cNvPr id="31" name="Grupo 30">
              <a:extLst>
                <a:ext uri="{FF2B5EF4-FFF2-40B4-BE49-F238E27FC236}">
                  <a16:creationId xmlns:a16="http://schemas.microsoft.com/office/drawing/2014/main" id="{EEE939E7-C91A-174D-9117-8648E5A79315}"/>
                </a:ext>
              </a:extLst>
            </p:cNvPr>
            <p:cNvGrpSpPr/>
            <p:nvPr/>
          </p:nvGrpSpPr>
          <p:grpSpPr>
            <a:xfrm>
              <a:off x="5143992" y="3933775"/>
              <a:ext cx="818611" cy="805004"/>
              <a:chOff x="5143992" y="3819188"/>
              <a:chExt cx="818611" cy="805004"/>
            </a:xfrm>
          </p:grpSpPr>
          <p:sp>
            <p:nvSpPr>
              <p:cNvPr id="32" name="Elipse 31">
                <a:extLst>
                  <a:ext uri="{FF2B5EF4-FFF2-40B4-BE49-F238E27FC236}">
                    <a16:creationId xmlns:a16="http://schemas.microsoft.com/office/drawing/2014/main" id="{46436E7B-DB2C-0C89-30D8-CB697E5BD764}"/>
                  </a:ext>
                </a:extLst>
              </p:cNvPr>
              <p:cNvSpPr/>
              <p:nvPr/>
            </p:nvSpPr>
            <p:spPr>
              <a:xfrm>
                <a:off x="5143992" y="3819188"/>
                <a:ext cx="818611" cy="80500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33" name="Gráfico 32" descr="Monedas con relleno sólido">
                <a:extLst>
                  <a:ext uri="{FF2B5EF4-FFF2-40B4-BE49-F238E27FC236}">
                    <a16:creationId xmlns:a16="http://schemas.microsoft.com/office/drawing/2014/main" id="{DB2F0B47-50AF-05C6-045F-BC51A19960F1}"/>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5234994" y="3910087"/>
                <a:ext cx="614042" cy="623207"/>
              </a:xfrm>
              <a:prstGeom prst="rect">
                <a:avLst/>
              </a:prstGeom>
            </p:spPr>
          </p:pic>
        </p:grpSp>
      </p:grpSp>
      <p:grpSp>
        <p:nvGrpSpPr>
          <p:cNvPr id="5" name="Grupo 4">
            <a:extLst>
              <a:ext uri="{FF2B5EF4-FFF2-40B4-BE49-F238E27FC236}">
                <a16:creationId xmlns:a16="http://schemas.microsoft.com/office/drawing/2014/main" id="{759CD443-0FC5-E012-E2FC-E0FBEB60ED59}"/>
              </a:ext>
            </a:extLst>
          </p:cNvPr>
          <p:cNvGrpSpPr/>
          <p:nvPr/>
        </p:nvGrpSpPr>
        <p:grpSpPr>
          <a:xfrm>
            <a:off x="354298" y="996472"/>
            <a:ext cx="3898394" cy="1155318"/>
            <a:chOff x="354298" y="996472"/>
            <a:chExt cx="3898394" cy="1155318"/>
          </a:xfrm>
        </p:grpSpPr>
        <p:sp>
          <p:nvSpPr>
            <p:cNvPr id="6" name="object 5">
              <a:extLst>
                <a:ext uri="{FF2B5EF4-FFF2-40B4-BE49-F238E27FC236}">
                  <a16:creationId xmlns:a16="http://schemas.microsoft.com/office/drawing/2014/main" id="{5FFD5B31-8C9D-49A7-8EF1-87A5C4016678}"/>
                </a:ext>
              </a:extLst>
            </p:cNvPr>
            <p:cNvSpPr txBox="1"/>
            <p:nvPr/>
          </p:nvSpPr>
          <p:spPr>
            <a:xfrm>
              <a:off x="708226" y="1886877"/>
              <a:ext cx="3155750" cy="264913"/>
            </a:xfrm>
            <a:prstGeom prst="rect">
              <a:avLst/>
            </a:prstGeom>
            <a:solidFill>
              <a:srgbClr val="C00000"/>
            </a:solidFill>
          </p:spPr>
          <p:txBody>
            <a:bodyPr vert="horz" wrap="square" lIns="0" tIns="12699" rIns="0" bIns="0" rtlCol="0">
              <a:spAutoFit/>
            </a:bodyPr>
            <a:lstStyle/>
            <a:p>
              <a:pPr marL="12699" algn="ctr" defTabSz="914358">
                <a:spcBef>
                  <a:spcPts val="100"/>
                </a:spcBef>
                <a:defRPr/>
              </a:pPr>
              <a:r>
                <a:rPr lang="es-MX" sz="1600" b="1" spc="-10">
                  <a:solidFill>
                    <a:srgbClr val="FFFFFF"/>
                  </a:solidFill>
                  <a:latin typeface="Arial"/>
                  <a:cs typeface="Arial"/>
                  <a:sym typeface="Arial"/>
                </a:rPr>
                <a:t>FORMULATION</a:t>
              </a:r>
              <a:endParaRPr lang="es-PE" sz="1600" b="1">
                <a:solidFill>
                  <a:prstClr val="black"/>
                </a:solidFill>
                <a:latin typeface="Arial"/>
                <a:cs typeface="Arial"/>
                <a:sym typeface="Arial"/>
              </a:endParaRPr>
            </a:p>
          </p:txBody>
        </p:sp>
        <p:grpSp>
          <p:nvGrpSpPr>
            <p:cNvPr id="7" name="Grupo 6">
              <a:extLst>
                <a:ext uri="{FF2B5EF4-FFF2-40B4-BE49-F238E27FC236}">
                  <a16:creationId xmlns:a16="http://schemas.microsoft.com/office/drawing/2014/main" id="{EEC60032-1829-805C-5B6A-7199F437825B}"/>
                </a:ext>
              </a:extLst>
            </p:cNvPr>
            <p:cNvGrpSpPr/>
            <p:nvPr/>
          </p:nvGrpSpPr>
          <p:grpSpPr>
            <a:xfrm>
              <a:off x="354298" y="996472"/>
              <a:ext cx="3898394" cy="978370"/>
              <a:chOff x="-164593" y="5768531"/>
              <a:chExt cx="3898394" cy="978370"/>
            </a:xfrm>
            <a:noFill/>
          </p:grpSpPr>
          <p:sp>
            <p:nvSpPr>
              <p:cNvPr id="10" name="object 2">
                <a:extLst>
                  <a:ext uri="{FF2B5EF4-FFF2-40B4-BE49-F238E27FC236}">
                    <a16:creationId xmlns:a16="http://schemas.microsoft.com/office/drawing/2014/main" id="{0BA7C622-12D1-093B-9F4D-75AD0C529765}"/>
                  </a:ext>
                </a:extLst>
              </p:cNvPr>
              <p:cNvSpPr/>
              <p:nvPr/>
            </p:nvSpPr>
            <p:spPr>
              <a:xfrm>
                <a:off x="-164593" y="5768531"/>
                <a:ext cx="3898394" cy="978370"/>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prstClr val="black"/>
                  </a:solidFill>
                  <a:latin typeface="Arial"/>
                  <a:cs typeface="Arial"/>
                  <a:sym typeface="Arial"/>
                </a:endParaRPr>
              </a:p>
            </p:txBody>
          </p:sp>
          <p:sp>
            <p:nvSpPr>
              <p:cNvPr id="12" name="object 5">
                <a:extLst>
                  <a:ext uri="{FF2B5EF4-FFF2-40B4-BE49-F238E27FC236}">
                    <a16:creationId xmlns:a16="http://schemas.microsoft.com/office/drawing/2014/main" id="{95609AE5-AFA7-92EA-47D6-ACC63D2A7F19}"/>
                  </a:ext>
                </a:extLst>
              </p:cNvPr>
              <p:cNvSpPr txBox="1"/>
              <p:nvPr/>
            </p:nvSpPr>
            <p:spPr>
              <a:xfrm>
                <a:off x="191765" y="5883645"/>
                <a:ext cx="1981799" cy="751487"/>
              </a:xfrm>
              <a:prstGeom prst="rect">
                <a:avLst/>
              </a:prstGeom>
              <a:grpFill/>
            </p:spPr>
            <p:txBody>
              <a:bodyPr vert="horz" wrap="square" lIns="0" tIns="12699" rIns="0" bIns="0" rtlCol="0">
                <a:spAutoFit/>
              </a:bodyPr>
              <a:lstStyle/>
              <a:p>
                <a:pPr marL="12699" defTabSz="914358">
                  <a:defRPr/>
                </a:pPr>
                <a:r>
                  <a:rPr lang="en-US" sz="1600" b="1" spc="-10">
                    <a:solidFill>
                      <a:srgbClr val="FFFFFF"/>
                    </a:solidFill>
                    <a:latin typeface="Arial"/>
                    <a:cs typeface="Arial"/>
                    <a:sym typeface="Arial"/>
                  </a:rPr>
                  <a:t>ESTIMATED DATE OF DECLARATION OF INTEREST</a:t>
                </a:r>
                <a:endParaRPr lang="es-PE" sz="1600">
                  <a:solidFill>
                    <a:prstClr val="black"/>
                  </a:solidFill>
                  <a:latin typeface="Arial"/>
                  <a:cs typeface="Arial"/>
                  <a:sym typeface="Arial"/>
                </a:endParaRPr>
              </a:p>
            </p:txBody>
          </p:sp>
          <p:sp>
            <p:nvSpPr>
              <p:cNvPr id="13" name="object 18">
                <a:extLst>
                  <a:ext uri="{FF2B5EF4-FFF2-40B4-BE49-F238E27FC236}">
                    <a16:creationId xmlns:a16="http://schemas.microsoft.com/office/drawing/2014/main" id="{490E3199-314B-218C-1C88-C3DFB00F1E17}"/>
                  </a:ext>
                </a:extLst>
              </p:cNvPr>
              <p:cNvSpPr txBox="1"/>
              <p:nvPr/>
            </p:nvSpPr>
            <p:spPr>
              <a:xfrm>
                <a:off x="2123271" y="5897597"/>
                <a:ext cx="1241098" cy="243656"/>
              </a:xfrm>
              <a:prstGeom prst="rect">
                <a:avLst/>
              </a:prstGeom>
              <a:solidFill>
                <a:srgbClr val="C00000"/>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9" name="object 17">
              <a:extLst>
                <a:ext uri="{FF2B5EF4-FFF2-40B4-BE49-F238E27FC236}">
                  <a16:creationId xmlns:a16="http://schemas.microsoft.com/office/drawing/2014/main" id="{39441C0C-29CB-957C-AA30-DB2C78E38517}"/>
                </a:ext>
              </a:extLst>
            </p:cNvPr>
            <p:cNvSpPr txBox="1"/>
            <p:nvPr/>
          </p:nvSpPr>
          <p:spPr>
            <a:xfrm>
              <a:off x="2957998" y="1366208"/>
              <a:ext cx="597755" cy="321241"/>
            </a:xfrm>
            <a:prstGeom prst="rect">
              <a:avLst/>
            </a:prstGeom>
            <a:no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4</a:t>
              </a:r>
              <a:endParaRPr sz="2000">
                <a:solidFill>
                  <a:schemeClr val="bg1"/>
                </a:solidFill>
                <a:latin typeface="Arial"/>
                <a:cs typeface="Arial"/>
                <a:sym typeface="Arial"/>
              </a:endParaRPr>
            </a:p>
          </p:txBody>
        </p:sp>
      </p:grpSp>
    </p:spTree>
    <p:extLst>
      <p:ext uri="{BB962C8B-B14F-4D97-AF65-F5344CB8AC3E}">
        <p14:creationId xmlns:p14="http://schemas.microsoft.com/office/powerpoint/2010/main" val="29691965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ángulo 36">
            <a:extLst>
              <a:ext uri="{FF2B5EF4-FFF2-40B4-BE49-F238E27FC236}">
                <a16:creationId xmlns:a16="http://schemas.microsoft.com/office/drawing/2014/main" id="{6C495F34-B216-3649-93DF-BB43ABE68C2B}"/>
              </a:ext>
            </a:extLst>
          </p:cNvPr>
          <p:cNvSpPr/>
          <p:nvPr/>
        </p:nvSpPr>
        <p:spPr>
          <a:xfrm>
            <a:off x="1041588"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1" name="Imagen 10" descr="Imagen que contiene pasto, campo, viejo, tabla&#10;&#10;Descripción generada automáticamente">
            <a:extLst>
              <a:ext uri="{FF2B5EF4-FFF2-40B4-BE49-F238E27FC236}">
                <a16:creationId xmlns:a16="http://schemas.microsoft.com/office/drawing/2014/main" id="{FDDB0D7E-E899-930F-76BC-36E4218B919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79090" y="2259477"/>
            <a:ext cx="3414021" cy="3420000"/>
          </a:xfrm>
          <a:custGeom>
            <a:avLst/>
            <a:gdLst>
              <a:gd name="connsiteX0" fmla="*/ 3114000 w 6228000"/>
              <a:gd name="connsiteY0" fmla="*/ 0 h 6228000"/>
              <a:gd name="connsiteX1" fmla="*/ 6228000 w 6228000"/>
              <a:gd name="connsiteY1" fmla="*/ 3114000 h 6228000"/>
              <a:gd name="connsiteX2" fmla="*/ 3114000 w 6228000"/>
              <a:gd name="connsiteY2" fmla="*/ 6228000 h 6228000"/>
              <a:gd name="connsiteX3" fmla="*/ 0 w 6228000"/>
              <a:gd name="connsiteY3" fmla="*/ 3114000 h 6228000"/>
              <a:gd name="connsiteX4" fmla="*/ 3114000 w 6228000"/>
              <a:gd name="connsiteY4" fmla="*/ 0 h 622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8000" h="6228000">
                <a:moveTo>
                  <a:pt x="3114000" y="0"/>
                </a:moveTo>
                <a:cubicBezTo>
                  <a:pt x="4833815" y="0"/>
                  <a:pt x="6228000" y="1394185"/>
                  <a:pt x="6228000" y="3114000"/>
                </a:cubicBezTo>
                <a:cubicBezTo>
                  <a:pt x="6228000" y="4833815"/>
                  <a:pt x="4833815" y="6228000"/>
                  <a:pt x="3114000" y="6228000"/>
                </a:cubicBezTo>
                <a:cubicBezTo>
                  <a:pt x="1394185" y="6228000"/>
                  <a:pt x="0" y="4833815"/>
                  <a:pt x="0" y="3114000"/>
                </a:cubicBezTo>
                <a:cubicBezTo>
                  <a:pt x="0" y="1394185"/>
                  <a:pt x="1394185" y="0"/>
                  <a:pt x="3114000" y="0"/>
                </a:cubicBezTo>
                <a:close/>
              </a:path>
            </a:pathLst>
          </a:custGeom>
        </p:spPr>
      </p:pic>
      <p:sp>
        <p:nvSpPr>
          <p:cNvPr id="3" name="CuadroTexto 2">
            <a:extLst>
              <a:ext uri="{FF2B5EF4-FFF2-40B4-BE49-F238E27FC236}">
                <a16:creationId xmlns:a16="http://schemas.microsoft.com/office/drawing/2014/main" id="{B3088468-D233-14D1-517B-E1D171FB0AF6}"/>
              </a:ext>
            </a:extLst>
          </p:cNvPr>
          <p:cNvSpPr txBox="1"/>
          <p:nvPr/>
        </p:nvSpPr>
        <p:spPr>
          <a:xfrm>
            <a:off x="5282588" y="848349"/>
            <a:ext cx="6701387" cy="646331"/>
          </a:xfrm>
          <a:prstGeom prst="rect">
            <a:avLst/>
          </a:prstGeom>
          <a:noFill/>
          <a:ln>
            <a:noFill/>
          </a:ln>
        </p:spPr>
        <p:txBody>
          <a:bodyPr wrap="square" lIns="91440" tIns="45720" rIns="91440" bIns="45720" anchor="t">
            <a:spAutoFit/>
          </a:bodyPr>
          <a:lstStyle/>
          <a:p>
            <a:r>
              <a:rPr lang="en-US" b="1">
                <a:solidFill>
                  <a:srgbClr val="002060"/>
                </a:solidFill>
                <a:latin typeface="Arial"/>
                <a:cs typeface="Arial"/>
                <a:sym typeface="Arial"/>
              </a:rPr>
              <a:t>WASTEWATER TREATMENT FOR FINAL DISPOSAL OR REUSE IN TRUJILLO AND CHEPÉN</a:t>
            </a:r>
            <a:endParaRPr lang="es-PE" b="1">
              <a:solidFill>
                <a:srgbClr val="002060"/>
              </a:solidFill>
              <a:latin typeface="Arial"/>
              <a:cs typeface="Arial"/>
            </a:endParaRPr>
          </a:p>
        </p:txBody>
      </p:sp>
      <p:grpSp>
        <p:nvGrpSpPr>
          <p:cNvPr id="20" name="Grupo 19">
            <a:extLst>
              <a:ext uri="{FF2B5EF4-FFF2-40B4-BE49-F238E27FC236}">
                <a16:creationId xmlns:a16="http://schemas.microsoft.com/office/drawing/2014/main" id="{386E3A7E-4637-F43C-3F2E-996638F8EF28}"/>
              </a:ext>
            </a:extLst>
          </p:cNvPr>
          <p:cNvGrpSpPr/>
          <p:nvPr/>
        </p:nvGrpSpPr>
        <p:grpSpPr>
          <a:xfrm>
            <a:off x="2055669" y="5461728"/>
            <a:ext cx="495652" cy="428625"/>
            <a:chOff x="5214940" y="2828925"/>
            <a:chExt cx="495652" cy="428625"/>
          </a:xfrm>
        </p:grpSpPr>
        <p:sp>
          <p:nvSpPr>
            <p:cNvPr id="21" name="Rectángulo: esquinas redondeadas 20">
              <a:extLst>
                <a:ext uri="{FF2B5EF4-FFF2-40B4-BE49-F238E27FC236}">
                  <a16:creationId xmlns:a16="http://schemas.microsoft.com/office/drawing/2014/main" id="{1D06057A-8886-9FBB-22BA-1CBF443C6E5F}"/>
                </a:ext>
              </a:extLst>
            </p:cNvPr>
            <p:cNvSpPr/>
            <p:nvPr/>
          </p:nvSpPr>
          <p:spPr>
            <a:xfrm>
              <a:off x="5214940" y="2828925"/>
              <a:ext cx="495652" cy="428625"/>
            </a:xfrm>
            <a:prstGeom prst="roundRect">
              <a:avLst>
                <a:gd name="adj" fmla="val 2419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6" name="Gráfico 25" descr="Reproducir con relleno sólido">
              <a:hlinkClick r:id="rId3"/>
              <a:extLst>
                <a:ext uri="{FF2B5EF4-FFF2-40B4-BE49-F238E27FC236}">
                  <a16:creationId xmlns:a16="http://schemas.microsoft.com/office/drawing/2014/main" id="{7555ECF0-56C9-5B08-C2AF-18375DD76C0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293433" y="2873904"/>
              <a:ext cx="338666" cy="338667"/>
            </a:xfrm>
            <a:prstGeom prst="rect">
              <a:avLst/>
            </a:prstGeom>
          </p:spPr>
        </p:pic>
      </p:grpSp>
      <p:grpSp>
        <p:nvGrpSpPr>
          <p:cNvPr id="34" name="Grupo 33">
            <a:extLst>
              <a:ext uri="{FF2B5EF4-FFF2-40B4-BE49-F238E27FC236}">
                <a16:creationId xmlns:a16="http://schemas.microsoft.com/office/drawing/2014/main" id="{24B62495-9012-7303-54F4-F1C60A2F7964}"/>
              </a:ext>
            </a:extLst>
          </p:cNvPr>
          <p:cNvGrpSpPr/>
          <p:nvPr/>
        </p:nvGrpSpPr>
        <p:grpSpPr>
          <a:xfrm>
            <a:off x="5232074" y="1938964"/>
            <a:ext cx="6175204" cy="1410642"/>
            <a:chOff x="5142084" y="1664106"/>
            <a:chExt cx="6175204" cy="1410642"/>
          </a:xfrm>
        </p:grpSpPr>
        <p:sp>
          <p:nvSpPr>
            <p:cNvPr id="14" name="object 14">
              <a:extLst>
                <a:ext uri="{FF2B5EF4-FFF2-40B4-BE49-F238E27FC236}">
                  <a16:creationId xmlns:a16="http://schemas.microsoft.com/office/drawing/2014/main" id="{DCE7083E-D3D9-5529-12EE-AA43F41B026D}"/>
                </a:ext>
              </a:extLst>
            </p:cNvPr>
            <p:cNvSpPr txBox="1"/>
            <p:nvPr/>
          </p:nvSpPr>
          <p:spPr>
            <a:xfrm>
              <a:off x="6096000" y="1664106"/>
              <a:ext cx="5221288" cy="1410642"/>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endParaRPr lang="es-MX" sz="2000" b="1">
                <a:solidFill>
                  <a:schemeClr val="tx1">
                    <a:lumMod val="85000"/>
                    <a:lumOff val="15000"/>
                  </a:schemeClr>
                </a:solidFill>
                <a:latin typeface="Arial"/>
                <a:cs typeface="Arial"/>
                <a:sym typeface="Arial"/>
              </a:endParaRPr>
            </a:p>
            <a:p>
              <a:pPr marL="12065" marR="5080" algn="just" defTabSz="914358">
                <a:spcBef>
                  <a:spcPts val="100"/>
                </a:spcBef>
              </a:pPr>
              <a:r>
                <a:rPr lang="en-US" sz="1400">
                  <a:solidFill>
                    <a:schemeClr val="tx1">
                      <a:lumMod val="85000"/>
                      <a:lumOff val="15000"/>
                    </a:schemeClr>
                  </a:solidFill>
                  <a:latin typeface="Arial"/>
                  <a:cs typeface="Arial"/>
                  <a:sym typeface="Arial"/>
                </a:rPr>
                <a:t>The project proposes the design and construction of sanitary infrastructure (Sewerage Collector Networks, Sewage Pumping Stations, Drive Lines, Sewage Outfalls, Wastewater Treatment Plants) and the operation and maintenance of three wastewater treatment plants for Metropolitan Trujillo, </a:t>
              </a:r>
              <a:r>
                <a:rPr lang="en-US" sz="1400" err="1">
                  <a:solidFill>
                    <a:schemeClr val="tx1">
                      <a:lumMod val="85000"/>
                      <a:lumOff val="15000"/>
                    </a:schemeClr>
                  </a:solidFill>
                  <a:latin typeface="Arial"/>
                  <a:cs typeface="Arial"/>
                  <a:sym typeface="Arial"/>
                </a:rPr>
                <a:t>Salaverry</a:t>
              </a:r>
              <a:r>
                <a:rPr lang="en-US" sz="1400">
                  <a:solidFill>
                    <a:schemeClr val="tx1">
                      <a:lumMod val="85000"/>
                      <a:lumOff val="15000"/>
                    </a:schemeClr>
                  </a:solidFill>
                  <a:latin typeface="Arial"/>
                  <a:cs typeface="Arial"/>
                  <a:sym typeface="Arial"/>
                </a:rPr>
                <a:t> and </a:t>
              </a:r>
              <a:r>
                <a:rPr lang="en-US" sz="1400" err="1">
                  <a:solidFill>
                    <a:schemeClr val="tx1">
                      <a:lumMod val="85000"/>
                      <a:lumOff val="15000"/>
                    </a:schemeClr>
                  </a:solidFill>
                  <a:latin typeface="Arial"/>
                  <a:cs typeface="Arial"/>
                  <a:sym typeface="Arial"/>
                </a:rPr>
                <a:t>Chepén</a:t>
              </a:r>
              <a:r>
                <a:rPr lang="en-US" sz="1400">
                  <a:solidFill>
                    <a:schemeClr val="tx1">
                      <a:lumMod val="85000"/>
                      <a:lumOff val="15000"/>
                    </a:schemeClr>
                  </a:solidFill>
                  <a:latin typeface="Arial"/>
                  <a:cs typeface="Arial"/>
                  <a:sym typeface="Arial"/>
                </a:rPr>
                <a:t>.</a:t>
              </a:r>
              <a:endParaRPr lang="es-ES" sz="1400">
                <a:solidFill>
                  <a:schemeClr val="tx1">
                    <a:lumMod val="85000"/>
                    <a:lumOff val="15000"/>
                  </a:schemeClr>
                </a:solidFill>
                <a:latin typeface="Arial"/>
                <a:cs typeface="Arial"/>
              </a:endParaRPr>
            </a:p>
          </p:txBody>
        </p:sp>
        <p:grpSp>
          <p:nvGrpSpPr>
            <p:cNvPr id="2" name="Grupo 1">
              <a:extLst>
                <a:ext uri="{FF2B5EF4-FFF2-40B4-BE49-F238E27FC236}">
                  <a16:creationId xmlns:a16="http://schemas.microsoft.com/office/drawing/2014/main" id="{A810C2E9-0FDB-34D3-6BDD-5C4F16A89069}"/>
                </a:ext>
              </a:extLst>
            </p:cNvPr>
            <p:cNvGrpSpPr/>
            <p:nvPr/>
          </p:nvGrpSpPr>
          <p:grpSpPr>
            <a:xfrm>
              <a:off x="5142084" y="1664106"/>
              <a:ext cx="818611" cy="800469"/>
              <a:chOff x="5142084" y="1855488"/>
              <a:chExt cx="818611" cy="800469"/>
            </a:xfrm>
          </p:grpSpPr>
          <p:sp>
            <p:nvSpPr>
              <p:cNvPr id="4" name="Elipse 3">
                <a:extLst>
                  <a:ext uri="{FF2B5EF4-FFF2-40B4-BE49-F238E27FC236}">
                    <a16:creationId xmlns:a16="http://schemas.microsoft.com/office/drawing/2014/main" id="{EC3B41AD-CAB2-CD4E-5042-F2389948F824}"/>
                  </a:ext>
                </a:extLst>
              </p:cNvPr>
              <p:cNvSpPr/>
              <p:nvPr/>
            </p:nvSpPr>
            <p:spPr>
              <a:xfrm>
                <a:off x="5142084" y="1855488"/>
                <a:ext cx="818611" cy="80046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9" name="Gráfico 18" descr="Plano con relleno sólido">
                <a:extLst>
                  <a:ext uri="{FF2B5EF4-FFF2-40B4-BE49-F238E27FC236}">
                    <a16:creationId xmlns:a16="http://schemas.microsoft.com/office/drawing/2014/main" id="{552BF00D-D9B3-5616-725E-F2E504965F40}"/>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252136" y="1954934"/>
                <a:ext cx="596900" cy="601577"/>
              </a:xfrm>
              <a:prstGeom prst="rect">
                <a:avLst/>
              </a:prstGeom>
            </p:spPr>
          </p:pic>
        </p:grpSp>
      </p:grpSp>
      <p:grpSp>
        <p:nvGrpSpPr>
          <p:cNvPr id="36" name="Grupo 35">
            <a:extLst>
              <a:ext uri="{FF2B5EF4-FFF2-40B4-BE49-F238E27FC236}">
                <a16:creationId xmlns:a16="http://schemas.microsoft.com/office/drawing/2014/main" id="{E0E55017-C344-346E-26F8-3651539FDA35}"/>
              </a:ext>
            </a:extLst>
          </p:cNvPr>
          <p:cNvGrpSpPr/>
          <p:nvPr/>
        </p:nvGrpSpPr>
        <p:grpSpPr>
          <a:xfrm>
            <a:off x="5232074" y="5113218"/>
            <a:ext cx="6177423" cy="816859"/>
            <a:chOff x="5139866" y="5121824"/>
            <a:chExt cx="6177423" cy="816859"/>
          </a:xfrm>
        </p:grpSpPr>
        <p:sp>
          <p:nvSpPr>
            <p:cNvPr id="16" name="object 14">
              <a:extLst>
                <a:ext uri="{FF2B5EF4-FFF2-40B4-BE49-F238E27FC236}">
                  <a16:creationId xmlns:a16="http://schemas.microsoft.com/office/drawing/2014/main" id="{2ECC2B9C-1F11-9E35-7F0D-B4AECBA26314}"/>
                </a:ext>
              </a:extLst>
            </p:cNvPr>
            <p:cNvSpPr txBox="1"/>
            <p:nvPr/>
          </p:nvSpPr>
          <p:spPr>
            <a:xfrm>
              <a:off x="6096001" y="5121824"/>
              <a:ext cx="5221288" cy="777135"/>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sym typeface="Arial"/>
              </a:endParaRPr>
            </a:p>
            <a:p>
              <a:pPr marL="12065" marR="5080" algn="just" defTabSz="914358">
                <a:spcBef>
                  <a:spcPts val="100"/>
                </a:spcBef>
              </a:pPr>
              <a:r>
                <a:rPr lang="en-US" sz="1400">
                  <a:solidFill>
                    <a:schemeClr val="tx1">
                      <a:lumMod val="85000"/>
                      <a:lumOff val="15000"/>
                    </a:schemeClr>
                  </a:solidFill>
                  <a:latin typeface="Arial"/>
                  <a:cs typeface="Arial"/>
                  <a:sym typeface="Arial"/>
                </a:rPr>
                <a:t>Improvement of interceptor and collector lines.</a:t>
              </a:r>
            </a:p>
            <a:p>
              <a:pPr marL="12065" marR="5080" algn="just" defTabSz="914358">
                <a:spcBef>
                  <a:spcPts val="100"/>
                </a:spcBef>
              </a:pPr>
              <a:r>
                <a:rPr lang="en-US" sz="1400">
                  <a:solidFill>
                    <a:schemeClr val="tx1">
                      <a:lumMod val="85000"/>
                      <a:lumOff val="15000"/>
                    </a:schemeClr>
                  </a:solidFill>
                  <a:latin typeface="Arial"/>
                  <a:cs typeface="Arial"/>
                  <a:sym typeface="Arial"/>
                </a:rPr>
                <a:t>​3 wastewater treatment plants with a total capacity of 2,4 m3/s</a:t>
              </a:r>
              <a:r>
                <a:rPr lang="es-ES" sz="1400">
                  <a:solidFill>
                    <a:schemeClr val="tx1">
                      <a:lumMod val="85000"/>
                      <a:lumOff val="15000"/>
                    </a:schemeClr>
                  </a:solidFill>
                  <a:latin typeface="Arial"/>
                  <a:cs typeface="Arial"/>
                  <a:sym typeface="Arial"/>
                </a:rPr>
                <a:t>.</a:t>
              </a:r>
              <a:endParaRPr lang="en-US" sz="1400">
                <a:solidFill>
                  <a:schemeClr val="tx1">
                    <a:lumMod val="85000"/>
                    <a:lumOff val="15000"/>
                  </a:schemeClr>
                </a:solidFill>
                <a:latin typeface="Arial"/>
                <a:cs typeface="Arial"/>
                <a:sym typeface="Arial"/>
              </a:endParaRPr>
            </a:p>
          </p:txBody>
        </p:sp>
        <p:grpSp>
          <p:nvGrpSpPr>
            <p:cNvPr id="28" name="Grupo 27">
              <a:extLst>
                <a:ext uri="{FF2B5EF4-FFF2-40B4-BE49-F238E27FC236}">
                  <a16:creationId xmlns:a16="http://schemas.microsoft.com/office/drawing/2014/main" id="{EFCE001C-FC9B-4901-77D3-CE853FDA2793}"/>
                </a:ext>
              </a:extLst>
            </p:cNvPr>
            <p:cNvGrpSpPr/>
            <p:nvPr/>
          </p:nvGrpSpPr>
          <p:grpSpPr>
            <a:xfrm>
              <a:off x="5139866" y="5143656"/>
              <a:ext cx="800469" cy="795027"/>
              <a:chOff x="5139866" y="5071602"/>
              <a:chExt cx="800469" cy="795027"/>
            </a:xfrm>
          </p:grpSpPr>
          <p:sp>
            <p:nvSpPr>
              <p:cNvPr id="29" name="Elipse 28">
                <a:extLst>
                  <a:ext uri="{FF2B5EF4-FFF2-40B4-BE49-F238E27FC236}">
                    <a16:creationId xmlns:a16="http://schemas.microsoft.com/office/drawing/2014/main" id="{DB06A11C-D546-06D9-F4C0-AF019CC3738E}"/>
                  </a:ext>
                </a:extLst>
              </p:cNvPr>
              <p:cNvSpPr/>
              <p:nvPr/>
            </p:nvSpPr>
            <p:spPr>
              <a:xfrm>
                <a:off x="5139866" y="5071602"/>
                <a:ext cx="800469" cy="79502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30" name="Gráfico 29" descr="Hombre trabajador de la construcción con relleno sólido">
                <a:extLst>
                  <a:ext uri="{FF2B5EF4-FFF2-40B4-BE49-F238E27FC236}">
                    <a16:creationId xmlns:a16="http://schemas.microsoft.com/office/drawing/2014/main" id="{058A2CD0-7CAD-FD49-6369-D63619EC18CE}"/>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190380" y="5129174"/>
                <a:ext cx="682173" cy="682173"/>
              </a:xfrm>
              <a:prstGeom prst="rect">
                <a:avLst/>
              </a:prstGeom>
            </p:spPr>
          </p:pic>
        </p:grpSp>
      </p:grpSp>
      <p:grpSp>
        <p:nvGrpSpPr>
          <p:cNvPr id="35" name="Grupo 34">
            <a:extLst>
              <a:ext uri="{FF2B5EF4-FFF2-40B4-BE49-F238E27FC236}">
                <a16:creationId xmlns:a16="http://schemas.microsoft.com/office/drawing/2014/main" id="{62ADB967-DD0C-E1B3-EF58-946795F90B86}"/>
              </a:ext>
            </a:extLst>
          </p:cNvPr>
          <p:cNvGrpSpPr/>
          <p:nvPr/>
        </p:nvGrpSpPr>
        <p:grpSpPr>
          <a:xfrm>
            <a:off x="5232074" y="3956978"/>
            <a:ext cx="6173297" cy="815435"/>
            <a:chOff x="5143992" y="3860627"/>
            <a:chExt cx="6173297" cy="815435"/>
          </a:xfrm>
        </p:grpSpPr>
        <p:sp>
          <p:nvSpPr>
            <p:cNvPr id="15" name="object 14">
              <a:extLst>
                <a:ext uri="{FF2B5EF4-FFF2-40B4-BE49-F238E27FC236}">
                  <a16:creationId xmlns:a16="http://schemas.microsoft.com/office/drawing/2014/main" id="{AC30F340-74A7-5026-7A2D-58BE0E25B14E}"/>
                </a:ext>
              </a:extLst>
            </p:cNvPr>
            <p:cNvSpPr txBox="1"/>
            <p:nvPr/>
          </p:nvSpPr>
          <p:spPr>
            <a:xfrm>
              <a:off x="6096001" y="3860627"/>
              <a:ext cx="5221288" cy="548867"/>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Investment</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Amount</a:t>
              </a:r>
              <a:r>
                <a:rPr lang="es-MX" sz="2000" b="1">
                  <a:solidFill>
                    <a:schemeClr val="tx1">
                      <a:lumMod val="85000"/>
                      <a:lumOff val="15000"/>
                    </a:schemeClr>
                  </a:solidFill>
                  <a:latin typeface="Arial"/>
                  <a:cs typeface="Arial"/>
                  <a:sym typeface="Arial"/>
                </a:rPr>
                <a:t>: US$ 409 MM</a:t>
              </a:r>
            </a:p>
            <a:p>
              <a:pPr marL="12065" marR="5080" algn="just" defTabSz="914358">
                <a:spcBef>
                  <a:spcPts val="100"/>
                </a:spcBef>
              </a:pPr>
              <a:r>
                <a:rPr lang="en-US" sz="1400">
                  <a:solidFill>
                    <a:schemeClr val="tx1">
                      <a:lumMod val="85000"/>
                      <a:lumOff val="15000"/>
                    </a:schemeClr>
                  </a:solidFill>
                  <a:latin typeface="Arial"/>
                  <a:cs typeface="Arial"/>
                  <a:sym typeface="Arial"/>
                </a:rPr>
                <a:t>Co-financed unsolicited proposal modality for a term of 23 years.</a:t>
              </a:r>
              <a:endParaRPr lang="en-US" sz="1400">
                <a:solidFill>
                  <a:schemeClr val="tx1">
                    <a:lumMod val="85000"/>
                    <a:lumOff val="15000"/>
                  </a:schemeClr>
                </a:solidFill>
                <a:latin typeface="Arial"/>
                <a:cs typeface="Arial"/>
              </a:endParaRPr>
            </a:p>
          </p:txBody>
        </p:sp>
        <p:grpSp>
          <p:nvGrpSpPr>
            <p:cNvPr id="31" name="Grupo 30">
              <a:extLst>
                <a:ext uri="{FF2B5EF4-FFF2-40B4-BE49-F238E27FC236}">
                  <a16:creationId xmlns:a16="http://schemas.microsoft.com/office/drawing/2014/main" id="{77C5EBFF-184B-0807-692E-AEFE783701DE}"/>
                </a:ext>
              </a:extLst>
            </p:cNvPr>
            <p:cNvGrpSpPr/>
            <p:nvPr/>
          </p:nvGrpSpPr>
          <p:grpSpPr>
            <a:xfrm>
              <a:off x="5143992" y="3871058"/>
              <a:ext cx="818611" cy="805004"/>
              <a:chOff x="5143992" y="3819188"/>
              <a:chExt cx="818611" cy="805004"/>
            </a:xfrm>
          </p:grpSpPr>
          <p:sp>
            <p:nvSpPr>
              <p:cNvPr id="32" name="Elipse 31">
                <a:extLst>
                  <a:ext uri="{FF2B5EF4-FFF2-40B4-BE49-F238E27FC236}">
                    <a16:creationId xmlns:a16="http://schemas.microsoft.com/office/drawing/2014/main" id="{01A562F8-CBBE-7C59-92CE-879B932DB987}"/>
                  </a:ext>
                </a:extLst>
              </p:cNvPr>
              <p:cNvSpPr/>
              <p:nvPr/>
            </p:nvSpPr>
            <p:spPr>
              <a:xfrm>
                <a:off x="5143992" y="3819188"/>
                <a:ext cx="818611" cy="80500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33" name="Gráfico 32" descr="Monedas con relleno sólido">
                <a:extLst>
                  <a:ext uri="{FF2B5EF4-FFF2-40B4-BE49-F238E27FC236}">
                    <a16:creationId xmlns:a16="http://schemas.microsoft.com/office/drawing/2014/main" id="{2EF6060C-D8C7-1E1B-3DED-B3B75DD0A05A}"/>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5234994" y="3910087"/>
                <a:ext cx="614042" cy="623207"/>
              </a:xfrm>
              <a:prstGeom prst="rect">
                <a:avLst/>
              </a:prstGeom>
            </p:spPr>
          </p:pic>
        </p:grpSp>
      </p:grpSp>
      <p:grpSp>
        <p:nvGrpSpPr>
          <p:cNvPr id="5" name="Grupo 4">
            <a:extLst>
              <a:ext uri="{FF2B5EF4-FFF2-40B4-BE49-F238E27FC236}">
                <a16:creationId xmlns:a16="http://schemas.microsoft.com/office/drawing/2014/main" id="{7CADC304-E03D-2089-9FC8-7FAB5260E03C}"/>
              </a:ext>
            </a:extLst>
          </p:cNvPr>
          <p:cNvGrpSpPr/>
          <p:nvPr/>
        </p:nvGrpSpPr>
        <p:grpSpPr>
          <a:xfrm>
            <a:off x="354298" y="996472"/>
            <a:ext cx="3898394" cy="1155318"/>
            <a:chOff x="354298" y="996472"/>
            <a:chExt cx="3898394" cy="1155318"/>
          </a:xfrm>
        </p:grpSpPr>
        <p:sp>
          <p:nvSpPr>
            <p:cNvPr id="6" name="object 5">
              <a:extLst>
                <a:ext uri="{FF2B5EF4-FFF2-40B4-BE49-F238E27FC236}">
                  <a16:creationId xmlns:a16="http://schemas.microsoft.com/office/drawing/2014/main" id="{3FB57E02-790C-8E6F-045F-7BA90006BB27}"/>
                </a:ext>
              </a:extLst>
            </p:cNvPr>
            <p:cNvSpPr txBox="1"/>
            <p:nvPr/>
          </p:nvSpPr>
          <p:spPr>
            <a:xfrm>
              <a:off x="708226" y="1886877"/>
              <a:ext cx="3155750" cy="264913"/>
            </a:xfrm>
            <a:prstGeom prst="rect">
              <a:avLst/>
            </a:prstGeom>
            <a:solidFill>
              <a:srgbClr val="C00000"/>
            </a:solidFill>
          </p:spPr>
          <p:txBody>
            <a:bodyPr vert="horz" wrap="square" lIns="0" tIns="12699" rIns="0" bIns="0" rtlCol="0">
              <a:spAutoFit/>
            </a:bodyPr>
            <a:lstStyle/>
            <a:p>
              <a:pPr marL="12699" algn="ctr" defTabSz="914358">
                <a:spcBef>
                  <a:spcPts val="100"/>
                </a:spcBef>
                <a:defRPr/>
              </a:pPr>
              <a:r>
                <a:rPr lang="es-MX" sz="1600" b="1" spc="-10">
                  <a:solidFill>
                    <a:srgbClr val="FFFFFF"/>
                  </a:solidFill>
                  <a:latin typeface="Arial"/>
                  <a:cs typeface="Arial"/>
                  <a:sym typeface="Arial"/>
                </a:rPr>
                <a:t>FORMULATION</a:t>
              </a:r>
              <a:endParaRPr lang="es-PE" sz="1600" b="1">
                <a:solidFill>
                  <a:prstClr val="black"/>
                </a:solidFill>
                <a:latin typeface="Arial"/>
                <a:cs typeface="Arial"/>
                <a:sym typeface="Arial"/>
              </a:endParaRPr>
            </a:p>
          </p:txBody>
        </p:sp>
        <p:grpSp>
          <p:nvGrpSpPr>
            <p:cNvPr id="7" name="Grupo 6">
              <a:extLst>
                <a:ext uri="{FF2B5EF4-FFF2-40B4-BE49-F238E27FC236}">
                  <a16:creationId xmlns:a16="http://schemas.microsoft.com/office/drawing/2014/main" id="{5F43E004-21CC-99FA-4BF5-49FD4E4976F3}"/>
                </a:ext>
              </a:extLst>
            </p:cNvPr>
            <p:cNvGrpSpPr/>
            <p:nvPr/>
          </p:nvGrpSpPr>
          <p:grpSpPr>
            <a:xfrm>
              <a:off x="354298" y="996472"/>
              <a:ext cx="3898394" cy="978370"/>
              <a:chOff x="-164593" y="5768531"/>
              <a:chExt cx="3898394" cy="978370"/>
            </a:xfrm>
            <a:noFill/>
          </p:grpSpPr>
          <p:sp>
            <p:nvSpPr>
              <p:cNvPr id="10" name="object 2">
                <a:extLst>
                  <a:ext uri="{FF2B5EF4-FFF2-40B4-BE49-F238E27FC236}">
                    <a16:creationId xmlns:a16="http://schemas.microsoft.com/office/drawing/2014/main" id="{D7BA981A-2527-5F19-F0E5-463678097265}"/>
                  </a:ext>
                </a:extLst>
              </p:cNvPr>
              <p:cNvSpPr/>
              <p:nvPr/>
            </p:nvSpPr>
            <p:spPr>
              <a:xfrm>
                <a:off x="-164593" y="5768531"/>
                <a:ext cx="3898394" cy="978370"/>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prstClr val="black"/>
                  </a:solidFill>
                  <a:latin typeface="Arial"/>
                  <a:cs typeface="Arial"/>
                  <a:sym typeface="Arial"/>
                </a:endParaRPr>
              </a:p>
            </p:txBody>
          </p:sp>
          <p:sp>
            <p:nvSpPr>
              <p:cNvPr id="12" name="object 5">
                <a:extLst>
                  <a:ext uri="{FF2B5EF4-FFF2-40B4-BE49-F238E27FC236}">
                    <a16:creationId xmlns:a16="http://schemas.microsoft.com/office/drawing/2014/main" id="{BD32D1A3-51EF-299E-3B23-A0286EC7754E}"/>
                  </a:ext>
                </a:extLst>
              </p:cNvPr>
              <p:cNvSpPr txBox="1"/>
              <p:nvPr/>
            </p:nvSpPr>
            <p:spPr>
              <a:xfrm>
                <a:off x="191765" y="5883645"/>
                <a:ext cx="1981799" cy="751487"/>
              </a:xfrm>
              <a:prstGeom prst="rect">
                <a:avLst/>
              </a:prstGeom>
              <a:grpFill/>
            </p:spPr>
            <p:txBody>
              <a:bodyPr vert="horz" wrap="square" lIns="0" tIns="12699" rIns="0" bIns="0" rtlCol="0">
                <a:spAutoFit/>
              </a:bodyPr>
              <a:lstStyle/>
              <a:p>
                <a:pPr marL="12699" defTabSz="914358">
                  <a:defRPr/>
                </a:pPr>
                <a:r>
                  <a:rPr lang="en-US" sz="1600" b="1" spc="-10">
                    <a:solidFill>
                      <a:srgbClr val="FFFFFF"/>
                    </a:solidFill>
                    <a:latin typeface="Arial"/>
                    <a:cs typeface="Arial"/>
                    <a:sym typeface="Arial"/>
                  </a:rPr>
                  <a:t>ESTIMATED DATE OF DECLARATION OF INTEREST</a:t>
                </a:r>
                <a:endParaRPr lang="es-PE" sz="1600">
                  <a:solidFill>
                    <a:prstClr val="black"/>
                  </a:solidFill>
                  <a:latin typeface="Arial"/>
                  <a:cs typeface="Arial"/>
                  <a:sym typeface="Arial"/>
                </a:endParaRPr>
              </a:p>
            </p:txBody>
          </p:sp>
          <p:sp>
            <p:nvSpPr>
              <p:cNvPr id="13" name="object 18">
                <a:extLst>
                  <a:ext uri="{FF2B5EF4-FFF2-40B4-BE49-F238E27FC236}">
                    <a16:creationId xmlns:a16="http://schemas.microsoft.com/office/drawing/2014/main" id="{6470702E-8EA0-CC01-8896-6EF9D60CE6FB}"/>
                  </a:ext>
                </a:extLst>
              </p:cNvPr>
              <p:cNvSpPr txBox="1"/>
              <p:nvPr/>
            </p:nvSpPr>
            <p:spPr>
              <a:xfrm>
                <a:off x="2123271" y="5897597"/>
                <a:ext cx="1241098" cy="243656"/>
              </a:xfrm>
              <a:prstGeom prst="rect">
                <a:avLst/>
              </a:prstGeom>
              <a:solidFill>
                <a:srgbClr val="C00000"/>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II</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9" name="object 17">
              <a:extLst>
                <a:ext uri="{FF2B5EF4-FFF2-40B4-BE49-F238E27FC236}">
                  <a16:creationId xmlns:a16="http://schemas.microsoft.com/office/drawing/2014/main" id="{9848A676-1265-27CE-9947-0BA6A0B78F36}"/>
                </a:ext>
              </a:extLst>
            </p:cNvPr>
            <p:cNvSpPr txBox="1"/>
            <p:nvPr/>
          </p:nvSpPr>
          <p:spPr>
            <a:xfrm>
              <a:off x="2957998" y="1366208"/>
              <a:ext cx="597755" cy="321241"/>
            </a:xfrm>
            <a:prstGeom prst="rect">
              <a:avLst/>
            </a:prstGeom>
            <a:no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4</a:t>
              </a:r>
              <a:endParaRPr sz="2000">
                <a:solidFill>
                  <a:schemeClr val="bg1"/>
                </a:solidFill>
                <a:latin typeface="Arial"/>
                <a:cs typeface="Arial"/>
                <a:sym typeface="Arial"/>
              </a:endParaRPr>
            </a:p>
          </p:txBody>
        </p:sp>
      </p:grpSp>
    </p:spTree>
    <p:extLst>
      <p:ext uri="{BB962C8B-B14F-4D97-AF65-F5344CB8AC3E}">
        <p14:creationId xmlns:p14="http://schemas.microsoft.com/office/powerpoint/2010/main" val="547241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ángulo 36">
            <a:extLst>
              <a:ext uri="{FF2B5EF4-FFF2-40B4-BE49-F238E27FC236}">
                <a16:creationId xmlns:a16="http://schemas.microsoft.com/office/drawing/2014/main" id="{62BF3877-8CD2-024F-B537-AA8C01ED42E2}"/>
              </a:ext>
            </a:extLst>
          </p:cNvPr>
          <p:cNvSpPr/>
          <p:nvPr/>
        </p:nvSpPr>
        <p:spPr>
          <a:xfrm>
            <a:off x="1014504"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1" name="Imagen 10" descr="Personas con tablas de surf en la playa&#10;&#10;Descripción generada automáticamente con confianza media">
            <a:extLst>
              <a:ext uri="{FF2B5EF4-FFF2-40B4-BE49-F238E27FC236}">
                <a16:creationId xmlns:a16="http://schemas.microsoft.com/office/drawing/2014/main" id="{3A0285C2-0771-FE5B-8839-E3BD7707D9B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76101" y="2259599"/>
            <a:ext cx="3420000" cy="3420000"/>
          </a:xfrm>
          <a:custGeom>
            <a:avLst/>
            <a:gdLst>
              <a:gd name="connsiteX0" fmla="*/ 3114000 w 6228000"/>
              <a:gd name="connsiteY0" fmla="*/ 0 h 6228000"/>
              <a:gd name="connsiteX1" fmla="*/ 6228000 w 6228000"/>
              <a:gd name="connsiteY1" fmla="*/ 3114000 h 6228000"/>
              <a:gd name="connsiteX2" fmla="*/ 3114000 w 6228000"/>
              <a:gd name="connsiteY2" fmla="*/ 6228000 h 6228000"/>
              <a:gd name="connsiteX3" fmla="*/ 0 w 6228000"/>
              <a:gd name="connsiteY3" fmla="*/ 3114000 h 6228000"/>
              <a:gd name="connsiteX4" fmla="*/ 3114000 w 6228000"/>
              <a:gd name="connsiteY4" fmla="*/ 0 h 622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8000" h="6228000">
                <a:moveTo>
                  <a:pt x="3114000" y="0"/>
                </a:moveTo>
                <a:cubicBezTo>
                  <a:pt x="4833815" y="0"/>
                  <a:pt x="6228000" y="1394185"/>
                  <a:pt x="6228000" y="3114000"/>
                </a:cubicBezTo>
                <a:cubicBezTo>
                  <a:pt x="6228000" y="4833815"/>
                  <a:pt x="4833815" y="6228000"/>
                  <a:pt x="3114000" y="6228000"/>
                </a:cubicBezTo>
                <a:cubicBezTo>
                  <a:pt x="1394185" y="6228000"/>
                  <a:pt x="0" y="4833815"/>
                  <a:pt x="0" y="3114000"/>
                </a:cubicBezTo>
                <a:cubicBezTo>
                  <a:pt x="0" y="1394185"/>
                  <a:pt x="1394185" y="0"/>
                  <a:pt x="3114000" y="0"/>
                </a:cubicBezTo>
                <a:close/>
              </a:path>
            </a:pathLst>
          </a:custGeom>
        </p:spPr>
      </p:pic>
      <p:sp>
        <p:nvSpPr>
          <p:cNvPr id="3" name="CuadroTexto 2">
            <a:extLst>
              <a:ext uri="{FF2B5EF4-FFF2-40B4-BE49-F238E27FC236}">
                <a16:creationId xmlns:a16="http://schemas.microsoft.com/office/drawing/2014/main" id="{B3088468-D233-14D1-517B-E1D171FB0AF6}"/>
              </a:ext>
            </a:extLst>
          </p:cNvPr>
          <p:cNvSpPr txBox="1"/>
          <p:nvPr/>
        </p:nvSpPr>
        <p:spPr>
          <a:xfrm>
            <a:off x="5190380" y="527019"/>
            <a:ext cx="5426160" cy="400110"/>
          </a:xfrm>
          <a:prstGeom prst="rect">
            <a:avLst/>
          </a:prstGeom>
          <a:noFill/>
          <a:ln>
            <a:noFill/>
          </a:ln>
        </p:spPr>
        <p:txBody>
          <a:bodyPr wrap="square" lIns="91440" tIns="45720" rIns="91440" bIns="45720" anchor="t">
            <a:spAutoFit/>
          </a:bodyPr>
          <a:lstStyle/>
          <a:p>
            <a:r>
              <a:rPr lang="es-ES" sz="2000" b="1">
                <a:solidFill>
                  <a:srgbClr val="002060"/>
                </a:solidFill>
                <a:latin typeface="Arial"/>
                <a:cs typeface="Arial"/>
                <a:sym typeface="Arial"/>
              </a:rPr>
              <a:t>ILO DESALINATION PLANT</a:t>
            </a:r>
            <a:endParaRPr lang="es-PE" sz="2000" b="1">
              <a:solidFill>
                <a:srgbClr val="002060"/>
              </a:solidFill>
              <a:latin typeface="Arial"/>
              <a:cs typeface="Arial"/>
            </a:endParaRPr>
          </a:p>
        </p:txBody>
      </p:sp>
      <p:grpSp>
        <p:nvGrpSpPr>
          <p:cNvPr id="20" name="Grupo 19">
            <a:extLst>
              <a:ext uri="{FF2B5EF4-FFF2-40B4-BE49-F238E27FC236}">
                <a16:creationId xmlns:a16="http://schemas.microsoft.com/office/drawing/2014/main" id="{386E3A7E-4637-F43C-3F2E-996638F8EF28}"/>
              </a:ext>
            </a:extLst>
          </p:cNvPr>
          <p:cNvGrpSpPr/>
          <p:nvPr/>
        </p:nvGrpSpPr>
        <p:grpSpPr>
          <a:xfrm>
            <a:off x="2055669" y="5465286"/>
            <a:ext cx="495652" cy="428625"/>
            <a:chOff x="5214940" y="2828925"/>
            <a:chExt cx="495652" cy="428625"/>
          </a:xfrm>
        </p:grpSpPr>
        <p:sp>
          <p:nvSpPr>
            <p:cNvPr id="21" name="Rectángulo: esquinas redondeadas 20">
              <a:extLst>
                <a:ext uri="{FF2B5EF4-FFF2-40B4-BE49-F238E27FC236}">
                  <a16:creationId xmlns:a16="http://schemas.microsoft.com/office/drawing/2014/main" id="{1D06057A-8886-9FBB-22BA-1CBF443C6E5F}"/>
                </a:ext>
              </a:extLst>
            </p:cNvPr>
            <p:cNvSpPr/>
            <p:nvPr/>
          </p:nvSpPr>
          <p:spPr>
            <a:xfrm>
              <a:off x="5214940" y="2828925"/>
              <a:ext cx="495652" cy="428625"/>
            </a:xfrm>
            <a:prstGeom prst="roundRect">
              <a:avLst>
                <a:gd name="adj" fmla="val 2419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6" name="Gráfico 25" descr="Reproducir con relleno sólido">
              <a:hlinkClick r:id="rId3"/>
              <a:extLst>
                <a:ext uri="{FF2B5EF4-FFF2-40B4-BE49-F238E27FC236}">
                  <a16:creationId xmlns:a16="http://schemas.microsoft.com/office/drawing/2014/main" id="{7555ECF0-56C9-5B08-C2AF-18375DD76C0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293433" y="2873904"/>
              <a:ext cx="338666" cy="338667"/>
            </a:xfrm>
            <a:prstGeom prst="rect">
              <a:avLst/>
            </a:prstGeom>
          </p:spPr>
        </p:pic>
      </p:grpSp>
      <p:grpSp>
        <p:nvGrpSpPr>
          <p:cNvPr id="35" name="Grupo 34">
            <a:extLst>
              <a:ext uri="{FF2B5EF4-FFF2-40B4-BE49-F238E27FC236}">
                <a16:creationId xmlns:a16="http://schemas.microsoft.com/office/drawing/2014/main" id="{0B457793-3841-A11C-563F-9450E96E398E}"/>
              </a:ext>
            </a:extLst>
          </p:cNvPr>
          <p:cNvGrpSpPr/>
          <p:nvPr/>
        </p:nvGrpSpPr>
        <p:grpSpPr>
          <a:xfrm>
            <a:off x="5139866" y="1088593"/>
            <a:ext cx="6175205" cy="1410642"/>
            <a:chOff x="5142084" y="1077849"/>
            <a:chExt cx="6175205" cy="1410642"/>
          </a:xfrm>
        </p:grpSpPr>
        <p:sp>
          <p:nvSpPr>
            <p:cNvPr id="14" name="object 14">
              <a:extLst>
                <a:ext uri="{FF2B5EF4-FFF2-40B4-BE49-F238E27FC236}">
                  <a16:creationId xmlns:a16="http://schemas.microsoft.com/office/drawing/2014/main" id="{DCE7083E-D3D9-5529-12EE-AA43F41B026D}"/>
                </a:ext>
              </a:extLst>
            </p:cNvPr>
            <p:cNvSpPr txBox="1"/>
            <p:nvPr/>
          </p:nvSpPr>
          <p:spPr>
            <a:xfrm>
              <a:off x="6096001" y="1077849"/>
              <a:ext cx="5221288" cy="1410642"/>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endParaRPr lang="es-MX" sz="2000" b="1">
                <a:solidFill>
                  <a:schemeClr val="tx1">
                    <a:lumMod val="85000"/>
                    <a:lumOff val="15000"/>
                  </a:schemeClr>
                </a:solidFill>
                <a:latin typeface="Arial"/>
                <a:cs typeface="Arial"/>
              </a:endParaRPr>
            </a:p>
            <a:p>
              <a:pPr marL="12065" marR="5080" algn="just" defTabSz="914358">
                <a:spcBef>
                  <a:spcPts val="100"/>
                </a:spcBef>
              </a:pPr>
              <a:r>
                <a:rPr lang="en-US" sz="1400">
                  <a:solidFill>
                    <a:schemeClr val="tx1">
                      <a:lumMod val="85000"/>
                      <a:lumOff val="15000"/>
                    </a:schemeClr>
                  </a:solidFill>
                  <a:latin typeface="Arial"/>
                  <a:cs typeface="Arial"/>
                  <a:sym typeface="Arial"/>
                </a:rPr>
                <a:t>The project seeks to improve the quality of life of the population of Ilo by desalinating seawater for drinking water service. It will cover the unmet demand for drinking water, provide continuity of service (24 hours) and increase the quality of service, complying with the standards and technical regulations of the Sanitation Sector.</a:t>
              </a:r>
              <a:endParaRPr lang="es-ES" sz="1400">
                <a:solidFill>
                  <a:schemeClr val="tx1">
                    <a:lumMod val="85000"/>
                    <a:lumOff val="15000"/>
                  </a:schemeClr>
                </a:solidFill>
                <a:latin typeface="Arial"/>
                <a:cs typeface="Arial"/>
              </a:endParaRPr>
            </a:p>
          </p:txBody>
        </p:sp>
        <p:grpSp>
          <p:nvGrpSpPr>
            <p:cNvPr id="2" name="Grupo 1">
              <a:extLst>
                <a:ext uri="{FF2B5EF4-FFF2-40B4-BE49-F238E27FC236}">
                  <a16:creationId xmlns:a16="http://schemas.microsoft.com/office/drawing/2014/main" id="{6589840C-BE5F-5986-DD8D-8A492D7A7B46}"/>
                </a:ext>
              </a:extLst>
            </p:cNvPr>
            <p:cNvGrpSpPr/>
            <p:nvPr/>
          </p:nvGrpSpPr>
          <p:grpSpPr>
            <a:xfrm>
              <a:off x="5142084" y="1077849"/>
              <a:ext cx="818611" cy="800469"/>
              <a:chOff x="5142084" y="1855488"/>
              <a:chExt cx="818611" cy="800469"/>
            </a:xfrm>
          </p:grpSpPr>
          <p:sp>
            <p:nvSpPr>
              <p:cNvPr id="4" name="Elipse 3">
                <a:extLst>
                  <a:ext uri="{FF2B5EF4-FFF2-40B4-BE49-F238E27FC236}">
                    <a16:creationId xmlns:a16="http://schemas.microsoft.com/office/drawing/2014/main" id="{60810519-5621-113A-01E8-FDC2E3EC6601}"/>
                  </a:ext>
                </a:extLst>
              </p:cNvPr>
              <p:cNvSpPr/>
              <p:nvPr/>
            </p:nvSpPr>
            <p:spPr>
              <a:xfrm>
                <a:off x="5142084" y="1855488"/>
                <a:ext cx="818611" cy="80046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9" name="Gráfico 18" descr="Plano con relleno sólido">
                <a:extLst>
                  <a:ext uri="{FF2B5EF4-FFF2-40B4-BE49-F238E27FC236}">
                    <a16:creationId xmlns:a16="http://schemas.microsoft.com/office/drawing/2014/main" id="{A344DBD2-B172-7F43-8C29-DF22219238E1}"/>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252136" y="1954934"/>
                <a:ext cx="596900" cy="601577"/>
              </a:xfrm>
              <a:prstGeom prst="rect">
                <a:avLst/>
              </a:prstGeom>
            </p:spPr>
          </p:pic>
        </p:grpSp>
      </p:grpSp>
      <p:grpSp>
        <p:nvGrpSpPr>
          <p:cNvPr id="36" name="Grupo 35">
            <a:extLst>
              <a:ext uri="{FF2B5EF4-FFF2-40B4-BE49-F238E27FC236}">
                <a16:creationId xmlns:a16="http://schemas.microsoft.com/office/drawing/2014/main" id="{5899AE9F-7C05-C908-F83A-771E0FAFB6D1}"/>
              </a:ext>
            </a:extLst>
          </p:cNvPr>
          <p:cNvGrpSpPr/>
          <p:nvPr/>
        </p:nvGrpSpPr>
        <p:grpSpPr>
          <a:xfrm>
            <a:off x="5139866" y="4630798"/>
            <a:ext cx="6177423" cy="1626085"/>
            <a:chOff x="5139866" y="4557646"/>
            <a:chExt cx="6177423" cy="1626085"/>
          </a:xfrm>
        </p:grpSpPr>
        <p:sp>
          <p:nvSpPr>
            <p:cNvPr id="16" name="object 14">
              <a:extLst>
                <a:ext uri="{FF2B5EF4-FFF2-40B4-BE49-F238E27FC236}">
                  <a16:creationId xmlns:a16="http://schemas.microsoft.com/office/drawing/2014/main" id="{2ECC2B9C-1F11-9E35-7F0D-B4AECBA26314}"/>
                </a:ext>
              </a:extLst>
            </p:cNvPr>
            <p:cNvSpPr txBox="1"/>
            <p:nvPr/>
          </p:nvSpPr>
          <p:spPr>
            <a:xfrm>
              <a:off x="6096001" y="4557646"/>
              <a:ext cx="5221288" cy="1626085"/>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sym typeface="Arial"/>
              </a:endParaRPr>
            </a:p>
            <a:p>
              <a:pPr marL="12065" marR="5080" algn="just" defTabSz="914358">
                <a:spcBef>
                  <a:spcPts val="100"/>
                </a:spcBef>
              </a:pPr>
              <a:r>
                <a:rPr lang="en-US" sz="1400">
                  <a:solidFill>
                    <a:schemeClr val="tx1">
                      <a:lumMod val="85000"/>
                      <a:lumOff val="15000"/>
                    </a:schemeClr>
                  </a:solidFill>
                  <a:latin typeface="Arial"/>
                  <a:cs typeface="Arial"/>
                  <a:sym typeface="Arial"/>
                </a:rPr>
                <a:t>Two water resources:  Pasto Grande Catchment (211 l/s) and Seawater Catchment: (432.93 l/s), improvement and expansion of the Pampa </a:t>
              </a:r>
              <a:r>
                <a:rPr lang="en-US" sz="1400" err="1">
                  <a:solidFill>
                    <a:schemeClr val="tx1">
                      <a:lumMod val="85000"/>
                      <a:lumOff val="15000"/>
                    </a:schemeClr>
                  </a:solidFill>
                  <a:latin typeface="Arial"/>
                  <a:cs typeface="Arial"/>
                  <a:sym typeface="Arial"/>
                </a:rPr>
                <a:t>Inalámbrica</a:t>
              </a:r>
              <a:r>
                <a:rPr lang="en-US" sz="1400">
                  <a:solidFill>
                    <a:schemeClr val="tx1">
                      <a:lumMod val="85000"/>
                      <a:lumOff val="15000"/>
                    </a:schemeClr>
                  </a:solidFill>
                  <a:latin typeface="Arial"/>
                  <a:cs typeface="Arial"/>
                  <a:sym typeface="Arial"/>
                </a:rPr>
                <a:t> WWTP, construction of the Desalination Plant of 432.93 l/s, improvement of the existing system pipelines: 6890 m, improvement of existing drives and improvement and rehabilitation works on existing reservoirs.</a:t>
              </a:r>
            </a:p>
          </p:txBody>
        </p:sp>
        <p:grpSp>
          <p:nvGrpSpPr>
            <p:cNvPr id="28" name="Grupo 27">
              <a:extLst>
                <a:ext uri="{FF2B5EF4-FFF2-40B4-BE49-F238E27FC236}">
                  <a16:creationId xmlns:a16="http://schemas.microsoft.com/office/drawing/2014/main" id="{CEE6A905-777B-9D40-711A-29C897349C33}"/>
                </a:ext>
              </a:extLst>
            </p:cNvPr>
            <p:cNvGrpSpPr/>
            <p:nvPr/>
          </p:nvGrpSpPr>
          <p:grpSpPr>
            <a:xfrm>
              <a:off x="5139866" y="4557646"/>
              <a:ext cx="800469" cy="795027"/>
              <a:chOff x="5139866" y="5071602"/>
              <a:chExt cx="800469" cy="795027"/>
            </a:xfrm>
          </p:grpSpPr>
          <p:sp>
            <p:nvSpPr>
              <p:cNvPr id="29" name="Elipse 28">
                <a:extLst>
                  <a:ext uri="{FF2B5EF4-FFF2-40B4-BE49-F238E27FC236}">
                    <a16:creationId xmlns:a16="http://schemas.microsoft.com/office/drawing/2014/main" id="{D284090D-2BC0-067D-B377-A86D7F33CB63}"/>
                  </a:ext>
                </a:extLst>
              </p:cNvPr>
              <p:cNvSpPr/>
              <p:nvPr/>
            </p:nvSpPr>
            <p:spPr>
              <a:xfrm>
                <a:off x="5139866" y="5071602"/>
                <a:ext cx="800469" cy="79502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30" name="Gráfico 29" descr="Hombre trabajador de la construcción con relleno sólido">
                <a:extLst>
                  <a:ext uri="{FF2B5EF4-FFF2-40B4-BE49-F238E27FC236}">
                    <a16:creationId xmlns:a16="http://schemas.microsoft.com/office/drawing/2014/main" id="{025C3A97-A9D7-82E4-E699-4E36F9530F14}"/>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190380" y="5129174"/>
                <a:ext cx="682173" cy="682173"/>
              </a:xfrm>
              <a:prstGeom prst="rect">
                <a:avLst/>
              </a:prstGeom>
            </p:spPr>
          </p:pic>
        </p:grpSp>
      </p:grpSp>
      <p:grpSp>
        <p:nvGrpSpPr>
          <p:cNvPr id="34" name="Grupo 33">
            <a:extLst>
              <a:ext uri="{FF2B5EF4-FFF2-40B4-BE49-F238E27FC236}">
                <a16:creationId xmlns:a16="http://schemas.microsoft.com/office/drawing/2014/main" id="{A4399A4B-362D-E025-F961-ED2A20AB00A1}"/>
              </a:ext>
            </a:extLst>
          </p:cNvPr>
          <p:cNvGrpSpPr/>
          <p:nvPr/>
        </p:nvGrpSpPr>
        <p:grpSpPr>
          <a:xfrm>
            <a:off x="5139866" y="3023891"/>
            <a:ext cx="6173296" cy="846212"/>
            <a:chOff x="5143992" y="3547249"/>
            <a:chExt cx="6173296" cy="846212"/>
          </a:xfrm>
        </p:grpSpPr>
        <p:sp>
          <p:nvSpPr>
            <p:cNvPr id="15" name="object 14">
              <a:extLst>
                <a:ext uri="{FF2B5EF4-FFF2-40B4-BE49-F238E27FC236}">
                  <a16:creationId xmlns:a16="http://schemas.microsoft.com/office/drawing/2014/main" id="{AC30F340-74A7-5026-7A2D-58BE0E25B14E}"/>
                </a:ext>
              </a:extLst>
            </p:cNvPr>
            <p:cNvSpPr txBox="1"/>
            <p:nvPr/>
          </p:nvSpPr>
          <p:spPr>
            <a:xfrm>
              <a:off x="6096000" y="3547249"/>
              <a:ext cx="5221288" cy="825866"/>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Investment</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Amount</a:t>
              </a:r>
              <a:r>
                <a:rPr lang="es-MX" sz="2000" b="1">
                  <a:solidFill>
                    <a:schemeClr val="tx1">
                      <a:lumMod val="85000"/>
                      <a:lumOff val="15000"/>
                    </a:schemeClr>
                  </a:solidFill>
                  <a:latin typeface="Arial"/>
                  <a:cs typeface="Arial"/>
                  <a:sym typeface="Arial"/>
                </a:rPr>
                <a:t>: US$ 110 MM</a:t>
              </a:r>
              <a:endParaRPr lang="es-MX" sz="2000" b="1">
                <a:solidFill>
                  <a:schemeClr val="tx1">
                    <a:lumMod val="85000"/>
                    <a:lumOff val="15000"/>
                  </a:schemeClr>
                </a:solidFill>
                <a:latin typeface="Arial"/>
                <a:cs typeface="Arial"/>
              </a:endParaRPr>
            </a:p>
            <a:p>
              <a:pPr marL="12065" marR="5080" algn="just" defTabSz="914358">
                <a:spcBef>
                  <a:spcPts val="100"/>
                </a:spcBef>
              </a:pPr>
              <a:r>
                <a:rPr lang="en-US" sz="1600">
                  <a:solidFill>
                    <a:schemeClr val="tx1">
                      <a:lumMod val="85000"/>
                      <a:lumOff val="15000"/>
                    </a:schemeClr>
                  </a:solidFill>
                  <a:latin typeface="Arial"/>
                  <a:cs typeface="Arial"/>
                  <a:sym typeface="Arial"/>
                </a:rPr>
                <a:t>Co-financed unsolicited proposal modality for a term of 23 years.</a:t>
              </a:r>
            </a:p>
          </p:txBody>
        </p:sp>
        <p:grpSp>
          <p:nvGrpSpPr>
            <p:cNvPr id="31" name="Grupo 30">
              <a:extLst>
                <a:ext uri="{FF2B5EF4-FFF2-40B4-BE49-F238E27FC236}">
                  <a16:creationId xmlns:a16="http://schemas.microsoft.com/office/drawing/2014/main" id="{967E09BB-0432-4CEC-4BB1-1B39FB3C7F37}"/>
                </a:ext>
              </a:extLst>
            </p:cNvPr>
            <p:cNvGrpSpPr/>
            <p:nvPr/>
          </p:nvGrpSpPr>
          <p:grpSpPr>
            <a:xfrm>
              <a:off x="5143992" y="3588457"/>
              <a:ext cx="818611" cy="805004"/>
              <a:chOff x="5143992" y="3819188"/>
              <a:chExt cx="818611" cy="805004"/>
            </a:xfrm>
          </p:grpSpPr>
          <p:sp>
            <p:nvSpPr>
              <p:cNvPr id="32" name="Elipse 31">
                <a:extLst>
                  <a:ext uri="{FF2B5EF4-FFF2-40B4-BE49-F238E27FC236}">
                    <a16:creationId xmlns:a16="http://schemas.microsoft.com/office/drawing/2014/main" id="{EFD80E24-411D-32E1-4851-36429A253A0F}"/>
                  </a:ext>
                </a:extLst>
              </p:cNvPr>
              <p:cNvSpPr/>
              <p:nvPr/>
            </p:nvSpPr>
            <p:spPr>
              <a:xfrm>
                <a:off x="5143992" y="3819188"/>
                <a:ext cx="818611" cy="80500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33" name="Gráfico 32" descr="Monedas con relleno sólido">
                <a:extLst>
                  <a:ext uri="{FF2B5EF4-FFF2-40B4-BE49-F238E27FC236}">
                    <a16:creationId xmlns:a16="http://schemas.microsoft.com/office/drawing/2014/main" id="{E3B02AAB-BA78-0ED8-5BE5-63EA1C8F885E}"/>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5234994" y="3910087"/>
                <a:ext cx="614042" cy="623207"/>
              </a:xfrm>
              <a:prstGeom prst="rect">
                <a:avLst/>
              </a:prstGeom>
            </p:spPr>
          </p:pic>
        </p:grpSp>
      </p:grpSp>
      <p:grpSp>
        <p:nvGrpSpPr>
          <p:cNvPr id="5" name="Grupo 4">
            <a:extLst>
              <a:ext uri="{FF2B5EF4-FFF2-40B4-BE49-F238E27FC236}">
                <a16:creationId xmlns:a16="http://schemas.microsoft.com/office/drawing/2014/main" id="{6992682C-70F8-184F-A829-A1AFF4E068CB}"/>
              </a:ext>
            </a:extLst>
          </p:cNvPr>
          <p:cNvGrpSpPr/>
          <p:nvPr/>
        </p:nvGrpSpPr>
        <p:grpSpPr>
          <a:xfrm>
            <a:off x="354298" y="996472"/>
            <a:ext cx="3898394" cy="1155318"/>
            <a:chOff x="354298" y="996472"/>
            <a:chExt cx="3898394" cy="1155318"/>
          </a:xfrm>
        </p:grpSpPr>
        <p:sp>
          <p:nvSpPr>
            <p:cNvPr id="6" name="object 5">
              <a:extLst>
                <a:ext uri="{FF2B5EF4-FFF2-40B4-BE49-F238E27FC236}">
                  <a16:creationId xmlns:a16="http://schemas.microsoft.com/office/drawing/2014/main" id="{1FF20990-D4F9-4FF2-2638-05BE16D9C618}"/>
                </a:ext>
              </a:extLst>
            </p:cNvPr>
            <p:cNvSpPr txBox="1"/>
            <p:nvPr/>
          </p:nvSpPr>
          <p:spPr>
            <a:xfrm>
              <a:off x="708226" y="1886877"/>
              <a:ext cx="3155750" cy="264913"/>
            </a:xfrm>
            <a:prstGeom prst="rect">
              <a:avLst/>
            </a:prstGeom>
            <a:solidFill>
              <a:srgbClr val="C00000"/>
            </a:solidFill>
          </p:spPr>
          <p:txBody>
            <a:bodyPr vert="horz" wrap="square" lIns="0" tIns="12699" rIns="0" bIns="0" rtlCol="0">
              <a:spAutoFit/>
            </a:bodyPr>
            <a:lstStyle/>
            <a:p>
              <a:pPr marL="12699" algn="ctr" defTabSz="914358">
                <a:spcBef>
                  <a:spcPts val="100"/>
                </a:spcBef>
                <a:defRPr/>
              </a:pPr>
              <a:r>
                <a:rPr lang="es-MX" sz="1600" b="1" spc="-10">
                  <a:solidFill>
                    <a:srgbClr val="FFFFFF"/>
                  </a:solidFill>
                  <a:latin typeface="Arial"/>
                  <a:cs typeface="Arial"/>
                  <a:sym typeface="Arial"/>
                </a:rPr>
                <a:t>FORMULATION</a:t>
              </a:r>
              <a:endParaRPr lang="es-PE" sz="1600" b="1">
                <a:solidFill>
                  <a:prstClr val="black"/>
                </a:solidFill>
                <a:latin typeface="Arial"/>
                <a:cs typeface="Arial"/>
                <a:sym typeface="Arial"/>
              </a:endParaRPr>
            </a:p>
          </p:txBody>
        </p:sp>
        <p:grpSp>
          <p:nvGrpSpPr>
            <p:cNvPr id="7" name="Grupo 6">
              <a:extLst>
                <a:ext uri="{FF2B5EF4-FFF2-40B4-BE49-F238E27FC236}">
                  <a16:creationId xmlns:a16="http://schemas.microsoft.com/office/drawing/2014/main" id="{E3DE41CB-840E-8893-0526-B8245175B976}"/>
                </a:ext>
              </a:extLst>
            </p:cNvPr>
            <p:cNvGrpSpPr/>
            <p:nvPr/>
          </p:nvGrpSpPr>
          <p:grpSpPr>
            <a:xfrm>
              <a:off x="354298" y="996472"/>
              <a:ext cx="3898394" cy="978370"/>
              <a:chOff x="-164593" y="5768531"/>
              <a:chExt cx="3898394" cy="978370"/>
            </a:xfrm>
            <a:noFill/>
          </p:grpSpPr>
          <p:sp>
            <p:nvSpPr>
              <p:cNvPr id="10" name="object 2">
                <a:extLst>
                  <a:ext uri="{FF2B5EF4-FFF2-40B4-BE49-F238E27FC236}">
                    <a16:creationId xmlns:a16="http://schemas.microsoft.com/office/drawing/2014/main" id="{C7A4E4DF-A99C-541C-0AF4-DA901F33B7FD}"/>
                  </a:ext>
                </a:extLst>
              </p:cNvPr>
              <p:cNvSpPr/>
              <p:nvPr/>
            </p:nvSpPr>
            <p:spPr>
              <a:xfrm>
                <a:off x="-164593" y="5768531"/>
                <a:ext cx="3898394" cy="978370"/>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prstClr val="black"/>
                  </a:solidFill>
                  <a:latin typeface="Arial"/>
                  <a:cs typeface="Arial"/>
                  <a:sym typeface="Arial"/>
                </a:endParaRPr>
              </a:p>
            </p:txBody>
          </p:sp>
          <p:sp>
            <p:nvSpPr>
              <p:cNvPr id="12" name="object 5">
                <a:extLst>
                  <a:ext uri="{FF2B5EF4-FFF2-40B4-BE49-F238E27FC236}">
                    <a16:creationId xmlns:a16="http://schemas.microsoft.com/office/drawing/2014/main" id="{33EF046F-BA85-6A4A-4579-2052789A0475}"/>
                  </a:ext>
                </a:extLst>
              </p:cNvPr>
              <p:cNvSpPr txBox="1"/>
              <p:nvPr/>
            </p:nvSpPr>
            <p:spPr>
              <a:xfrm>
                <a:off x="191765" y="5883645"/>
                <a:ext cx="1981799" cy="751487"/>
              </a:xfrm>
              <a:prstGeom prst="rect">
                <a:avLst/>
              </a:prstGeom>
              <a:grpFill/>
            </p:spPr>
            <p:txBody>
              <a:bodyPr vert="horz" wrap="square" lIns="0" tIns="12699" rIns="0" bIns="0" rtlCol="0">
                <a:spAutoFit/>
              </a:bodyPr>
              <a:lstStyle/>
              <a:p>
                <a:pPr marL="12699" defTabSz="914358">
                  <a:defRPr/>
                </a:pPr>
                <a:r>
                  <a:rPr lang="en-US" sz="1600" b="1" spc="-10">
                    <a:solidFill>
                      <a:srgbClr val="FFFFFF"/>
                    </a:solidFill>
                    <a:latin typeface="Arial"/>
                    <a:cs typeface="Arial"/>
                    <a:sym typeface="Arial"/>
                  </a:rPr>
                  <a:t>ESTIMATED DATE OF DECLARATION OF INTEREST</a:t>
                </a:r>
                <a:endParaRPr lang="es-PE" sz="1600">
                  <a:solidFill>
                    <a:prstClr val="black"/>
                  </a:solidFill>
                  <a:latin typeface="Arial"/>
                  <a:cs typeface="Arial"/>
                  <a:sym typeface="Arial"/>
                </a:endParaRPr>
              </a:p>
            </p:txBody>
          </p:sp>
          <p:sp>
            <p:nvSpPr>
              <p:cNvPr id="13" name="object 18">
                <a:extLst>
                  <a:ext uri="{FF2B5EF4-FFF2-40B4-BE49-F238E27FC236}">
                    <a16:creationId xmlns:a16="http://schemas.microsoft.com/office/drawing/2014/main" id="{26075FDA-1935-2D87-7142-5AF035729DEE}"/>
                  </a:ext>
                </a:extLst>
              </p:cNvPr>
              <p:cNvSpPr txBox="1"/>
              <p:nvPr/>
            </p:nvSpPr>
            <p:spPr>
              <a:xfrm>
                <a:off x="2123271" y="5897597"/>
                <a:ext cx="1241098" cy="243656"/>
              </a:xfrm>
              <a:prstGeom prst="rect">
                <a:avLst/>
              </a:prstGeom>
              <a:solidFill>
                <a:srgbClr val="C00000"/>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9" name="object 17">
              <a:extLst>
                <a:ext uri="{FF2B5EF4-FFF2-40B4-BE49-F238E27FC236}">
                  <a16:creationId xmlns:a16="http://schemas.microsoft.com/office/drawing/2014/main" id="{7ECFB68C-ECC9-021B-CE46-F1B495ABB766}"/>
                </a:ext>
              </a:extLst>
            </p:cNvPr>
            <p:cNvSpPr txBox="1"/>
            <p:nvPr/>
          </p:nvSpPr>
          <p:spPr>
            <a:xfrm>
              <a:off x="2957998" y="1366208"/>
              <a:ext cx="597755" cy="321241"/>
            </a:xfrm>
            <a:prstGeom prst="rect">
              <a:avLst/>
            </a:prstGeom>
            <a:no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4</a:t>
              </a:r>
              <a:endParaRPr sz="2000">
                <a:solidFill>
                  <a:schemeClr val="bg1"/>
                </a:solidFill>
                <a:latin typeface="Arial"/>
                <a:cs typeface="Arial"/>
                <a:sym typeface="Arial"/>
              </a:endParaRPr>
            </a:p>
          </p:txBody>
        </p:sp>
      </p:grpSp>
    </p:spTree>
    <p:extLst>
      <p:ext uri="{BB962C8B-B14F-4D97-AF65-F5344CB8AC3E}">
        <p14:creationId xmlns:p14="http://schemas.microsoft.com/office/powerpoint/2010/main" val="6139266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ángulo 33">
            <a:extLst>
              <a:ext uri="{FF2B5EF4-FFF2-40B4-BE49-F238E27FC236}">
                <a16:creationId xmlns:a16="http://schemas.microsoft.com/office/drawing/2014/main" id="{2CB14305-6D74-FB48-8080-3414544ACB23}"/>
              </a:ext>
            </a:extLst>
          </p:cNvPr>
          <p:cNvSpPr/>
          <p:nvPr/>
        </p:nvSpPr>
        <p:spPr>
          <a:xfrm>
            <a:off x="1014068"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1" name="Imagen 10" descr="Imagen de la pantalla de un video juego&#10;&#10;Descripción generada automáticamente con confianza baja">
            <a:extLst>
              <a:ext uri="{FF2B5EF4-FFF2-40B4-BE49-F238E27FC236}">
                <a16:creationId xmlns:a16="http://schemas.microsoft.com/office/drawing/2014/main" id="{41594C92-86F2-B6E7-1229-928E03DDADC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69650" y="2259599"/>
            <a:ext cx="3420000" cy="3420000"/>
          </a:xfrm>
          <a:custGeom>
            <a:avLst/>
            <a:gdLst>
              <a:gd name="connsiteX0" fmla="*/ 3114000 w 6228000"/>
              <a:gd name="connsiteY0" fmla="*/ 0 h 6228000"/>
              <a:gd name="connsiteX1" fmla="*/ 6228000 w 6228000"/>
              <a:gd name="connsiteY1" fmla="*/ 3114000 h 6228000"/>
              <a:gd name="connsiteX2" fmla="*/ 3114000 w 6228000"/>
              <a:gd name="connsiteY2" fmla="*/ 6228000 h 6228000"/>
              <a:gd name="connsiteX3" fmla="*/ 0 w 6228000"/>
              <a:gd name="connsiteY3" fmla="*/ 3114000 h 6228000"/>
              <a:gd name="connsiteX4" fmla="*/ 3114000 w 6228000"/>
              <a:gd name="connsiteY4" fmla="*/ 0 h 622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8000" h="6228000">
                <a:moveTo>
                  <a:pt x="3114000" y="0"/>
                </a:moveTo>
                <a:cubicBezTo>
                  <a:pt x="4833815" y="0"/>
                  <a:pt x="6228000" y="1394185"/>
                  <a:pt x="6228000" y="3114000"/>
                </a:cubicBezTo>
                <a:cubicBezTo>
                  <a:pt x="6228000" y="4833815"/>
                  <a:pt x="4833815" y="6228000"/>
                  <a:pt x="3114000" y="6228000"/>
                </a:cubicBezTo>
                <a:cubicBezTo>
                  <a:pt x="1394185" y="6228000"/>
                  <a:pt x="0" y="4833815"/>
                  <a:pt x="0" y="3114000"/>
                </a:cubicBezTo>
                <a:cubicBezTo>
                  <a:pt x="0" y="1394185"/>
                  <a:pt x="1394185" y="0"/>
                  <a:pt x="3114000" y="0"/>
                </a:cubicBezTo>
                <a:close/>
              </a:path>
            </a:pathLst>
          </a:custGeom>
        </p:spPr>
      </p:pic>
      <p:sp>
        <p:nvSpPr>
          <p:cNvPr id="3" name="CuadroTexto 2">
            <a:extLst>
              <a:ext uri="{FF2B5EF4-FFF2-40B4-BE49-F238E27FC236}">
                <a16:creationId xmlns:a16="http://schemas.microsoft.com/office/drawing/2014/main" id="{B3088468-D233-14D1-517B-E1D171FB0AF6}"/>
              </a:ext>
            </a:extLst>
          </p:cNvPr>
          <p:cNvSpPr txBox="1"/>
          <p:nvPr/>
        </p:nvSpPr>
        <p:spPr>
          <a:xfrm>
            <a:off x="5252136" y="960430"/>
            <a:ext cx="4637420" cy="400110"/>
          </a:xfrm>
          <a:prstGeom prst="rect">
            <a:avLst/>
          </a:prstGeom>
          <a:noFill/>
          <a:ln>
            <a:noFill/>
          </a:ln>
        </p:spPr>
        <p:txBody>
          <a:bodyPr wrap="square" lIns="91440" tIns="45720" rIns="91440" bIns="45720" anchor="t">
            <a:spAutoFit/>
          </a:bodyPr>
          <a:lstStyle/>
          <a:p>
            <a:r>
              <a:rPr lang="es-ES" sz="2000" b="1">
                <a:solidFill>
                  <a:srgbClr val="002060"/>
                </a:solidFill>
                <a:latin typeface="Arial"/>
                <a:cs typeface="Arial"/>
                <a:sym typeface="Arial"/>
              </a:rPr>
              <a:t>LORETO RURAL SANITATION</a:t>
            </a:r>
            <a:endParaRPr lang="es-PE" sz="2000" b="1">
              <a:solidFill>
                <a:srgbClr val="002060"/>
              </a:solidFill>
              <a:latin typeface="Arial"/>
              <a:cs typeface="Arial"/>
            </a:endParaRPr>
          </a:p>
        </p:txBody>
      </p:sp>
      <p:grpSp>
        <p:nvGrpSpPr>
          <p:cNvPr id="31" name="Grupo 30">
            <a:extLst>
              <a:ext uri="{FF2B5EF4-FFF2-40B4-BE49-F238E27FC236}">
                <a16:creationId xmlns:a16="http://schemas.microsoft.com/office/drawing/2014/main" id="{935F6D93-9E4D-E9EA-137C-3106140FBC3C}"/>
              </a:ext>
            </a:extLst>
          </p:cNvPr>
          <p:cNvGrpSpPr/>
          <p:nvPr/>
        </p:nvGrpSpPr>
        <p:grpSpPr>
          <a:xfrm>
            <a:off x="5139866" y="1879303"/>
            <a:ext cx="6175205" cy="1472197"/>
            <a:chOff x="5142084" y="1385527"/>
            <a:chExt cx="6175205" cy="1472197"/>
          </a:xfrm>
        </p:grpSpPr>
        <p:sp>
          <p:nvSpPr>
            <p:cNvPr id="14" name="object 14">
              <a:extLst>
                <a:ext uri="{FF2B5EF4-FFF2-40B4-BE49-F238E27FC236}">
                  <a16:creationId xmlns:a16="http://schemas.microsoft.com/office/drawing/2014/main" id="{DCE7083E-D3D9-5529-12EE-AA43F41B026D}"/>
                </a:ext>
              </a:extLst>
            </p:cNvPr>
            <p:cNvSpPr txBox="1"/>
            <p:nvPr/>
          </p:nvSpPr>
          <p:spPr>
            <a:xfrm>
              <a:off x="6096001" y="1385527"/>
              <a:ext cx="5221288" cy="1472197"/>
            </a:xfrm>
            <a:prstGeom prst="rect">
              <a:avLst/>
            </a:prstGeom>
          </p:spPr>
          <p:txBody>
            <a:bodyPr vert="horz" wrap="square" lIns="0" tIns="12699" rIns="0" bIns="0" rtlCol="0" anchor="t">
              <a:spAutoFit/>
            </a:bodyPr>
            <a:lstStyle/>
            <a:p>
              <a:pPr marL="12065" marR="5080" algn="just" defTabSz="914358">
                <a:spcBef>
                  <a:spcPts val="100"/>
                </a:spcBef>
              </a:pPr>
              <a:r>
                <a:rPr lang="es-MX" sz="2400" b="1" err="1">
                  <a:solidFill>
                    <a:schemeClr val="tx1">
                      <a:lumMod val="85000"/>
                      <a:lumOff val="15000"/>
                    </a:schemeClr>
                  </a:solidFill>
                  <a:latin typeface="Arial"/>
                  <a:cs typeface="Arial"/>
                  <a:sym typeface="Arial"/>
                </a:rPr>
                <a:t>Description</a:t>
              </a:r>
              <a:endParaRPr lang="es-MX" sz="2400" b="1">
                <a:solidFill>
                  <a:schemeClr val="tx1">
                    <a:lumMod val="85000"/>
                    <a:lumOff val="15000"/>
                  </a:schemeClr>
                </a:solidFill>
                <a:latin typeface="Arial"/>
                <a:cs typeface="Arial"/>
              </a:endParaRPr>
            </a:p>
            <a:p>
              <a:pPr marL="12065" marR="5080" algn="just" defTabSz="914358">
                <a:spcBef>
                  <a:spcPts val="100"/>
                </a:spcBef>
              </a:pPr>
              <a:r>
                <a:rPr lang="en-US" sz="1400">
                  <a:solidFill>
                    <a:schemeClr val="tx1">
                      <a:lumMod val="85000"/>
                      <a:lumOff val="15000"/>
                    </a:schemeClr>
                  </a:solidFill>
                  <a:latin typeface="Arial"/>
                  <a:cs typeface="Arial"/>
                  <a:sym typeface="Arial"/>
                </a:rPr>
                <a:t>The project consists of the construction, installation and commissioning of drinking water and sanitation systems. It proposes the creation and improvement of water and sanitation services, as well as the operation, maintenance and monitoring of services in the 21 prioritized districts of Loreto</a:t>
              </a:r>
              <a:r>
                <a:rPr lang="es-ES" sz="1400">
                  <a:solidFill>
                    <a:schemeClr val="tx1">
                      <a:lumMod val="85000"/>
                      <a:lumOff val="15000"/>
                    </a:schemeClr>
                  </a:solidFill>
                  <a:latin typeface="Arial"/>
                  <a:cs typeface="Arial"/>
                  <a:sym typeface="Arial"/>
                </a:rPr>
                <a:t>.</a:t>
              </a:r>
              <a:endParaRPr lang="es-ES" sz="1400">
                <a:solidFill>
                  <a:schemeClr val="tx1">
                    <a:lumMod val="85000"/>
                    <a:lumOff val="15000"/>
                  </a:schemeClr>
                </a:solidFill>
                <a:latin typeface="Arial"/>
                <a:cs typeface="Arial"/>
              </a:endParaRPr>
            </a:p>
          </p:txBody>
        </p:sp>
        <p:grpSp>
          <p:nvGrpSpPr>
            <p:cNvPr id="2" name="Grupo 1">
              <a:extLst>
                <a:ext uri="{FF2B5EF4-FFF2-40B4-BE49-F238E27FC236}">
                  <a16:creationId xmlns:a16="http://schemas.microsoft.com/office/drawing/2014/main" id="{9229F9DA-ACE9-13DB-C443-0E4ED1DC090E}"/>
                </a:ext>
              </a:extLst>
            </p:cNvPr>
            <p:cNvGrpSpPr/>
            <p:nvPr/>
          </p:nvGrpSpPr>
          <p:grpSpPr>
            <a:xfrm>
              <a:off x="5142084" y="1385527"/>
              <a:ext cx="818611" cy="800469"/>
              <a:chOff x="5142084" y="1855488"/>
              <a:chExt cx="818611" cy="800469"/>
            </a:xfrm>
          </p:grpSpPr>
          <p:sp>
            <p:nvSpPr>
              <p:cNvPr id="4" name="Elipse 3">
                <a:extLst>
                  <a:ext uri="{FF2B5EF4-FFF2-40B4-BE49-F238E27FC236}">
                    <a16:creationId xmlns:a16="http://schemas.microsoft.com/office/drawing/2014/main" id="{0CDD8A16-39C9-CAB3-A4F0-18087332BC23}"/>
                  </a:ext>
                </a:extLst>
              </p:cNvPr>
              <p:cNvSpPr/>
              <p:nvPr/>
            </p:nvSpPr>
            <p:spPr>
              <a:xfrm>
                <a:off x="5142084" y="1855488"/>
                <a:ext cx="818611" cy="80046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9" name="Gráfico 18" descr="Plano con relleno sólido">
                <a:extLst>
                  <a:ext uri="{FF2B5EF4-FFF2-40B4-BE49-F238E27FC236}">
                    <a16:creationId xmlns:a16="http://schemas.microsoft.com/office/drawing/2014/main" id="{B6B1E9C4-CFC2-A0EC-7F20-9E8318F5F484}"/>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252136" y="1954934"/>
                <a:ext cx="596900" cy="601577"/>
              </a:xfrm>
              <a:prstGeom prst="rect">
                <a:avLst/>
              </a:prstGeom>
            </p:spPr>
          </p:pic>
        </p:grpSp>
      </p:grpSp>
      <p:grpSp>
        <p:nvGrpSpPr>
          <p:cNvPr id="33" name="Grupo 32">
            <a:extLst>
              <a:ext uri="{FF2B5EF4-FFF2-40B4-BE49-F238E27FC236}">
                <a16:creationId xmlns:a16="http://schemas.microsoft.com/office/drawing/2014/main" id="{CA7235C5-9DBD-6109-24F1-36B507F19AB9}"/>
              </a:ext>
            </a:extLst>
          </p:cNvPr>
          <p:cNvGrpSpPr/>
          <p:nvPr/>
        </p:nvGrpSpPr>
        <p:grpSpPr>
          <a:xfrm>
            <a:off x="5139866" y="5285885"/>
            <a:ext cx="6177423" cy="924581"/>
            <a:chOff x="5139866" y="4792109"/>
            <a:chExt cx="6177423" cy="924581"/>
          </a:xfrm>
        </p:grpSpPr>
        <p:sp>
          <p:nvSpPr>
            <p:cNvPr id="16" name="object 14">
              <a:extLst>
                <a:ext uri="{FF2B5EF4-FFF2-40B4-BE49-F238E27FC236}">
                  <a16:creationId xmlns:a16="http://schemas.microsoft.com/office/drawing/2014/main" id="{2ECC2B9C-1F11-9E35-7F0D-B4AECBA26314}"/>
                </a:ext>
              </a:extLst>
            </p:cNvPr>
            <p:cNvSpPr txBox="1"/>
            <p:nvPr/>
          </p:nvSpPr>
          <p:spPr>
            <a:xfrm>
              <a:off x="6096001" y="4792109"/>
              <a:ext cx="5221288" cy="838690"/>
            </a:xfrm>
            <a:prstGeom prst="rect">
              <a:avLst/>
            </a:prstGeom>
          </p:spPr>
          <p:txBody>
            <a:bodyPr vert="horz" wrap="square" lIns="0" tIns="12699" rIns="0" bIns="0" rtlCol="0" anchor="t">
              <a:spAutoFit/>
            </a:bodyPr>
            <a:lstStyle/>
            <a:p>
              <a:pPr marL="12065" marR="5080" algn="just" defTabSz="914358">
                <a:spcBef>
                  <a:spcPts val="100"/>
                </a:spcBef>
              </a:pPr>
              <a:r>
                <a:rPr lang="es-MX" sz="2400" b="1" err="1">
                  <a:solidFill>
                    <a:schemeClr val="tx1">
                      <a:lumMod val="85000"/>
                      <a:lumOff val="15000"/>
                    </a:schemeClr>
                  </a:solidFill>
                  <a:latin typeface="Arial"/>
                  <a:cs typeface="Arial"/>
                  <a:sym typeface="Arial"/>
                </a:rPr>
                <a:t>Main</a:t>
              </a:r>
              <a:r>
                <a:rPr lang="es-MX" sz="2400" b="1">
                  <a:solidFill>
                    <a:schemeClr val="tx1">
                      <a:lumMod val="85000"/>
                      <a:lumOff val="15000"/>
                    </a:schemeClr>
                  </a:solidFill>
                  <a:latin typeface="Arial"/>
                  <a:cs typeface="Arial"/>
                  <a:sym typeface="Arial"/>
                </a:rPr>
                <a:t> </a:t>
              </a:r>
              <a:r>
                <a:rPr lang="es-MX" sz="2400" b="1" err="1">
                  <a:solidFill>
                    <a:schemeClr val="tx1">
                      <a:lumMod val="85000"/>
                      <a:lumOff val="15000"/>
                    </a:schemeClr>
                  </a:solidFill>
                  <a:latin typeface="Arial"/>
                  <a:cs typeface="Arial"/>
                  <a:sym typeface="Arial"/>
                </a:rPr>
                <a:t>works</a:t>
              </a:r>
              <a:endParaRPr lang="es-MX" sz="2400" b="1">
                <a:solidFill>
                  <a:schemeClr val="tx1">
                    <a:lumMod val="85000"/>
                    <a:lumOff val="15000"/>
                  </a:schemeClr>
                </a:solidFill>
                <a:latin typeface="Arial"/>
                <a:cs typeface="Arial"/>
                <a:sym typeface="Arial"/>
              </a:endParaRPr>
            </a:p>
            <a:p>
              <a:pPr marL="12065" marR="5080" algn="just" defTabSz="914358" rtl="0">
                <a:spcBef>
                  <a:spcPts val="100"/>
                </a:spcBef>
              </a:pPr>
              <a:r>
                <a:rPr lang="en-us" sz="1400">
                  <a:solidFill>
                    <a:schemeClr val="tx1">
                      <a:lumMod val="85000"/>
                      <a:lumOff val="15000"/>
                    </a:schemeClr>
                  </a:solidFill>
                  <a:latin typeface="Arial"/>
                  <a:cs typeface="Arial"/>
                  <a:sym typeface="Arial"/>
                </a:rPr>
                <a:t>Drinking water plant for each native community.</a:t>
              </a:r>
            </a:p>
            <a:p>
              <a:pPr marL="12065" marR="5080" algn="just" defTabSz="914358" rtl="0">
                <a:spcBef>
                  <a:spcPts val="100"/>
                </a:spcBef>
              </a:pPr>
              <a:r>
                <a:rPr lang="en-us" sz="1400">
                  <a:solidFill>
                    <a:schemeClr val="tx1">
                      <a:lumMod val="85000"/>
                      <a:lumOff val="15000"/>
                    </a:schemeClr>
                  </a:solidFill>
                  <a:latin typeface="Arial"/>
                  <a:cs typeface="Arial"/>
                  <a:sym typeface="Arial"/>
                </a:rPr>
                <a:t>Disposal of excreta system for each family in the project.</a:t>
              </a:r>
              <a:endParaRPr lang="es-ES" sz="1400">
                <a:solidFill>
                  <a:schemeClr val="tx1">
                    <a:lumMod val="85000"/>
                    <a:lumOff val="15000"/>
                  </a:schemeClr>
                </a:solidFill>
                <a:latin typeface="Arial"/>
                <a:cs typeface="Arial"/>
                <a:sym typeface="Arial"/>
              </a:endParaRPr>
            </a:p>
          </p:txBody>
        </p:sp>
        <p:grpSp>
          <p:nvGrpSpPr>
            <p:cNvPr id="20" name="Grupo 19">
              <a:extLst>
                <a:ext uri="{FF2B5EF4-FFF2-40B4-BE49-F238E27FC236}">
                  <a16:creationId xmlns:a16="http://schemas.microsoft.com/office/drawing/2014/main" id="{E93FFA31-9615-CD80-C3F8-DB09920B8E2D}"/>
                </a:ext>
              </a:extLst>
            </p:cNvPr>
            <p:cNvGrpSpPr/>
            <p:nvPr/>
          </p:nvGrpSpPr>
          <p:grpSpPr>
            <a:xfrm>
              <a:off x="5139866" y="4921663"/>
              <a:ext cx="800469" cy="795027"/>
              <a:chOff x="5139866" y="5071602"/>
              <a:chExt cx="800469" cy="795027"/>
            </a:xfrm>
          </p:grpSpPr>
          <p:sp>
            <p:nvSpPr>
              <p:cNvPr id="21" name="Elipse 20">
                <a:extLst>
                  <a:ext uri="{FF2B5EF4-FFF2-40B4-BE49-F238E27FC236}">
                    <a16:creationId xmlns:a16="http://schemas.microsoft.com/office/drawing/2014/main" id="{2C46F123-DE2A-5616-0035-611CC8832135}"/>
                  </a:ext>
                </a:extLst>
              </p:cNvPr>
              <p:cNvSpPr/>
              <p:nvPr/>
            </p:nvSpPr>
            <p:spPr>
              <a:xfrm>
                <a:off x="5139866" y="5071602"/>
                <a:ext cx="800469" cy="79502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6" name="Gráfico 25" descr="Hombre trabajador de la construcción con relleno sólido">
                <a:extLst>
                  <a:ext uri="{FF2B5EF4-FFF2-40B4-BE49-F238E27FC236}">
                    <a16:creationId xmlns:a16="http://schemas.microsoft.com/office/drawing/2014/main" id="{45BF3885-1D0F-96FC-B78B-78DD6E50EA68}"/>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190380" y="5129174"/>
                <a:ext cx="682173" cy="682173"/>
              </a:xfrm>
              <a:prstGeom prst="rect">
                <a:avLst/>
              </a:prstGeom>
            </p:spPr>
          </p:pic>
        </p:grpSp>
      </p:grpSp>
      <p:grpSp>
        <p:nvGrpSpPr>
          <p:cNvPr id="32" name="Grupo 31">
            <a:extLst>
              <a:ext uri="{FF2B5EF4-FFF2-40B4-BE49-F238E27FC236}">
                <a16:creationId xmlns:a16="http://schemas.microsoft.com/office/drawing/2014/main" id="{BB970559-15BD-A9A1-5B45-DDD653C33C0D}"/>
              </a:ext>
            </a:extLst>
          </p:cNvPr>
          <p:cNvGrpSpPr/>
          <p:nvPr/>
        </p:nvGrpSpPr>
        <p:grpSpPr>
          <a:xfrm>
            <a:off x="5139866" y="3874982"/>
            <a:ext cx="6173297" cy="887421"/>
            <a:chOff x="5143992" y="3552958"/>
            <a:chExt cx="6173297" cy="887421"/>
          </a:xfrm>
        </p:grpSpPr>
        <p:sp>
          <p:nvSpPr>
            <p:cNvPr id="15" name="object 14">
              <a:extLst>
                <a:ext uri="{FF2B5EF4-FFF2-40B4-BE49-F238E27FC236}">
                  <a16:creationId xmlns:a16="http://schemas.microsoft.com/office/drawing/2014/main" id="{AC30F340-74A7-5026-7A2D-58BE0E25B14E}"/>
                </a:ext>
              </a:extLst>
            </p:cNvPr>
            <p:cNvSpPr txBox="1"/>
            <p:nvPr/>
          </p:nvSpPr>
          <p:spPr>
            <a:xfrm>
              <a:off x="6096000" y="3552958"/>
              <a:ext cx="5221289" cy="887421"/>
            </a:xfrm>
            <a:prstGeom prst="rect">
              <a:avLst/>
            </a:prstGeom>
          </p:spPr>
          <p:txBody>
            <a:bodyPr vert="horz" wrap="square" lIns="0" tIns="12699" rIns="0" bIns="0" rtlCol="0" anchor="t">
              <a:spAutoFit/>
            </a:bodyPr>
            <a:lstStyle/>
            <a:p>
              <a:pPr marL="12065" marR="5080" algn="just" defTabSz="914358">
                <a:spcBef>
                  <a:spcPts val="100"/>
                </a:spcBef>
              </a:pPr>
              <a:r>
                <a:rPr lang="es-MX" sz="2400" b="1" err="1">
                  <a:solidFill>
                    <a:schemeClr val="tx1">
                      <a:lumMod val="85000"/>
                      <a:lumOff val="15000"/>
                    </a:schemeClr>
                  </a:solidFill>
                  <a:latin typeface="Arial"/>
                  <a:cs typeface="Arial"/>
                  <a:sym typeface="Arial"/>
                </a:rPr>
                <a:t>Investment</a:t>
              </a:r>
              <a:r>
                <a:rPr lang="es-MX" sz="2400" b="1">
                  <a:solidFill>
                    <a:schemeClr val="tx1">
                      <a:lumMod val="85000"/>
                      <a:lumOff val="15000"/>
                    </a:schemeClr>
                  </a:solidFill>
                  <a:latin typeface="Arial"/>
                  <a:cs typeface="Arial"/>
                  <a:sym typeface="Arial"/>
                </a:rPr>
                <a:t> </a:t>
              </a:r>
              <a:r>
                <a:rPr lang="es-MX" sz="2400" b="1" err="1">
                  <a:solidFill>
                    <a:schemeClr val="tx1">
                      <a:lumMod val="85000"/>
                      <a:lumOff val="15000"/>
                    </a:schemeClr>
                  </a:solidFill>
                  <a:latin typeface="Arial"/>
                  <a:cs typeface="Arial"/>
                  <a:sym typeface="Arial"/>
                </a:rPr>
                <a:t>Amount</a:t>
              </a:r>
              <a:r>
                <a:rPr lang="es-MX" sz="2400" b="1">
                  <a:solidFill>
                    <a:schemeClr val="tx1">
                      <a:lumMod val="85000"/>
                      <a:lumOff val="15000"/>
                    </a:schemeClr>
                  </a:solidFill>
                  <a:latin typeface="Arial"/>
                  <a:cs typeface="Arial"/>
                  <a:sym typeface="Arial"/>
                </a:rPr>
                <a:t>: US$ 26 MM</a:t>
              </a:r>
              <a:endParaRPr lang="es-MX" sz="2400" b="1">
                <a:solidFill>
                  <a:schemeClr val="tx1">
                    <a:lumMod val="85000"/>
                    <a:lumOff val="15000"/>
                  </a:schemeClr>
                </a:solidFill>
                <a:latin typeface="Arial"/>
                <a:cs typeface="Arial"/>
              </a:endParaRPr>
            </a:p>
            <a:p>
              <a:pPr marL="12065" marR="5080" algn="just" defTabSz="914358">
                <a:spcBef>
                  <a:spcPts val="100"/>
                </a:spcBef>
              </a:pPr>
              <a:r>
                <a:rPr lang="en-us" sz="1600">
                  <a:solidFill>
                    <a:schemeClr val="tx1">
                      <a:lumMod val="85000"/>
                      <a:lumOff val="15000"/>
                    </a:schemeClr>
                  </a:solidFill>
                  <a:latin typeface="Arial"/>
                  <a:cs typeface="Arial"/>
                  <a:sym typeface="Arial"/>
                </a:rPr>
                <a:t>Co-financed unsolicited proposal modality for a term of 20 years</a:t>
              </a:r>
              <a:r>
                <a:rPr lang="es-MX" sz="1600">
                  <a:solidFill>
                    <a:schemeClr val="tx1">
                      <a:lumMod val="85000"/>
                      <a:lumOff val="15000"/>
                    </a:schemeClr>
                  </a:solidFill>
                  <a:latin typeface="Arial"/>
                  <a:cs typeface="Arial"/>
                  <a:sym typeface="Arial"/>
                </a:rPr>
                <a:t>.</a:t>
              </a:r>
              <a:endParaRPr lang="en-US" sz="1600">
                <a:solidFill>
                  <a:schemeClr val="tx1">
                    <a:lumMod val="85000"/>
                    <a:lumOff val="15000"/>
                  </a:schemeClr>
                </a:solidFill>
                <a:latin typeface="Arial"/>
                <a:cs typeface="Arial"/>
              </a:endParaRPr>
            </a:p>
          </p:txBody>
        </p:sp>
        <p:grpSp>
          <p:nvGrpSpPr>
            <p:cNvPr id="28" name="Grupo 27">
              <a:extLst>
                <a:ext uri="{FF2B5EF4-FFF2-40B4-BE49-F238E27FC236}">
                  <a16:creationId xmlns:a16="http://schemas.microsoft.com/office/drawing/2014/main" id="{BF8B3EFB-BE02-7B40-DFA6-8450B3FDD6CE}"/>
                </a:ext>
              </a:extLst>
            </p:cNvPr>
            <p:cNvGrpSpPr/>
            <p:nvPr/>
          </p:nvGrpSpPr>
          <p:grpSpPr>
            <a:xfrm>
              <a:off x="5143992" y="3594166"/>
              <a:ext cx="818611" cy="805004"/>
              <a:chOff x="5143992" y="3819188"/>
              <a:chExt cx="818611" cy="805004"/>
            </a:xfrm>
          </p:grpSpPr>
          <p:sp>
            <p:nvSpPr>
              <p:cNvPr id="29" name="Elipse 28">
                <a:extLst>
                  <a:ext uri="{FF2B5EF4-FFF2-40B4-BE49-F238E27FC236}">
                    <a16:creationId xmlns:a16="http://schemas.microsoft.com/office/drawing/2014/main" id="{7BBB5013-9008-28B6-1FF4-565654919253}"/>
                  </a:ext>
                </a:extLst>
              </p:cNvPr>
              <p:cNvSpPr/>
              <p:nvPr/>
            </p:nvSpPr>
            <p:spPr>
              <a:xfrm>
                <a:off x="5143992" y="3819188"/>
                <a:ext cx="818611" cy="80500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30" name="Gráfico 29" descr="Monedas con relleno sólido">
                <a:extLst>
                  <a:ext uri="{FF2B5EF4-FFF2-40B4-BE49-F238E27FC236}">
                    <a16:creationId xmlns:a16="http://schemas.microsoft.com/office/drawing/2014/main" id="{8143AD83-ECF1-CAD4-6840-01768AE6607E}"/>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234994" y="3910087"/>
                <a:ext cx="614042" cy="623207"/>
              </a:xfrm>
              <a:prstGeom prst="rect">
                <a:avLst/>
              </a:prstGeom>
            </p:spPr>
          </p:pic>
        </p:grpSp>
      </p:grpSp>
      <p:grpSp>
        <p:nvGrpSpPr>
          <p:cNvPr id="5" name="Grupo 4">
            <a:extLst>
              <a:ext uri="{FF2B5EF4-FFF2-40B4-BE49-F238E27FC236}">
                <a16:creationId xmlns:a16="http://schemas.microsoft.com/office/drawing/2014/main" id="{56EC076E-7046-A433-A47F-EAE4B52DAB97}"/>
              </a:ext>
            </a:extLst>
          </p:cNvPr>
          <p:cNvGrpSpPr/>
          <p:nvPr/>
        </p:nvGrpSpPr>
        <p:grpSpPr>
          <a:xfrm>
            <a:off x="354298" y="996472"/>
            <a:ext cx="3898394" cy="1155318"/>
            <a:chOff x="354298" y="996472"/>
            <a:chExt cx="3898394" cy="1155318"/>
          </a:xfrm>
        </p:grpSpPr>
        <p:sp>
          <p:nvSpPr>
            <p:cNvPr id="6" name="object 5">
              <a:extLst>
                <a:ext uri="{FF2B5EF4-FFF2-40B4-BE49-F238E27FC236}">
                  <a16:creationId xmlns:a16="http://schemas.microsoft.com/office/drawing/2014/main" id="{2649E924-BCD1-9FE3-D829-4B659D919702}"/>
                </a:ext>
              </a:extLst>
            </p:cNvPr>
            <p:cNvSpPr txBox="1"/>
            <p:nvPr/>
          </p:nvSpPr>
          <p:spPr>
            <a:xfrm>
              <a:off x="708226" y="1886877"/>
              <a:ext cx="3155750" cy="264913"/>
            </a:xfrm>
            <a:prstGeom prst="rect">
              <a:avLst/>
            </a:prstGeom>
            <a:solidFill>
              <a:srgbClr val="C00000"/>
            </a:solidFill>
          </p:spPr>
          <p:txBody>
            <a:bodyPr vert="horz" wrap="square" lIns="0" tIns="12699" rIns="0" bIns="0" rtlCol="0">
              <a:spAutoFit/>
            </a:bodyPr>
            <a:lstStyle/>
            <a:p>
              <a:pPr marL="12699" algn="ctr" defTabSz="914358">
                <a:spcBef>
                  <a:spcPts val="100"/>
                </a:spcBef>
                <a:defRPr/>
              </a:pPr>
              <a:r>
                <a:rPr lang="es-MX" sz="1600" b="1" spc="-10">
                  <a:solidFill>
                    <a:srgbClr val="FFFFFF"/>
                  </a:solidFill>
                  <a:latin typeface="Arial"/>
                  <a:cs typeface="Arial"/>
                  <a:sym typeface="Arial"/>
                </a:rPr>
                <a:t>FORMULATION</a:t>
              </a:r>
              <a:endParaRPr lang="es-PE" sz="1600" b="1">
                <a:solidFill>
                  <a:prstClr val="black"/>
                </a:solidFill>
                <a:latin typeface="Arial"/>
                <a:cs typeface="Arial"/>
                <a:sym typeface="Arial"/>
              </a:endParaRPr>
            </a:p>
          </p:txBody>
        </p:sp>
        <p:grpSp>
          <p:nvGrpSpPr>
            <p:cNvPr id="7" name="Grupo 6">
              <a:extLst>
                <a:ext uri="{FF2B5EF4-FFF2-40B4-BE49-F238E27FC236}">
                  <a16:creationId xmlns:a16="http://schemas.microsoft.com/office/drawing/2014/main" id="{1ABAFA92-7B94-C2CF-E7C0-A3AF2AEC94AE}"/>
                </a:ext>
              </a:extLst>
            </p:cNvPr>
            <p:cNvGrpSpPr/>
            <p:nvPr/>
          </p:nvGrpSpPr>
          <p:grpSpPr>
            <a:xfrm>
              <a:off x="354298" y="996472"/>
              <a:ext cx="3898394" cy="978370"/>
              <a:chOff x="-164593" y="5768531"/>
              <a:chExt cx="3898394" cy="978370"/>
            </a:xfrm>
            <a:noFill/>
          </p:grpSpPr>
          <p:sp>
            <p:nvSpPr>
              <p:cNvPr id="10" name="object 2">
                <a:extLst>
                  <a:ext uri="{FF2B5EF4-FFF2-40B4-BE49-F238E27FC236}">
                    <a16:creationId xmlns:a16="http://schemas.microsoft.com/office/drawing/2014/main" id="{2F4FDAD7-9187-6EFB-A5FE-FF75CFDD66C8}"/>
                  </a:ext>
                </a:extLst>
              </p:cNvPr>
              <p:cNvSpPr/>
              <p:nvPr/>
            </p:nvSpPr>
            <p:spPr>
              <a:xfrm>
                <a:off x="-164593" y="5768531"/>
                <a:ext cx="3898394" cy="978370"/>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prstClr val="black"/>
                  </a:solidFill>
                  <a:latin typeface="Arial"/>
                  <a:cs typeface="Arial"/>
                  <a:sym typeface="Arial"/>
                </a:endParaRPr>
              </a:p>
            </p:txBody>
          </p:sp>
          <p:sp>
            <p:nvSpPr>
              <p:cNvPr id="12" name="object 5">
                <a:extLst>
                  <a:ext uri="{FF2B5EF4-FFF2-40B4-BE49-F238E27FC236}">
                    <a16:creationId xmlns:a16="http://schemas.microsoft.com/office/drawing/2014/main" id="{84B65055-947B-C230-5228-77D0FA708D63}"/>
                  </a:ext>
                </a:extLst>
              </p:cNvPr>
              <p:cNvSpPr txBox="1"/>
              <p:nvPr/>
            </p:nvSpPr>
            <p:spPr>
              <a:xfrm>
                <a:off x="191765" y="5883645"/>
                <a:ext cx="1981799" cy="751487"/>
              </a:xfrm>
              <a:prstGeom prst="rect">
                <a:avLst/>
              </a:prstGeom>
              <a:grpFill/>
            </p:spPr>
            <p:txBody>
              <a:bodyPr vert="horz" wrap="square" lIns="0" tIns="12699" rIns="0" bIns="0" rtlCol="0">
                <a:spAutoFit/>
              </a:bodyPr>
              <a:lstStyle/>
              <a:p>
                <a:pPr marL="12699" defTabSz="914358">
                  <a:defRPr/>
                </a:pPr>
                <a:r>
                  <a:rPr lang="en-US" sz="1600" b="1" spc="-10">
                    <a:solidFill>
                      <a:srgbClr val="FFFFFF"/>
                    </a:solidFill>
                    <a:latin typeface="Arial"/>
                    <a:cs typeface="Arial"/>
                    <a:sym typeface="Arial"/>
                  </a:rPr>
                  <a:t>ESTIMATED DATE OF DECLARATION OF INTEREST</a:t>
                </a:r>
                <a:endParaRPr lang="es-PE" sz="1600">
                  <a:solidFill>
                    <a:prstClr val="black"/>
                  </a:solidFill>
                  <a:latin typeface="Arial"/>
                  <a:cs typeface="Arial"/>
                  <a:sym typeface="Arial"/>
                </a:endParaRPr>
              </a:p>
            </p:txBody>
          </p:sp>
          <p:sp>
            <p:nvSpPr>
              <p:cNvPr id="13" name="object 18">
                <a:extLst>
                  <a:ext uri="{FF2B5EF4-FFF2-40B4-BE49-F238E27FC236}">
                    <a16:creationId xmlns:a16="http://schemas.microsoft.com/office/drawing/2014/main" id="{BD9C16F9-930F-385E-5E4A-250BACA69787}"/>
                  </a:ext>
                </a:extLst>
              </p:cNvPr>
              <p:cNvSpPr txBox="1"/>
              <p:nvPr/>
            </p:nvSpPr>
            <p:spPr>
              <a:xfrm>
                <a:off x="2123271" y="5897597"/>
                <a:ext cx="1241098" cy="243656"/>
              </a:xfrm>
              <a:prstGeom prst="rect">
                <a:avLst/>
              </a:prstGeom>
              <a:solidFill>
                <a:srgbClr val="C00000"/>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III</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9" name="object 17">
              <a:extLst>
                <a:ext uri="{FF2B5EF4-FFF2-40B4-BE49-F238E27FC236}">
                  <a16:creationId xmlns:a16="http://schemas.microsoft.com/office/drawing/2014/main" id="{18C6209D-6B06-9CA2-F419-E6F6E28F9C89}"/>
                </a:ext>
              </a:extLst>
            </p:cNvPr>
            <p:cNvSpPr txBox="1"/>
            <p:nvPr/>
          </p:nvSpPr>
          <p:spPr>
            <a:xfrm>
              <a:off x="2957998" y="1366208"/>
              <a:ext cx="597755" cy="321241"/>
            </a:xfrm>
            <a:prstGeom prst="rect">
              <a:avLst/>
            </a:prstGeom>
            <a:no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4</a:t>
              </a:r>
              <a:endParaRPr sz="2000">
                <a:solidFill>
                  <a:schemeClr val="bg1"/>
                </a:solidFill>
                <a:latin typeface="Arial"/>
                <a:cs typeface="Arial"/>
                <a:sym typeface="Arial"/>
              </a:endParaRPr>
            </a:p>
          </p:txBody>
        </p:sp>
      </p:grpSp>
    </p:spTree>
    <p:extLst>
      <p:ext uri="{BB962C8B-B14F-4D97-AF65-F5344CB8AC3E}">
        <p14:creationId xmlns:p14="http://schemas.microsoft.com/office/powerpoint/2010/main" val="40105797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ángulo 27">
            <a:extLst>
              <a:ext uri="{FF2B5EF4-FFF2-40B4-BE49-F238E27FC236}">
                <a16:creationId xmlns:a16="http://schemas.microsoft.com/office/drawing/2014/main" id="{F1D2E878-F1BB-1044-AFCA-451F02EA8024}"/>
              </a:ext>
            </a:extLst>
          </p:cNvPr>
          <p:cNvSpPr/>
          <p:nvPr/>
        </p:nvSpPr>
        <p:spPr>
          <a:xfrm>
            <a:off x="1014068"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CuadroTexto 2">
            <a:extLst>
              <a:ext uri="{FF2B5EF4-FFF2-40B4-BE49-F238E27FC236}">
                <a16:creationId xmlns:a16="http://schemas.microsoft.com/office/drawing/2014/main" id="{B3088468-D233-14D1-517B-E1D171FB0AF6}"/>
              </a:ext>
            </a:extLst>
          </p:cNvPr>
          <p:cNvSpPr txBox="1"/>
          <p:nvPr/>
        </p:nvSpPr>
        <p:spPr>
          <a:xfrm>
            <a:off x="5325996" y="948810"/>
            <a:ext cx="5933460" cy="707886"/>
          </a:xfrm>
          <a:prstGeom prst="rect">
            <a:avLst/>
          </a:prstGeom>
          <a:noFill/>
          <a:ln>
            <a:noFill/>
          </a:ln>
        </p:spPr>
        <p:txBody>
          <a:bodyPr wrap="square" lIns="91440" tIns="45720" rIns="91440" bIns="45720" anchor="t">
            <a:spAutoFit/>
          </a:bodyPr>
          <a:lstStyle/>
          <a:p>
            <a:r>
              <a:rPr lang="en-US" sz="2000" b="1">
                <a:solidFill>
                  <a:srgbClr val="002060"/>
                </a:solidFill>
                <a:latin typeface="Arial"/>
                <a:cs typeface="Arial"/>
                <a:sym typeface="Arial"/>
              </a:rPr>
              <a:t>WASTEWATER TREATMENT FOR FINAL DISPOSAL OR REUSE IN </a:t>
            </a:r>
            <a:r>
              <a:rPr lang="es-ES" sz="2000" b="1">
                <a:solidFill>
                  <a:srgbClr val="002060"/>
                </a:solidFill>
                <a:latin typeface="Arial"/>
                <a:cs typeface="Arial"/>
                <a:sym typeface="Arial"/>
              </a:rPr>
              <a:t>CAÑETE</a:t>
            </a:r>
            <a:endParaRPr lang="es-ES" sz="2000">
              <a:solidFill>
                <a:srgbClr val="002060"/>
              </a:solidFill>
              <a:latin typeface="Arial"/>
              <a:cs typeface="Arial"/>
            </a:endParaRPr>
          </a:p>
        </p:txBody>
      </p:sp>
      <p:grpSp>
        <p:nvGrpSpPr>
          <p:cNvPr id="24" name="Grupo 23">
            <a:extLst>
              <a:ext uri="{FF2B5EF4-FFF2-40B4-BE49-F238E27FC236}">
                <a16:creationId xmlns:a16="http://schemas.microsoft.com/office/drawing/2014/main" id="{1D42A94D-829A-242A-0CD3-4AC07196FC45}"/>
              </a:ext>
            </a:extLst>
          </p:cNvPr>
          <p:cNvGrpSpPr/>
          <p:nvPr/>
        </p:nvGrpSpPr>
        <p:grpSpPr>
          <a:xfrm>
            <a:off x="5234994" y="1966101"/>
            <a:ext cx="6175205" cy="1613261"/>
            <a:chOff x="5142084" y="1664106"/>
            <a:chExt cx="6175205" cy="1613261"/>
          </a:xfrm>
        </p:grpSpPr>
        <p:sp>
          <p:nvSpPr>
            <p:cNvPr id="14" name="object 14">
              <a:extLst>
                <a:ext uri="{FF2B5EF4-FFF2-40B4-BE49-F238E27FC236}">
                  <a16:creationId xmlns:a16="http://schemas.microsoft.com/office/drawing/2014/main" id="{DCE7083E-D3D9-5529-12EE-AA43F41B026D}"/>
                </a:ext>
              </a:extLst>
            </p:cNvPr>
            <p:cNvSpPr txBox="1"/>
            <p:nvPr/>
          </p:nvSpPr>
          <p:spPr>
            <a:xfrm>
              <a:off x="6096001" y="1664106"/>
              <a:ext cx="5221288" cy="1613261"/>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endParaRPr lang="es-MX" sz="2000" b="1">
                <a:solidFill>
                  <a:schemeClr val="tx1">
                    <a:lumMod val="85000"/>
                    <a:lumOff val="15000"/>
                  </a:schemeClr>
                </a:solidFill>
                <a:latin typeface="Arial"/>
                <a:cs typeface="Arial"/>
              </a:endParaRPr>
            </a:p>
            <a:p>
              <a:pPr algn="just" defTabSz="914358"/>
              <a:r>
                <a:rPr lang="en-US" sz="1400">
                  <a:solidFill>
                    <a:schemeClr val="tx1">
                      <a:lumMod val="85000"/>
                      <a:lumOff val="15000"/>
                    </a:schemeClr>
                  </a:solidFill>
                  <a:latin typeface="Arial"/>
                  <a:cs typeface="Arial"/>
                  <a:sym typeface="Arial"/>
                </a:rPr>
                <a:t>The project proposes the design and construction of sanitary infrastructure (Sewerage Collector Networks, Sewage Pumping Stations, Drive Line, Wastewater Treatment Plants and Outfall) and the operation and maintenance of one wastewater treatment plant for the districts of Cerro Azul, Asia, </a:t>
              </a:r>
              <a:r>
                <a:rPr lang="en-US" sz="1400" err="1">
                  <a:solidFill>
                    <a:schemeClr val="tx1">
                      <a:lumMod val="85000"/>
                      <a:lumOff val="15000"/>
                    </a:schemeClr>
                  </a:solidFill>
                  <a:latin typeface="Arial"/>
                  <a:cs typeface="Arial"/>
                  <a:sym typeface="Arial"/>
                </a:rPr>
                <a:t>Quilmana</a:t>
              </a:r>
              <a:r>
                <a:rPr lang="en-US" sz="1400">
                  <a:solidFill>
                    <a:schemeClr val="tx1">
                      <a:lumMod val="85000"/>
                      <a:lumOff val="15000"/>
                    </a:schemeClr>
                  </a:solidFill>
                  <a:latin typeface="Arial"/>
                  <a:cs typeface="Arial"/>
                  <a:sym typeface="Arial"/>
                </a:rPr>
                <a:t>, San Antonio, Mala, San Luis, among others.</a:t>
              </a:r>
              <a:endParaRPr lang="es-ES" sz="1400">
                <a:solidFill>
                  <a:schemeClr val="tx1">
                    <a:lumMod val="85000"/>
                    <a:lumOff val="15000"/>
                  </a:schemeClr>
                </a:solidFill>
                <a:latin typeface="Arial"/>
                <a:cs typeface="Arial"/>
              </a:endParaRPr>
            </a:p>
          </p:txBody>
        </p:sp>
        <p:grpSp>
          <p:nvGrpSpPr>
            <p:cNvPr id="2" name="Grupo 1">
              <a:extLst>
                <a:ext uri="{FF2B5EF4-FFF2-40B4-BE49-F238E27FC236}">
                  <a16:creationId xmlns:a16="http://schemas.microsoft.com/office/drawing/2014/main" id="{4EA6654B-9C39-8942-54DE-84CA3C88CC15}"/>
                </a:ext>
              </a:extLst>
            </p:cNvPr>
            <p:cNvGrpSpPr/>
            <p:nvPr/>
          </p:nvGrpSpPr>
          <p:grpSpPr>
            <a:xfrm>
              <a:off x="5142084" y="1664106"/>
              <a:ext cx="818611" cy="800469"/>
              <a:chOff x="5142084" y="1855488"/>
              <a:chExt cx="818611" cy="800469"/>
            </a:xfrm>
          </p:grpSpPr>
          <p:sp>
            <p:nvSpPr>
              <p:cNvPr id="8" name="Elipse 7">
                <a:extLst>
                  <a:ext uri="{FF2B5EF4-FFF2-40B4-BE49-F238E27FC236}">
                    <a16:creationId xmlns:a16="http://schemas.microsoft.com/office/drawing/2014/main" id="{B669C4DA-4DF6-AAF7-CEF5-7973D5466A3F}"/>
                  </a:ext>
                </a:extLst>
              </p:cNvPr>
              <p:cNvSpPr/>
              <p:nvPr/>
            </p:nvSpPr>
            <p:spPr>
              <a:xfrm>
                <a:off x="5142084" y="1855488"/>
                <a:ext cx="818611" cy="80046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0" name="Gráfico 9" descr="Plano con relleno sólido">
                <a:extLst>
                  <a:ext uri="{FF2B5EF4-FFF2-40B4-BE49-F238E27FC236}">
                    <a16:creationId xmlns:a16="http://schemas.microsoft.com/office/drawing/2014/main" id="{7ECF225A-E0EC-7E1E-B4AB-B5A268B7C653}"/>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52136" y="1954934"/>
                <a:ext cx="596900" cy="601577"/>
              </a:xfrm>
              <a:prstGeom prst="rect">
                <a:avLst/>
              </a:prstGeom>
            </p:spPr>
          </p:pic>
        </p:grpSp>
      </p:grpSp>
      <p:grpSp>
        <p:nvGrpSpPr>
          <p:cNvPr id="22" name="Grupo 21">
            <a:extLst>
              <a:ext uri="{FF2B5EF4-FFF2-40B4-BE49-F238E27FC236}">
                <a16:creationId xmlns:a16="http://schemas.microsoft.com/office/drawing/2014/main" id="{4873AF66-CD7A-C536-E2F2-1E42C78D821E}"/>
              </a:ext>
            </a:extLst>
          </p:cNvPr>
          <p:cNvGrpSpPr/>
          <p:nvPr/>
        </p:nvGrpSpPr>
        <p:grpSpPr>
          <a:xfrm>
            <a:off x="5234994" y="5322861"/>
            <a:ext cx="6177423" cy="966930"/>
            <a:chOff x="5139866" y="5066154"/>
            <a:chExt cx="6177423" cy="966930"/>
          </a:xfrm>
        </p:grpSpPr>
        <p:sp>
          <p:nvSpPr>
            <p:cNvPr id="16" name="object 14">
              <a:extLst>
                <a:ext uri="{FF2B5EF4-FFF2-40B4-BE49-F238E27FC236}">
                  <a16:creationId xmlns:a16="http://schemas.microsoft.com/office/drawing/2014/main" id="{2ECC2B9C-1F11-9E35-7F0D-B4AECBA26314}"/>
                </a:ext>
              </a:extLst>
            </p:cNvPr>
            <p:cNvSpPr txBox="1"/>
            <p:nvPr/>
          </p:nvSpPr>
          <p:spPr>
            <a:xfrm>
              <a:off x="6096001" y="5066154"/>
              <a:ext cx="5221288" cy="966930"/>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endParaRPr>
            </a:p>
            <a:p>
              <a:pPr algn="just" defTabSz="914358"/>
              <a:r>
                <a:rPr lang="en-us" sz="1400">
                  <a:solidFill>
                    <a:schemeClr val="tx1">
                      <a:lumMod val="85000"/>
                      <a:lumOff val="15000"/>
                    </a:schemeClr>
                  </a:solidFill>
                  <a:latin typeface="Arial"/>
                  <a:cs typeface="Arial"/>
                  <a:sym typeface="Arial"/>
                </a:rPr>
                <a:t>A water resource: seawater catchment (545 l/s), construction of a desalination plant (545 l/s) and installation of more than 21 km of drinking water.</a:t>
              </a:r>
              <a:endParaRPr lang="es-ES" sz="1400">
                <a:solidFill>
                  <a:schemeClr val="tx1">
                    <a:lumMod val="85000"/>
                    <a:lumOff val="15000"/>
                  </a:schemeClr>
                </a:solidFill>
                <a:latin typeface="Arial"/>
                <a:cs typeface="Arial"/>
              </a:endParaRPr>
            </a:p>
          </p:txBody>
        </p:sp>
        <p:grpSp>
          <p:nvGrpSpPr>
            <p:cNvPr id="12" name="Grupo 11">
              <a:extLst>
                <a:ext uri="{FF2B5EF4-FFF2-40B4-BE49-F238E27FC236}">
                  <a16:creationId xmlns:a16="http://schemas.microsoft.com/office/drawing/2014/main" id="{5C5805C9-D11A-FBCC-B5A1-E855E82199E1}"/>
                </a:ext>
              </a:extLst>
            </p:cNvPr>
            <p:cNvGrpSpPr/>
            <p:nvPr/>
          </p:nvGrpSpPr>
          <p:grpSpPr>
            <a:xfrm>
              <a:off x="5139866" y="5066154"/>
              <a:ext cx="800469" cy="795027"/>
              <a:chOff x="5139866" y="5071602"/>
              <a:chExt cx="800469" cy="795027"/>
            </a:xfrm>
          </p:grpSpPr>
          <p:sp>
            <p:nvSpPr>
              <p:cNvPr id="17" name="Elipse 16">
                <a:extLst>
                  <a:ext uri="{FF2B5EF4-FFF2-40B4-BE49-F238E27FC236}">
                    <a16:creationId xmlns:a16="http://schemas.microsoft.com/office/drawing/2014/main" id="{BC9C2FF3-263C-5847-4CC1-8B5E9E28FB9B}"/>
                  </a:ext>
                </a:extLst>
              </p:cNvPr>
              <p:cNvSpPr/>
              <p:nvPr/>
            </p:nvSpPr>
            <p:spPr>
              <a:xfrm>
                <a:off x="5139866" y="5071602"/>
                <a:ext cx="800469" cy="79502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8" name="Gráfico 17" descr="Hombre trabajador de la construcción con relleno sólido">
                <a:extLst>
                  <a:ext uri="{FF2B5EF4-FFF2-40B4-BE49-F238E27FC236}">
                    <a16:creationId xmlns:a16="http://schemas.microsoft.com/office/drawing/2014/main" id="{C807B8E7-B175-4B1A-3B2B-937919220559}"/>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190380" y="5129174"/>
                <a:ext cx="682173" cy="682173"/>
              </a:xfrm>
              <a:prstGeom prst="rect">
                <a:avLst/>
              </a:prstGeom>
            </p:spPr>
          </p:pic>
        </p:grpSp>
      </p:grpSp>
      <p:grpSp>
        <p:nvGrpSpPr>
          <p:cNvPr id="23" name="Grupo 22">
            <a:extLst>
              <a:ext uri="{FF2B5EF4-FFF2-40B4-BE49-F238E27FC236}">
                <a16:creationId xmlns:a16="http://schemas.microsoft.com/office/drawing/2014/main" id="{A70BB747-3E21-2162-57C5-9C09C2DB780E}"/>
              </a:ext>
            </a:extLst>
          </p:cNvPr>
          <p:cNvGrpSpPr/>
          <p:nvPr/>
        </p:nvGrpSpPr>
        <p:grpSpPr>
          <a:xfrm>
            <a:off x="5234994" y="4117262"/>
            <a:ext cx="6173296" cy="839800"/>
            <a:chOff x="5143992" y="3819106"/>
            <a:chExt cx="6173296" cy="839800"/>
          </a:xfrm>
        </p:grpSpPr>
        <p:sp>
          <p:nvSpPr>
            <p:cNvPr id="15" name="object 14">
              <a:extLst>
                <a:ext uri="{FF2B5EF4-FFF2-40B4-BE49-F238E27FC236}">
                  <a16:creationId xmlns:a16="http://schemas.microsoft.com/office/drawing/2014/main" id="{AC30F340-74A7-5026-7A2D-58BE0E25B14E}"/>
                </a:ext>
              </a:extLst>
            </p:cNvPr>
            <p:cNvSpPr txBox="1"/>
            <p:nvPr/>
          </p:nvSpPr>
          <p:spPr>
            <a:xfrm>
              <a:off x="6095999" y="3819106"/>
              <a:ext cx="5221289" cy="813042"/>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Investment</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Amount</a:t>
              </a:r>
              <a:r>
                <a:rPr lang="es-MX" sz="2000" b="1">
                  <a:solidFill>
                    <a:schemeClr val="tx1">
                      <a:lumMod val="85000"/>
                      <a:lumOff val="15000"/>
                    </a:schemeClr>
                  </a:solidFill>
                  <a:latin typeface="Arial"/>
                  <a:cs typeface="Arial"/>
                  <a:sym typeface="Arial"/>
                </a:rPr>
                <a:t>: US$ 33 MM</a:t>
              </a:r>
            </a:p>
            <a:p>
              <a:pPr algn="just" defTabSz="914358"/>
              <a:r>
                <a:rPr lang="en-us" sz="1600">
                  <a:solidFill>
                    <a:schemeClr val="tx1">
                      <a:lumMod val="85000"/>
                      <a:lumOff val="15000"/>
                    </a:schemeClr>
                  </a:solidFill>
                  <a:latin typeface="Arial"/>
                  <a:cs typeface="Arial"/>
                  <a:sym typeface="Arial"/>
                </a:rPr>
                <a:t>Co-financed unsolicited proposal modality for a term of 23 years</a:t>
              </a:r>
              <a:r>
                <a:rPr lang="es-MX" sz="1600">
                  <a:solidFill>
                    <a:schemeClr val="tx1">
                      <a:lumMod val="85000"/>
                      <a:lumOff val="15000"/>
                    </a:schemeClr>
                  </a:solidFill>
                  <a:latin typeface="Arial"/>
                  <a:cs typeface="Arial"/>
                  <a:sym typeface="Arial"/>
                </a:rPr>
                <a:t>.</a:t>
              </a:r>
              <a:endParaRPr lang="es-MX" sz="1600">
                <a:solidFill>
                  <a:schemeClr val="tx1">
                    <a:lumMod val="85000"/>
                    <a:lumOff val="15000"/>
                  </a:schemeClr>
                </a:solidFill>
                <a:latin typeface="Arial"/>
                <a:cs typeface="Arial"/>
              </a:endParaRPr>
            </a:p>
          </p:txBody>
        </p:sp>
        <p:grpSp>
          <p:nvGrpSpPr>
            <p:cNvPr id="19" name="Grupo 18">
              <a:extLst>
                <a:ext uri="{FF2B5EF4-FFF2-40B4-BE49-F238E27FC236}">
                  <a16:creationId xmlns:a16="http://schemas.microsoft.com/office/drawing/2014/main" id="{DBC6F8EC-A305-A734-D7D2-250C708C1D24}"/>
                </a:ext>
              </a:extLst>
            </p:cNvPr>
            <p:cNvGrpSpPr/>
            <p:nvPr/>
          </p:nvGrpSpPr>
          <p:grpSpPr>
            <a:xfrm>
              <a:off x="5143992" y="3853902"/>
              <a:ext cx="818611" cy="805004"/>
              <a:chOff x="5143992" y="3819188"/>
              <a:chExt cx="818611" cy="805004"/>
            </a:xfrm>
          </p:grpSpPr>
          <p:sp>
            <p:nvSpPr>
              <p:cNvPr id="20" name="Elipse 19">
                <a:extLst>
                  <a:ext uri="{FF2B5EF4-FFF2-40B4-BE49-F238E27FC236}">
                    <a16:creationId xmlns:a16="http://schemas.microsoft.com/office/drawing/2014/main" id="{9AEEA30F-CDDF-2B2D-26F4-DCCD032B97C2}"/>
                  </a:ext>
                </a:extLst>
              </p:cNvPr>
              <p:cNvSpPr/>
              <p:nvPr/>
            </p:nvSpPr>
            <p:spPr>
              <a:xfrm>
                <a:off x="5143992" y="3819188"/>
                <a:ext cx="818611" cy="80500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1" name="Gráfico 20" descr="Monedas con relleno sólido">
                <a:extLst>
                  <a:ext uri="{FF2B5EF4-FFF2-40B4-BE49-F238E27FC236}">
                    <a16:creationId xmlns:a16="http://schemas.microsoft.com/office/drawing/2014/main" id="{D88795B4-D0AE-7649-E609-A92729359C46}"/>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234994" y="3910087"/>
                <a:ext cx="614042" cy="623207"/>
              </a:xfrm>
              <a:prstGeom prst="rect">
                <a:avLst/>
              </a:prstGeom>
            </p:spPr>
          </p:pic>
        </p:grpSp>
      </p:grpSp>
      <p:pic>
        <p:nvPicPr>
          <p:cNvPr id="13" name="Imagen 12" descr="Dibujo de un animal&#10;&#10;Descripción generada automáticamente con confianza baja">
            <a:extLst>
              <a:ext uri="{FF2B5EF4-FFF2-40B4-BE49-F238E27FC236}">
                <a16:creationId xmlns:a16="http://schemas.microsoft.com/office/drawing/2014/main" id="{8A221A27-90C7-C152-22B3-BCD36627F401}"/>
              </a:ext>
            </a:extLst>
          </p:cNvPr>
          <p:cNvPicPr>
            <a:picLocks noChangeAspect="1"/>
          </p:cNvPicPr>
          <p:nvPr/>
        </p:nvPicPr>
        <p:blipFill>
          <a:blip r:embed="rId8">
            <a:extLst>
              <a:ext uri="{28A0092B-C50C-407E-A947-70E740481C1C}">
                <a14:useLocalDpi xmlns:a14="http://schemas.microsoft.com/office/drawing/2010/main" val="0"/>
              </a:ext>
            </a:extLst>
          </a:blip>
          <a:srcRect l="22279" t="1438" r="22279"/>
          <a:stretch>
            <a:fillRect/>
          </a:stretch>
        </p:blipFill>
        <p:spPr>
          <a:xfrm>
            <a:off x="569650" y="2262148"/>
            <a:ext cx="3420000" cy="3420000"/>
          </a:xfrm>
          <a:custGeom>
            <a:avLst/>
            <a:gdLst>
              <a:gd name="connsiteX0" fmla="*/ 1620000 w 3240000"/>
              <a:gd name="connsiteY0" fmla="*/ 0 h 3240000"/>
              <a:gd name="connsiteX1" fmla="*/ 3240000 w 3240000"/>
              <a:gd name="connsiteY1" fmla="*/ 1620000 h 3240000"/>
              <a:gd name="connsiteX2" fmla="*/ 1620000 w 3240000"/>
              <a:gd name="connsiteY2" fmla="*/ 3240000 h 3240000"/>
              <a:gd name="connsiteX3" fmla="*/ 0 w 3240000"/>
              <a:gd name="connsiteY3" fmla="*/ 1620000 h 3240000"/>
              <a:gd name="connsiteX4" fmla="*/ 1620000 w 3240000"/>
              <a:gd name="connsiteY4" fmla="*/ 0 h 32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0000" h="3240000">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p:spPr>
      </p:pic>
      <p:grpSp>
        <p:nvGrpSpPr>
          <p:cNvPr id="4" name="Grupo 3">
            <a:extLst>
              <a:ext uri="{FF2B5EF4-FFF2-40B4-BE49-F238E27FC236}">
                <a16:creationId xmlns:a16="http://schemas.microsoft.com/office/drawing/2014/main" id="{6B200ADB-B0E6-76C4-B878-FBD2E0C927EC}"/>
              </a:ext>
            </a:extLst>
          </p:cNvPr>
          <p:cNvGrpSpPr/>
          <p:nvPr/>
        </p:nvGrpSpPr>
        <p:grpSpPr>
          <a:xfrm>
            <a:off x="354298" y="996472"/>
            <a:ext cx="3898394" cy="1155318"/>
            <a:chOff x="354298" y="996472"/>
            <a:chExt cx="3898394" cy="1155318"/>
          </a:xfrm>
        </p:grpSpPr>
        <p:sp>
          <p:nvSpPr>
            <p:cNvPr id="5" name="object 5">
              <a:extLst>
                <a:ext uri="{FF2B5EF4-FFF2-40B4-BE49-F238E27FC236}">
                  <a16:creationId xmlns:a16="http://schemas.microsoft.com/office/drawing/2014/main" id="{D0E4AC71-8524-0773-EBC7-68AAEF6F5ADD}"/>
                </a:ext>
              </a:extLst>
            </p:cNvPr>
            <p:cNvSpPr txBox="1"/>
            <p:nvPr/>
          </p:nvSpPr>
          <p:spPr>
            <a:xfrm>
              <a:off x="708226" y="1886877"/>
              <a:ext cx="3155750" cy="264913"/>
            </a:xfrm>
            <a:prstGeom prst="rect">
              <a:avLst/>
            </a:prstGeom>
            <a:solidFill>
              <a:srgbClr val="C00000"/>
            </a:solidFill>
          </p:spPr>
          <p:txBody>
            <a:bodyPr vert="horz" wrap="square" lIns="0" tIns="12699" rIns="0" bIns="0" rtlCol="0">
              <a:spAutoFit/>
            </a:bodyPr>
            <a:lstStyle/>
            <a:p>
              <a:pPr marL="12699" algn="ctr" defTabSz="914358">
                <a:spcBef>
                  <a:spcPts val="100"/>
                </a:spcBef>
                <a:defRPr/>
              </a:pPr>
              <a:r>
                <a:rPr lang="es-MX" sz="1600" b="1" spc="-10">
                  <a:solidFill>
                    <a:srgbClr val="FFFFFF"/>
                  </a:solidFill>
                  <a:latin typeface="Arial"/>
                  <a:cs typeface="Arial"/>
                  <a:sym typeface="Arial"/>
                </a:rPr>
                <a:t>FORMULATION</a:t>
              </a:r>
              <a:endParaRPr lang="es-PE" sz="1600" b="1">
                <a:solidFill>
                  <a:prstClr val="black"/>
                </a:solidFill>
                <a:latin typeface="Arial"/>
                <a:cs typeface="Arial"/>
                <a:sym typeface="Arial"/>
              </a:endParaRPr>
            </a:p>
          </p:txBody>
        </p:sp>
        <p:grpSp>
          <p:nvGrpSpPr>
            <p:cNvPr id="6" name="Grupo 5">
              <a:extLst>
                <a:ext uri="{FF2B5EF4-FFF2-40B4-BE49-F238E27FC236}">
                  <a16:creationId xmlns:a16="http://schemas.microsoft.com/office/drawing/2014/main" id="{EFAE17F3-90F6-5EDA-6C48-3D66D3B0639C}"/>
                </a:ext>
              </a:extLst>
            </p:cNvPr>
            <p:cNvGrpSpPr/>
            <p:nvPr/>
          </p:nvGrpSpPr>
          <p:grpSpPr>
            <a:xfrm>
              <a:off x="354298" y="996472"/>
              <a:ext cx="3898394" cy="978370"/>
              <a:chOff x="-164593" y="5768531"/>
              <a:chExt cx="3898394" cy="978370"/>
            </a:xfrm>
            <a:noFill/>
          </p:grpSpPr>
          <p:sp>
            <p:nvSpPr>
              <p:cNvPr id="9" name="object 2">
                <a:extLst>
                  <a:ext uri="{FF2B5EF4-FFF2-40B4-BE49-F238E27FC236}">
                    <a16:creationId xmlns:a16="http://schemas.microsoft.com/office/drawing/2014/main" id="{4839FA34-7590-FD74-1A8B-62AF646CCAFA}"/>
                  </a:ext>
                </a:extLst>
              </p:cNvPr>
              <p:cNvSpPr/>
              <p:nvPr/>
            </p:nvSpPr>
            <p:spPr>
              <a:xfrm>
                <a:off x="-164593" y="5768531"/>
                <a:ext cx="3898394" cy="978370"/>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prstClr val="black"/>
                  </a:solidFill>
                  <a:latin typeface="Arial"/>
                  <a:cs typeface="Arial"/>
                  <a:sym typeface="Arial"/>
                </a:endParaRPr>
              </a:p>
            </p:txBody>
          </p:sp>
          <p:sp>
            <p:nvSpPr>
              <p:cNvPr id="11" name="object 5">
                <a:extLst>
                  <a:ext uri="{FF2B5EF4-FFF2-40B4-BE49-F238E27FC236}">
                    <a16:creationId xmlns:a16="http://schemas.microsoft.com/office/drawing/2014/main" id="{FDE9FFBC-CA1A-13F2-3172-A231E12C0611}"/>
                  </a:ext>
                </a:extLst>
              </p:cNvPr>
              <p:cNvSpPr txBox="1"/>
              <p:nvPr/>
            </p:nvSpPr>
            <p:spPr>
              <a:xfrm>
                <a:off x="191765" y="5883645"/>
                <a:ext cx="1981799" cy="751487"/>
              </a:xfrm>
              <a:prstGeom prst="rect">
                <a:avLst/>
              </a:prstGeom>
              <a:grpFill/>
            </p:spPr>
            <p:txBody>
              <a:bodyPr vert="horz" wrap="square" lIns="0" tIns="12699" rIns="0" bIns="0" rtlCol="0">
                <a:spAutoFit/>
              </a:bodyPr>
              <a:lstStyle/>
              <a:p>
                <a:pPr marL="12699" defTabSz="914358">
                  <a:defRPr/>
                </a:pPr>
                <a:r>
                  <a:rPr lang="en-US" sz="1600" b="1" spc="-10">
                    <a:solidFill>
                      <a:srgbClr val="FFFFFF"/>
                    </a:solidFill>
                    <a:latin typeface="Arial"/>
                    <a:cs typeface="Arial"/>
                    <a:sym typeface="Arial"/>
                  </a:rPr>
                  <a:t>ESTIMATED DATE OF DECLARATION OF INTEREST</a:t>
                </a:r>
                <a:endParaRPr lang="es-PE" sz="1600">
                  <a:solidFill>
                    <a:prstClr val="black"/>
                  </a:solidFill>
                  <a:latin typeface="Arial"/>
                  <a:cs typeface="Arial"/>
                  <a:sym typeface="Arial"/>
                </a:endParaRPr>
              </a:p>
            </p:txBody>
          </p:sp>
          <p:sp>
            <p:nvSpPr>
              <p:cNvPr id="25" name="object 18">
                <a:extLst>
                  <a:ext uri="{FF2B5EF4-FFF2-40B4-BE49-F238E27FC236}">
                    <a16:creationId xmlns:a16="http://schemas.microsoft.com/office/drawing/2014/main" id="{179291D3-255D-46D4-934B-CF69D8655E10}"/>
                  </a:ext>
                </a:extLst>
              </p:cNvPr>
              <p:cNvSpPr txBox="1"/>
              <p:nvPr/>
            </p:nvSpPr>
            <p:spPr>
              <a:xfrm>
                <a:off x="2123271" y="5897597"/>
                <a:ext cx="1241098" cy="243656"/>
              </a:xfrm>
              <a:prstGeom prst="rect">
                <a:avLst/>
              </a:prstGeom>
              <a:solidFill>
                <a:srgbClr val="C00000"/>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II</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7" name="object 17">
              <a:extLst>
                <a:ext uri="{FF2B5EF4-FFF2-40B4-BE49-F238E27FC236}">
                  <a16:creationId xmlns:a16="http://schemas.microsoft.com/office/drawing/2014/main" id="{47B4CC17-EA09-F886-0B0C-173249758756}"/>
                </a:ext>
              </a:extLst>
            </p:cNvPr>
            <p:cNvSpPr txBox="1"/>
            <p:nvPr/>
          </p:nvSpPr>
          <p:spPr>
            <a:xfrm>
              <a:off x="2957998" y="1366208"/>
              <a:ext cx="597755" cy="321241"/>
            </a:xfrm>
            <a:prstGeom prst="rect">
              <a:avLst/>
            </a:prstGeom>
            <a:no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5</a:t>
              </a:r>
              <a:endParaRPr sz="2000">
                <a:solidFill>
                  <a:schemeClr val="bg1"/>
                </a:solidFill>
                <a:latin typeface="Arial"/>
                <a:cs typeface="Arial"/>
                <a:sym typeface="Arial"/>
              </a:endParaRPr>
            </a:p>
          </p:txBody>
        </p:sp>
      </p:grpSp>
    </p:spTree>
    <p:extLst>
      <p:ext uri="{BB962C8B-B14F-4D97-AF65-F5344CB8AC3E}">
        <p14:creationId xmlns:p14="http://schemas.microsoft.com/office/powerpoint/2010/main" val="11312319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ángulo 27">
            <a:extLst>
              <a:ext uri="{FF2B5EF4-FFF2-40B4-BE49-F238E27FC236}">
                <a16:creationId xmlns:a16="http://schemas.microsoft.com/office/drawing/2014/main" id="{B576D76F-1EBA-4141-BD45-CA8FCD26D763}"/>
              </a:ext>
            </a:extLst>
          </p:cNvPr>
          <p:cNvSpPr/>
          <p:nvPr/>
        </p:nvSpPr>
        <p:spPr>
          <a:xfrm>
            <a:off x="1013887"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CuadroTexto 2">
            <a:extLst>
              <a:ext uri="{FF2B5EF4-FFF2-40B4-BE49-F238E27FC236}">
                <a16:creationId xmlns:a16="http://schemas.microsoft.com/office/drawing/2014/main" id="{B3088468-D233-14D1-517B-E1D171FB0AF6}"/>
              </a:ext>
            </a:extLst>
          </p:cNvPr>
          <p:cNvSpPr txBox="1"/>
          <p:nvPr/>
        </p:nvSpPr>
        <p:spPr>
          <a:xfrm>
            <a:off x="4971419" y="571102"/>
            <a:ext cx="5986099" cy="461665"/>
          </a:xfrm>
          <a:prstGeom prst="rect">
            <a:avLst/>
          </a:prstGeom>
          <a:noFill/>
          <a:ln>
            <a:noFill/>
          </a:ln>
        </p:spPr>
        <p:txBody>
          <a:bodyPr wrap="square" lIns="91440" tIns="45720" rIns="91440" bIns="45720" anchor="t">
            <a:spAutoFit/>
          </a:bodyPr>
          <a:lstStyle/>
          <a:p>
            <a:r>
              <a:rPr lang="es-ES" sz="2400" b="1">
                <a:solidFill>
                  <a:srgbClr val="002060"/>
                </a:solidFill>
                <a:latin typeface="Arial"/>
                <a:cs typeface="Arial"/>
                <a:sym typeface="Arial"/>
              </a:rPr>
              <a:t>LAMBAYEQUE DESALINATION PLANT</a:t>
            </a:r>
            <a:endParaRPr lang="es-MX" sz="2400">
              <a:solidFill>
                <a:srgbClr val="002060"/>
              </a:solidFill>
              <a:latin typeface="Arial"/>
              <a:cs typeface="Arial"/>
            </a:endParaRPr>
          </a:p>
        </p:txBody>
      </p:sp>
      <p:pic>
        <p:nvPicPr>
          <p:cNvPr id="4" name="Imagen 3" descr="Vista de una ciudad a la orilla del mar&#10;&#10;Descripción generada automáticamente">
            <a:extLst>
              <a:ext uri="{FF2B5EF4-FFF2-40B4-BE49-F238E27FC236}">
                <a16:creationId xmlns:a16="http://schemas.microsoft.com/office/drawing/2014/main" id="{F0B66E78-86EE-F93F-1C19-B405642EA327}"/>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55898" y="2254208"/>
            <a:ext cx="3420000" cy="3406783"/>
          </a:xfrm>
          <a:custGeom>
            <a:avLst/>
            <a:gdLst>
              <a:gd name="connsiteX0" fmla="*/ 3114000 w 6228000"/>
              <a:gd name="connsiteY0" fmla="*/ 0 h 6228000"/>
              <a:gd name="connsiteX1" fmla="*/ 6228000 w 6228000"/>
              <a:gd name="connsiteY1" fmla="*/ 3114000 h 6228000"/>
              <a:gd name="connsiteX2" fmla="*/ 3114000 w 6228000"/>
              <a:gd name="connsiteY2" fmla="*/ 6228000 h 6228000"/>
              <a:gd name="connsiteX3" fmla="*/ 0 w 6228000"/>
              <a:gd name="connsiteY3" fmla="*/ 3114000 h 6228000"/>
              <a:gd name="connsiteX4" fmla="*/ 3114000 w 6228000"/>
              <a:gd name="connsiteY4" fmla="*/ 0 h 622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8000" h="6228000">
                <a:moveTo>
                  <a:pt x="3114000" y="0"/>
                </a:moveTo>
                <a:cubicBezTo>
                  <a:pt x="4833815" y="0"/>
                  <a:pt x="6228000" y="1394185"/>
                  <a:pt x="6228000" y="3114000"/>
                </a:cubicBezTo>
                <a:cubicBezTo>
                  <a:pt x="6228000" y="4833815"/>
                  <a:pt x="4833815" y="6228000"/>
                  <a:pt x="3114000" y="6228000"/>
                </a:cubicBezTo>
                <a:cubicBezTo>
                  <a:pt x="1394185" y="6228000"/>
                  <a:pt x="0" y="4833815"/>
                  <a:pt x="0" y="3114000"/>
                </a:cubicBezTo>
                <a:cubicBezTo>
                  <a:pt x="0" y="1394185"/>
                  <a:pt x="1394185" y="0"/>
                  <a:pt x="3114000" y="0"/>
                </a:cubicBezTo>
                <a:close/>
              </a:path>
            </a:pathLst>
          </a:custGeom>
        </p:spPr>
      </p:pic>
      <p:grpSp>
        <p:nvGrpSpPr>
          <p:cNvPr id="24" name="Grupo 23">
            <a:extLst>
              <a:ext uri="{FF2B5EF4-FFF2-40B4-BE49-F238E27FC236}">
                <a16:creationId xmlns:a16="http://schemas.microsoft.com/office/drawing/2014/main" id="{4094A0EA-2AF2-0262-9818-8221ACE42F62}"/>
              </a:ext>
            </a:extLst>
          </p:cNvPr>
          <p:cNvGrpSpPr/>
          <p:nvPr/>
        </p:nvGrpSpPr>
        <p:grpSpPr>
          <a:xfrm>
            <a:off x="5075766" y="1312891"/>
            <a:ext cx="6241521" cy="1828705"/>
            <a:chOff x="5142084" y="1153321"/>
            <a:chExt cx="6175204" cy="1828705"/>
          </a:xfrm>
        </p:grpSpPr>
        <p:sp>
          <p:nvSpPr>
            <p:cNvPr id="14" name="object 14">
              <a:extLst>
                <a:ext uri="{FF2B5EF4-FFF2-40B4-BE49-F238E27FC236}">
                  <a16:creationId xmlns:a16="http://schemas.microsoft.com/office/drawing/2014/main" id="{DCE7083E-D3D9-5529-12EE-AA43F41B026D}"/>
                </a:ext>
              </a:extLst>
            </p:cNvPr>
            <p:cNvSpPr txBox="1"/>
            <p:nvPr/>
          </p:nvSpPr>
          <p:spPr>
            <a:xfrm>
              <a:off x="6096000" y="1153321"/>
              <a:ext cx="5221288" cy="1828705"/>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endParaRPr lang="es-MX" sz="2000" b="1">
                <a:solidFill>
                  <a:schemeClr val="tx1">
                    <a:lumMod val="85000"/>
                    <a:lumOff val="15000"/>
                  </a:schemeClr>
                </a:solidFill>
                <a:latin typeface="Arial"/>
                <a:cs typeface="Arial"/>
                <a:sym typeface="Arial"/>
              </a:endParaRPr>
            </a:p>
            <a:p>
              <a:pPr algn="just" defTabSz="914358"/>
              <a:r>
                <a:rPr lang="en-US" sz="1400">
                  <a:solidFill>
                    <a:schemeClr val="tx1">
                      <a:lumMod val="85000"/>
                      <a:lumOff val="15000"/>
                    </a:schemeClr>
                  </a:solidFill>
                  <a:latin typeface="Arial"/>
                  <a:cs typeface="Arial"/>
                  <a:sym typeface="Arial"/>
                </a:rPr>
                <a:t>The project consists of the design, construction, operation and maintenance of drinking water production infrastructure to improve the quality of life of the urban population of the districts of Lambayeque and San José, through the seawater desalination. The objective is to meet the demand for drinking water service of the beneficiary population and to improve the quality of drinking water service by providing drinking water 24 hours a day.</a:t>
              </a:r>
            </a:p>
          </p:txBody>
        </p:sp>
        <p:grpSp>
          <p:nvGrpSpPr>
            <p:cNvPr id="2" name="Grupo 1">
              <a:extLst>
                <a:ext uri="{FF2B5EF4-FFF2-40B4-BE49-F238E27FC236}">
                  <a16:creationId xmlns:a16="http://schemas.microsoft.com/office/drawing/2014/main" id="{096759CC-F2AC-98BE-72EA-C41B15404BD6}"/>
                </a:ext>
              </a:extLst>
            </p:cNvPr>
            <p:cNvGrpSpPr/>
            <p:nvPr/>
          </p:nvGrpSpPr>
          <p:grpSpPr>
            <a:xfrm>
              <a:off x="5142084" y="1153321"/>
              <a:ext cx="818611" cy="800469"/>
              <a:chOff x="5142084" y="1855488"/>
              <a:chExt cx="818611" cy="800469"/>
            </a:xfrm>
          </p:grpSpPr>
          <p:sp>
            <p:nvSpPr>
              <p:cNvPr id="8" name="Elipse 7">
                <a:extLst>
                  <a:ext uri="{FF2B5EF4-FFF2-40B4-BE49-F238E27FC236}">
                    <a16:creationId xmlns:a16="http://schemas.microsoft.com/office/drawing/2014/main" id="{5BE1784A-9552-7EFE-D223-CAE0B86A916B}"/>
                  </a:ext>
                </a:extLst>
              </p:cNvPr>
              <p:cNvSpPr/>
              <p:nvPr/>
            </p:nvSpPr>
            <p:spPr>
              <a:xfrm>
                <a:off x="5142084" y="1855488"/>
                <a:ext cx="818611" cy="80046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0" name="Gráfico 9" descr="Plano con relleno sólido">
                <a:extLst>
                  <a:ext uri="{FF2B5EF4-FFF2-40B4-BE49-F238E27FC236}">
                    <a16:creationId xmlns:a16="http://schemas.microsoft.com/office/drawing/2014/main" id="{AFE07AE9-F23D-77CC-2718-C078E5D969F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252136" y="1954934"/>
                <a:ext cx="596900" cy="601577"/>
              </a:xfrm>
              <a:prstGeom prst="rect">
                <a:avLst/>
              </a:prstGeom>
            </p:spPr>
          </p:pic>
        </p:grpSp>
      </p:grpSp>
      <p:grpSp>
        <p:nvGrpSpPr>
          <p:cNvPr id="22" name="Grupo 21">
            <a:extLst>
              <a:ext uri="{FF2B5EF4-FFF2-40B4-BE49-F238E27FC236}">
                <a16:creationId xmlns:a16="http://schemas.microsoft.com/office/drawing/2014/main" id="{C9FB8D3B-A15C-17C4-5FF2-F30695C65365}"/>
              </a:ext>
            </a:extLst>
          </p:cNvPr>
          <p:cNvGrpSpPr/>
          <p:nvPr/>
        </p:nvGrpSpPr>
        <p:grpSpPr>
          <a:xfrm>
            <a:off x="5075766" y="4823583"/>
            <a:ext cx="6177423" cy="1613261"/>
            <a:chOff x="5139866" y="4823583"/>
            <a:chExt cx="6177423" cy="1613261"/>
          </a:xfrm>
        </p:grpSpPr>
        <p:sp>
          <p:nvSpPr>
            <p:cNvPr id="16" name="object 14">
              <a:extLst>
                <a:ext uri="{FF2B5EF4-FFF2-40B4-BE49-F238E27FC236}">
                  <a16:creationId xmlns:a16="http://schemas.microsoft.com/office/drawing/2014/main" id="{2ECC2B9C-1F11-9E35-7F0D-B4AECBA26314}"/>
                </a:ext>
              </a:extLst>
            </p:cNvPr>
            <p:cNvSpPr txBox="1"/>
            <p:nvPr/>
          </p:nvSpPr>
          <p:spPr>
            <a:xfrm>
              <a:off x="6096001" y="4823583"/>
              <a:ext cx="5221288" cy="1613261"/>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endParaRPr>
            </a:p>
            <a:p>
              <a:pPr algn="just" defTabSz="914358"/>
              <a:r>
                <a:rPr lang="en-US" sz="1400">
                  <a:solidFill>
                    <a:schemeClr val="tx1">
                      <a:lumMod val="85000"/>
                      <a:lumOff val="15000"/>
                    </a:schemeClr>
                  </a:solidFill>
                  <a:latin typeface="Arial"/>
                  <a:cs typeface="Arial"/>
                  <a:sym typeface="Arial"/>
                </a:rPr>
                <a:t>Two potential water resources to capture 2 m3/s of water:  Chira River catchment and/or Seawater Catchment, improvement and expansion of the El Arenal WWTP and/or construction of Desalination Plants (2 m3/s), Improvement works and installation of driving lines and wastewater treatment plants for 6 districts in the province of Talara.</a:t>
              </a:r>
              <a:endParaRPr lang="es-ES" sz="1400">
                <a:solidFill>
                  <a:schemeClr val="tx1">
                    <a:lumMod val="85000"/>
                    <a:lumOff val="15000"/>
                  </a:schemeClr>
                </a:solidFill>
                <a:latin typeface="Arial"/>
                <a:cs typeface="Arial"/>
              </a:endParaRPr>
            </a:p>
          </p:txBody>
        </p:sp>
        <p:grpSp>
          <p:nvGrpSpPr>
            <p:cNvPr id="12" name="Grupo 11">
              <a:extLst>
                <a:ext uri="{FF2B5EF4-FFF2-40B4-BE49-F238E27FC236}">
                  <a16:creationId xmlns:a16="http://schemas.microsoft.com/office/drawing/2014/main" id="{3916E3D1-142C-86EE-7E85-B97120BAE3EC}"/>
                </a:ext>
              </a:extLst>
            </p:cNvPr>
            <p:cNvGrpSpPr/>
            <p:nvPr/>
          </p:nvGrpSpPr>
          <p:grpSpPr>
            <a:xfrm>
              <a:off x="5139866" y="4823583"/>
              <a:ext cx="800469" cy="795027"/>
              <a:chOff x="5139866" y="5071602"/>
              <a:chExt cx="800469" cy="795027"/>
            </a:xfrm>
          </p:grpSpPr>
          <p:sp>
            <p:nvSpPr>
              <p:cNvPr id="17" name="Elipse 16">
                <a:extLst>
                  <a:ext uri="{FF2B5EF4-FFF2-40B4-BE49-F238E27FC236}">
                    <a16:creationId xmlns:a16="http://schemas.microsoft.com/office/drawing/2014/main" id="{2F71FB83-6675-ABBD-A7A9-F766862B0633}"/>
                  </a:ext>
                </a:extLst>
              </p:cNvPr>
              <p:cNvSpPr/>
              <p:nvPr/>
            </p:nvSpPr>
            <p:spPr>
              <a:xfrm>
                <a:off x="5139866" y="5071602"/>
                <a:ext cx="800469" cy="79502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8" name="Gráfico 17" descr="Hombre trabajador de la construcción con relleno sólido">
                <a:extLst>
                  <a:ext uri="{FF2B5EF4-FFF2-40B4-BE49-F238E27FC236}">
                    <a16:creationId xmlns:a16="http://schemas.microsoft.com/office/drawing/2014/main" id="{1CC2A1F4-5FCA-95DA-9231-8C0A71C4E419}"/>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190380" y="5129174"/>
                <a:ext cx="682173" cy="682173"/>
              </a:xfrm>
              <a:prstGeom prst="rect">
                <a:avLst/>
              </a:prstGeom>
            </p:spPr>
          </p:pic>
        </p:grpSp>
      </p:grpSp>
      <p:grpSp>
        <p:nvGrpSpPr>
          <p:cNvPr id="23" name="Grupo 22">
            <a:extLst>
              <a:ext uri="{FF2B5EF4-FFF2-40B4-BE49-F238E27FC236}">
                <a16:creationId xmlns:a16="http://schemas.microsoft.com/office/drawing/2014/main" id="{98F38289-7093-29ED-5C8C-074B32BDEC0C}"/>
              </a:ext>
            </a:extLst>
          </p:cNvPr>
          <p:cNvGrpSpPr/>
          <p:nvPr/>
        </p:nvGrpSpPr>
        <p:grpSpPr>
          <a:xfrm>
            <a:off x="5075766" y="3562689"/>
            <a:ext cx="6173296" cy="839800"/>
            <a:chOff x="5143992" y="3587171"/>
            <a:chExt cx="6173296" cy="839800"/>
          </a:xfrm>
        </p:grpSpPr>
        <p:sp>
          <p:nvSpPr>
            <p:cNvPr id="15" name="object 14">
              <a:extLst>
                <a:ext uri="{FF2B5EF4-FFF2-40B4-BE49-F238E27FC236}">
                  <a16:creationId xmlns:a16="http://schemas.microsoft.com/office/drawing/2014/main" id="{AC30F340-74A7-5026-7A2D-58BE0E25B14E}"/>
                </a:ext>
              </a:extLst>
            </p:cNvPr>
            <p:cNvSpPr txBox="1"/>
            <p:nvPr/>
          </p:nvSpPr>
          <p:spPr>
            <a:xfrm>
              <a:off x="6095999" y="3587171"/>
              <a:ext cx="5221289" cy="813042"/>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panose="020B0604020202020204" pitchFamily="34" charset="0"/>
                  <a:cs typeface="Arial" panose="020B0604020202020204" pitchFamily="34" charset="0"/>
                  <a:sym typeface="Arial"/>
                </a:rPr>
                <a:t>Investment</a:t>
              </a:r>
              <a:r>
                <a:rPr lang="es-MX" sz="2000" b="1">
                  <a:solidFill>
                    <a:schemeClr val="tx1">
                      <a:lumMod val="85000"/>
                      <a:lumOff val="15000"/>
                    </a:schemeClr>
                  </a:solidFill>
                  <a:latin typeface="Arial" panose="020B0604020202020204" pitchFamily="34" charset="0"/>
                  <a:cs typeface="Arial" panose="020B0604020202020204" pitchFamily="34" charset="0"/>
                  <a:sym typeface="Arial"/>
                </a:rPr>
                <a:t> </a:t>
              </a:r>
              <a:r>
                <a:rPr lang="es-MX" sz="2000" b="1" err="1">
                  <a:solidFill>
                    <a:schemeClr val="tx1">
                      <a:lumMod val="85000"/>
                      <a:lumOff val="15000"/>
                    </a:schemeClr>
                  </a:solidFill>
                  <a:latin typeface="Arial" panose="020B0604020202020204" pitchFamily="34" charset="0"/>
                  <a:cs typeface="Arial" panose="020B0604020202020204" pitchFamily="34" charset="0"/>
                  <a:sym typeface="Arial"/>
                </a:rPr>
                <a:t>Amount</a:t>
              </a:r>
              <a:r>
                <a:rPr lang="es-MX" sz="2000" b="1">
                  <a:solidFill>
                    <a:schemeClr val="tx1">
                      <a:lumMod val="85000"/>
                      <a:lumOff val="15000"/>
                    </a:schemeClr>
                  </a:solidFill>
                  <a:latin typeface="Arial" panose="020B0604020202020204" pitchFamily="34" charset="0"/>
                  <a:cs typeface="Arial" panose="020B0604020202020204" pitchFamily="34" charset="0"/>
                  <a:sym typeface="Arial"/>
                </a:rPr>
                <a:t>: </a:t>
              </a:r>
              <a:r>
                <a:rPr lang="es-MX" sz="2000" b="1">
                  <a:solidFill>
                    <a:schemeClr val="tx1">
                      <a:lumMod val="85000"/>
                      <a:lumOff val="15000"/>
                    </a:schemeClr>
                  </a:solidFill>
                  <a:latin typeface="Arial" panose="020B0604020202020204" pitchFamily="34" charset="0"/>
                  <a:ea typeface="+mn-lt"/>
                  <a:cs typeface="Arial" panose="020B0604020202020204" pitchFamily="34" charset="0"/>
                  <a:sym typeface="Arial"/>
                </a:rPr>
                <a:t>US$ 49 MM</a:t>
              </a:r>
            </a:p>
            <a:p>
              <a:pPr algn="just" defTabSz="914358"/>
              <a:r>
                <a:rPr lang="en-US" sz="1600">
                  <a:solidFill>
                    <a:schemeClr val="tx1">
                      <a:lumMod val="85000"/>
                      <a:lumOff val="15000"/>
                    </a:schemeClr>
                  </a:solidFill>
                  <a:latin typeface="Arial"/>
                  <a:cs typeface="Arial"/>
                  <a:sym typeface="Arial"/>
                </a:rPr>
                <a:t>Co-financed unsolicited proposal modality for a term of 23 years.</a:t>
              </a:r>
            </a:p>
          </p:txBody>
        </p:sp>
        <p:grpSp>
          <p:nvGrpSpPr>
            <p:cNvPr id="19" name="Grupo 18">
              <a:extLst>
                <a:ext uri="{FF2B5EF4-FFF2-40B4-BE49-F238E27FC236}">
                  <a16:creationId xmlns:a16="http://schemas.microsoft.com/office/drawing/2014/main" id="{2783AECE-1D60-FEB8-EFF2-084F39BB41F7}"/>
                </a:ext>
              </a:extLst>
            </p:cNvPr>
            <p:cNvGrpSpPr/>
            <p:nvPr/>
          </p:nvGrpSpPr>
          <p:grpSpPr>
            <a:xfrm>
              <a:off x="5143992" y="3621967"/>
              <a:ext cx="818611" cy="805004"/>
              <a:chOff x="5143992" y="3819188"/>
              <a:chExt cx="818611" cy="805004"/>
            </a:xfrm>
          </p:grpSpPr>
          <p:sp>
            <p:nvSpPr>
              <p:cNvPr id="20" name="Elipse 19">
                <a:extLst>
                  <a:ext uri="{FF2B5EF4-FFF2-40B4-BE49-F238E27FC236}">
                    <a16:creationId xmlns:a16="http://schemas.microsoft.com/office/drawing/2014/main" id="{8C13CE25-9162-F973-9F99-B51D4081011F}"/>
                  </a:ext>
                </a:extLst>
              </p:cNvPr>
              <p:cNvSpPr/>
              <p:nvPr/>
            </p:nvSpPr>
            <p:spPr>
              <a:xfrm>
                <a:off x="5143992" y="3819188"/>
                <a:ext cx="818611" cy="80500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1" name="Gráfico 20" descr="Monedas con relleno sólido">
                <a:extLst>
                  <a:ext uri="{FF2B5EF4-FFF2-40B4-BE49-F238E27FC236}">
                    <a16:creationId xmlns:a16="http://schemas.microsoft.com/office/drawing/2014/main" id="{8F8E7C96-6EC5-2F7F-DED0-19C97ABA8680}"/>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234994" y="3910087"/>
                <a:ext cx="614042" cy="623207"/>
              </a:xfrm>
              <a:prstGeom prst="rect">
                <a:avLst/>
              </a:prstGeom>
            </p:spPr>
          </p:pic>
        </p:grpSp>
      </p:grpSp>
      <p:grpSp>
        <p:nvGrpSpPr>
          <p:cNvPr id="5" name="Grupo 4">
            <a:extLst>
              <a:ext uri="{FF2B5EF4-FFF2-40B4-BE49-F238E27FC236}">
                <a16:creationId xmlns:a16="http://schemas.microsoft.com/office/drawing/2014/main" id="{28C90095-7C64-4FB8-E3EF-DB983ECF3ECF}"/>
              </a:ext>
            </a:extLst>
          </p:cNvPr>
          <p:cNvGrpSpPr/>
          <p:nvPr/>
        </p:nvGrpSpPr>
        <p:grpSpPr>
          <a:xfrm>
            <a:off x="354298" y="996472"/>
            <a:ext cx="3898394" cy="1155318"/>
            <a:chOff x="354298" y="996472"/>
            <a:chExt cx="3898394" cy="1155318"/>
          </a:xfrm>
        </p:grpSpPr>
        <p:sp>
          <p:nvSpPr>
            <p:cNvPr id="6" name="object 5">
              <a:extLst>
                <a:ext uri="{FF2B5EF4-FFF2-40B4-BE49-F238E27FC236}">
                  <a16:creationId xmlns:a16="http://schemas.microsoft.com/office/drawing/2014/main" id="{5114B5BE-7A28-338C-4DA6-0F4DB17D9423}"/>
                </a:ext>
              </a:extLst>
            </p:cNvPr>
            <p:cNvSpPr txBox="1"/>
            <p:nvPr/>
          </p:nvSpPr>
          <p:spPr>
            <a:xfrm>
              <a:off x="708226" y="1886877"/>
              <a:ext cx="3155750" cy="264913"/>
            </a:xfrm>
            <a:prstGeom prst="rect">
              <a:avLst/>
            </a:prstGeom>
            <a:solidFill>
              <a:srgbClr val="C00000"/>
            </a:solidFill>
          </p:spPr>
          <p:txBody>
            <a:bodyPr vert="horz" wrap="square" lIns="0" tIns="12699" rIns="0" bIns="0" rtlCol="0">
              <a:spAutoFit/>
            </a:bodyPr>
            <a:lstStyle/>
            <a:p>
              <a:pPr marL="12699" algn="ctr" defTabSz="914358">
                <a:spcBef>
                  <a:spcPts val="100"/>
                </a:spcBef>
                <a:defRPr/>
              </a:pPr>
              <a:r>
                <a:rPr lang="es-MX" sz="1600" b="1" spc="-10">
                  <a:solidFill>
                    <a:srgbClr val="FFFFFF"/>
                  </a:solidFill>
                  <a:latin typeface="Arial"/>
                  <a:cs typeface="Arial"/>
                  <a:sym typeface="Arial"/>
                </a:rPr>
                <a:t>FORMULATION</a:t>
              </a:r>
              <a:endParaRPr lang="es-PE" sz="1600" b="1">
                <a:solidFill>
                  <a:prstClr val="black"/>
                </a:solidFill>
                <a:latin typeface="Arial"/>
                <a:cs typeface="Arial"/>
                <a:sym typeface="Arial"/>
              </a:endParaRPr>
            </a:p>
          </p:txBody>
        </p:sp>
        <p:grpSp>
          <p:nvGrpSpPr>
            <p:cNvPr id="7" name="Grupo 6">
              <a:extLst>
                <a:ext uri="{FF2B5EF4-FFF2-40B4-BE49-F238E27FC236}">
                  <a16:creationId xmlns:a16="http://schemas.microsoft.com/office/drawing/2014/main" id="{4526D729-3E74-B19E-D866-8EA7D5F34E4A}"/>
                </a:ext>
              </a:extLst>
            </p:cNvPr>
            <p:cNvGrpSpPr/>
            <p:nvPr/>
          </p:nvGrpSpPr>
          <p:grpSpPr>
            <a:xfrm>
              <a:off x="354298" y="996472"/>
              <a:ext cx="3898394" cy="978370"/>
              <a:chOff x="-164593" y="5768531"/>
              <a:chExt cx="3898394" cy="978370"/>
            </a:xfrm>
            <a:noFill/>
          </p:grpSpPr>
          <p:sp>
            <p:nvSpPr>
              <p:cNvPr id="11" name="object 2">
                <a:extLst>
                  <a:ext uri="{FF2B5EF4-FFF2-40B4-BE49-F238E27FC236}">
                    <a16:creationId xmlns:a16="http://schemas.microsoft.com/office/drawing/2014/main" id="{820FEBEA-2D84-243A-F399-4A862EBB8D50}"/>
                  </a:ext>
                </a:extLst>
              </p:cNvPr>
              <p:cNvSpPr/>
              <p:nvPr/>
            </p:nvSpPr>
            <p:spPr>
              <a:xfrm>
                <a:off x="-164593" y="5768531"/>
                <a:ext cx="3898394" cy="978370"/>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prstClr val="black"/>
                  </a:solidFill>
                  <a:latin typeface="Arial"/>
                  <a:cs typeface="Arial"/>
                  <a:sym typeface="Arial"/>
                </a:endParaRPr>
              </a:p>
            </p:txBody>
          </p:sp>
          <p:sp>
            <p:nvSpPr>
              <p:cNvPr id="13" name="object 5">
                <a:extLst>
                  <a:ext uri="{FF2B5EF4-FFF2-40B4-BE49-F238E27FC236}">
                    <a16:creationId xmlns:a16="http://schemas.microsoft.com/office/drawing/2014/main" id="{F63BE56A-9F11-F2A0-E742-3E45915E4FB1}"/>
                  </a:ext>
                </a:extLst>
              </p:cNvPr>
              <p:cNvSpPr txBox="1"/>
              <p:nvPr/>
            </p:nvSpPr>
            <p:spPr>
              <a:xfrm>
                <a:off x="191765" y="5883645"/>
                <a:ext cx="1981799" cy="751487"/>
              </a:xfrm>
              <a:prstGeom prst="rect">
                <a:avLst/>
              </a:prstGeom>
              <a:grpFill/>
            </p:spPr>
            <p:txBody>
              <a:bodyPr vert="horz" wrap="square" lIns="0" tIns="12699" rIns="0" bIns="0" rtlCol="0">
                <a:spAutoFit/>
              </a:bodyPr>
              <a:lstStyle/>
              <a:p>
                <a:pPr marL="12699" defTabSz="914358">
                  <a:defRPr/>
                </a:pPr>
                <a:r>
                  <a:rPr lang="en-US" sz="1600" b="1" spc="-10">
                    <a:solidFill>
                      <a:srgbClr val="FFFFFF"/>
                    </a:solidFill>
                    <a:latin typeface="Arial"/>
                    <a:cs typeface="Arial"/>
                    <a:sym typeface="Arial"/>
                  </a:rPr>
                  <a:t>ESTIMATED DATE OF DECLARATION OF INTEREST</a:t>
                </a:r>
                <a:endParaRPr lang="es-PE" sz="1600">
                  <a:solidFill>
                    <a:prstClr val="black"/>
                  </a:solidFill>
                  <a:latin typeface="Arial"/>
                  <a:cs typeface="Arial"/>
                  <a:sym typeface="Arial"/>
                </a:endParaRPr>
              </a:p>
            </p:txBody>
          </p:sp>
          <p:sp>
            <p:nvSpPr>
              <p:cNvPr id="25" name="object 18">
                <a:extLst>
                  <a:ext uri="{FF2B5EF4-FFF2-40B4-BE49-F238E27FC236}">
                    <a16:creationId xmlns:a16="http://schemas.microsoft.com/office/drawing/2014/main" id="{940865EA-E179-F284-C6B6-3A11061A4F69}"/>
                  </a:ext>
                </a:extLst>
              </p:cNvPr>
              <p:cNvSpPr txBox="1"/>
              <p:nvPr/>
            </p:nvSpPr>
            <p:spPr>
              <a:xfrm>
                <a:off x="2123271" y="5897597"/>
                <a:ext cx="1241098" cy="243656"/>
              </a:xfrm>
              <a:prstGeom prst="rect">
                <a:avLst/>
              </a:prstGeom>
              <a:solidFill>
                <a:srgbClr val="C00000"/>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II</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9" name="object 17">
              <a:extLst>
                <a:ext uri="{FF2B5EF4-FFF2-40B4-BE49-F238E27FC236}">
                  <a16:creationId xmlns:a16="http://schemas.microsoft.com/office/drawing/2014/main" id="{54A83A5B-FC00-7B08-BE58-45EB7F1AD424}"/>
                </a:ext>
              </a:extLst>
            </p:cNvPr>
            <p:cNvSpPr txBox="1"/>
            <p:nvPr/>
          </p:nvSpPr>
          <p:spPr>
            <a:xfrm>
              <a:off x="2957998" y="1366208"/>
              <a:ext cx="597755" cy="321241"/>
            </a:xfrm>
            <a:prstGeom prst="rect">
              <a:avLst/>
            </a:prstGeom>
            <a:no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5</a:t>
              </a:r>
              <a:endParaRPr sz="2000">
                <a:solidFill>
                  <a:schemeClr val="bg1"/>
                </a:solidFill>
                <a:latin typeface="Arial"/>
                <a:cs typeface="Arial"/>
                <a:sym typeface="Arial"/>
              </a:endParaRPr>
            </a:p>
          </p:txBody>
        </p:sp>
      </p:grpSp>
    </p:spTree>
    <p:extLst>
      <p:ext uri="{BB962C8B-B14F-4D97-AF65-F5344CB8AC3E}">
        <p14:creationId xmlns:p14="http://schemas.microsoft.com/office/powerpoint/2010/main" val="39948195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ángulo 26">
            <a:extLst>
              <a:ext uri="{FF2B5EF4-FFF2-40B4-BE49-F238E27FC236}">
                <a16:creationId xmlns:a16="http://schemas.microsoft.com/office/drawing/2014/main" id="{8E43B189-C033-4242-A451-421CEEE42F43}"/>
              </a:ext>
            </a:extLst>
          </p:cNvPr>
          <p:cNvSpPr/>
          <p:nvPr/>
        </p:nvSpPr>
        <p:spPr>
          <a:xfrm>
            <a:off x="987568"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8" name="Imagen 7" descr="Vista aérea de una ciudad&#10;&#10;Descripción generada automáticamente con confianza media">
            <a:extLst>
              <a:ext uri="{FF2B5EF4-FFF2-40B4-BE49-F238E27FC236}">
                <a16:creationId xmlns:a16="http://schemas.microsoft.com/office/drawing/2014/main" id="{8D76168F-8FFD-039F-1127-C5708F435CC3}"/>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78418" y="2241550"/>
            <a:ext cx="3402461" cy="3420000"/>
          </a:xfrm>
          <a:custGeom>
            <a:avLst/>
            <a:gdLst>
              <a:gd name="connsiteX0" fmla="*/ 3114000 w 6228000"/>
              <a:gd name="connsiteY0" fmla="*/ 0 h 6228000"/>
              <a:gd name="connsiteX1" fmla="*/ 6228000 w 6228000"/>
              <a:gd name="connsiteY1" fmla="*/ 3114000 h 6228000"/>
              <a:gd name="connsiteX2" fmla="*/ 3114000 w 6228000"/>
              <a:gd name="connsiteY2" fmla="*/ 6228000 h 6228000"/>
              <a:gd name="connsiteX3" fmla="*/ 0 w 6228000"/>
              <a:gd name="connsiteY3" fmla="*/ 3114000 h 6228000"/>
              <a:gd name="connsiteX4" fmla="*/ 3114000 w 6228000"/>
              <a:gd name="connsiteY4" fmla="*/ 0 h 622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8000" h="6228000">
                <a:moveTo>
                  <a:pt x="3114000" y="0"/>
                </a:moveTo>
                <a:cubicBezTo>
                  <a:pt x="4833815" y="0"/>
                  <a:pt x="6228000" y="1394185"/>
                  <a:pt x="6228000" y="3114000"/>
                </a:cubicBezTo>
                <a:cubicBezTo>
                  <a:pt x="6228000" y="4833815"/>
                  <a:pt x="4833815" y="6228000"/>
                  <a:pt x="3114000" y="6228000"/>
                </a:cubicBezTo>
                <a:cubicBezTo>
                  <a:pt x="1394185" y="6228000"/>
                  <a:pt x="0" y="4833815"/>
                  <a:pt x="0" y="3114000"/>
                </a:cubicBezTo>
                <a:cubicBezTo>
                  <a:pt x="0" y="1394185"/>
                  <a:pt x="1394185" y="0"/>
                  <a:pt x="3114000" y="0"/>
                </a:cubicBezTo>
                <a:close/>
              </a:path>
            </a:pathLst>
          </a:custGeom>
        </p:spPr>
      </p:pic>
      <p:sp>
        <p:nvSpPr>
          <p:cNvPr id="3" name="CuadroTexto 2">
            <a:extLst>
              <a:ext uri="{FF2B5EF4-FFF2-40B4-BE49-F238E27FC236}">
                <a16:creationId xmlns:a16="http://schemas.microsoft.com/office/drawing/2014/main" id="{B3088468-D233-14D1-517B-E1D171FB0AF6}"/>
              </a:ext>
            </a:extLst>
          </p:cNvPr>
          <p:cNvSpPr txBox="1"/>
          <p:nvPr/>
        </p:nvSpPr>
        <p:spPr>
          <a:xfrm>
            <a:off x="5124449" y="787355"/>
            <a:ext cx="6762751" cy="646331"/>
          </a:xfrm>
          <a:prstGeom prst="rect">
            <a:avLst/>
          </a:prstGeom>
          <a:noFill/>
          <a:ln>
            <a:noFill/>
          </a:ln>
        </p:spPr>
        <p:txBody>
          <a:bodyPr wrap="square" lIns="91440" tIns="45720" rIns="91440" bIns="45720" anchor="t">
            <a:spAutoFit/>
          </a:bodyPr>
          <a:lstStyle/>
          <a:p>
            <a:r>
              <a:rPr lang="en-US" b="1">
                <a:solidFill>
                  <a:srgbClr val="002060"/>
                </a:solidFill>
                <a:latin typeface="Arial"/>
                <a:cs typeface="Arial"/>
                <a:sym typeface="Arial"/>
              </a:rPr>
              <a:t>PAITA - TALARA DESALINATION PLANT AND WASTEWATER TREATMENT FOR TALARA</a:t>
            </a:r>
            <a:endParaRPr lang="es-PE" b="1">
              <a:solidFill>
                <a:srgbClr val="002060"/>
              </a:solidFill>
              <a:latin typeface="Arial"/>
              <a:cs typeface="Arial"/>
            </a:endParaRPr>
          </a:p>
        </p:txBody>
      </p:sp>
      <p:grpSp>
        <p:nvGrpSpPr>
          <p:cNvPr id="25" name="Grupo 24">
            <a:extLst>
              <a:ext uri="{FF2B5EF4-FFF2-40B4-BE49-F238E27FC236}">
                <a16:creationId xmlns:a16="http://schemas.microsoft.com/office/drawing/2014/main" id="{45E62ED0-A63D-D6D0-CAF4-7A5660C7F0F6}"/>
              </a:ext>
            </a:extLst>
          </p:cNvPr>
          <p:cNvGrpSpPr/>
          <p:nvPr/>
        </p:nvGrpSpPr>
        <p:grpSpPr>
          <a:xfrm>
            <a:off x="5255127" y="1726562"/>
            <a:ext cx="6175204" cy="1410642"/>
            <a:chOff x="5142084" y="1910994"/>
            <a:chExt cx="6175204" cy="1410642"/>
          </a:xfrm>
        </p:grpSpPr>
        <p:sp>
          <p:nvSpPr>
            <p:cNvPr id="14" name="object 14">
              <a:extLst>
                <a:ext uri="{FF2B5EF4-FFF2-40B4-BE49-F238E27FC236}">
                  <a16:creationId xmlns:a16="http://schemas.microsoft.com/office/drawing/2014/main" id="{DCE7083E-D3D9-5529-12EE-AA43F41B026D}"/>
                </a:ext>
              </a:extLst>
            </p:cNvPr>
            <p:cNvSpPr txBox="1"/>
            <p:nvPr/>
          </p:nvSpPr>
          <p:spPr>
            <a:xfrm>
              <a:off x="6096000" y="1910994"/>
              <a:ext cx="5221288" cy="1410642"/>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endParaRPr lang="es-MX" sz="2000" b="1">
                <a:solidFill>
                  <a:schemeClr val="tx1">
                    <a:lumMod val="85000"/>
                    <a:lumOff val="15000"/>
                  </a:schemeClr>
                </a:solidFill>
                <a:latin typeface="Arial"/>
                <a:cs typeface="Arial"/>
                <a:sym typeface="Arial"/>
              </a:endParaRPr>
            </a:p>
            <a:p>
              <a:pPr marL="12065" marR="5080" algn="just" defTabSz="914358" rtl="0">
                <a:spcBef>
                  <a:spcPts val="100"/>
                </a:spcBef>
              </a:pPr>
              <a:r>
                <a:rPr lang="en-us" sz="1400">
                  <a:solidFill>
                    <a:schemeClr val="tx1">
                      <a:lumMod val="85000"/>
                      <a:lumOff val="15000"/>
                    </a:schemeClr>
                  </a:solidFill>
                  <a:latin typeface="Arial"/>
                  <a:cs typeface="Arial"/>
                  <a:sym typeface="Arial"/>
                </a:rPr>
                <a:t>The project aims to meet the water demand of the population of the 13 districts of the provinces of Paita and Talara in terms of water quality and service, providing 24 hours a day, through seawater desalination and meeting the technical standards of the Sanitation Sector. </a:t>
              </a:r>
              <a:endParaRPr lang="es-ES" sz="1400">
                <a:solidFill>
                  <a:schemeClr val="tx1">
                    <a:lumMod val="85000"/>
                    <a:lumOff val="15000"/>
                  </a:schemeClr>
                </a:solidFill>
                <a:latin typeface="Arial"/>
                <a:cs typeface="Arial"/>
              </a:endParaRPr>
            </a:p>
          </p:txBody>
        </p:sp>
        <p:grpSp>
          <p:nvGrpSpPr>
            <p:cNvPr id="2" name="Grupo 1">
              <a:extLst>
                <a:ext uri="{FF2B5EF4-FFF2-40B4-BE49-F238E27FC236}">
                  <a16:creationId xmlns:a16="http://schemas.microsoft.com/office/drawing/2014/main" id="{42C77D12-F37E-B380-F293-CCCA4BE8B242}"/>
                </a:ext>
              </a:extLst>
            </p:cNvPr>
            <p:cNvGrpSpPr/>
            <p:nvPr/>
          </p:nvGrpSpPr>
          <p:grpSpPr>
            <a:xfrm>
              <a:off x="5142084" y="1910994"/>
              <a:ext cx="818611" cy="800469"/>
              <a:chOff x="5142084" y="1855488"/>
              <a:chExt cx="818611" cy="800469"/>
            </a:xfrm>
          </p:grpSpPr>
          <p:sp>
            <p:nvSpPr>
              <p:cNvPr id="4" name="Elipse 3">
                <a:extLst>
                  <a:ext uri="{FF2B5EF4-FFF2-40B4-BE49-F238E27FC236}">
                    <a16:creationId xmlns:a16="http://schemas.microsoft.com/office/drawing/2014/main" id="{CAF85C3B-155E-8C99-5B5D-8842AD228246}"/>
                  </a:ext>
                </a:extLst>
              </p:cNvPr>
              <p:cNvSpPr/>
              <p:nvPr/>
            </p:nvSpPr>
            <p:spPr>
              <a:xfrm>
                <a:off x="5142084" y="1855488"/>
                <a:ext cx="818611" cy="80046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7" name="Gráfico 16" descr="Plano con relleno sólido">
                <a:extLst>
                  <a:ext uri="{FF2B5EF4-FFF2-40B4-BE49-F238E27FC236}">
                    <a16:creationId xmlns:a16="http://schemas.microsoft.com/office/drawing/2014/main" id="{677C279D-E792-1BF1-9692-15711133D5F8}"/>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252136" y="1954934"/>
                <a:ext cx="596900" cy="601577"/>
              </a:xfrm>
              <a:prstGeom prst="rect">
                <a:avLst/>
              </a:prstGeom>
            </p:spPr>
          </p:pic>
        </p:grpSp>
      </p:grpSp>
      <p:grpSp>
        <p:nvGrpSpPr>
          <p:cNvPr id="30" name="Grupo 29">
            <a:extLst>
              <a:ext uri="{FF2B5EF4-FFF2-40B4-BE49-F238E27FC236}">
                <a16:creationId xmlns:a16="http://schemas.microsoft.com/office/drawing/2014/main" id="{16AAEAE5-6D50-D578-552C-3204C741862F}"/>
              </a:ext>
            </a:extLst>
          </p:cNvPr>
          <p:cNvGrpSpPr/>
          <p:nvPr/>
        </p:nvGrpSpPr>
        <p:grpSpPr>
          <a:xfrm>
            <a:off x="5255127" y="4665297"/>
            <a:ext cx="6177423" cy="1626085"/>
            <a:chOff x="5139866" y="4849729"/>
            <a:chExt cx="6177423" cy="1626085"/>
          </a:xfrm>
        </p:grpSpPr>
        <p:sp>
          <p:nvSpPr>
            <p:cNvPr id="16" name="object 14">
              <a:extLst>
                <a:ext uri="{FF2B5EF4-FFF2-40B4-BE49-F238E27FC236}">
                  <a16:creationId xmlns:a16="http://schemas.microsoft.com/office/drawing/2014/main" id="{2ECC2B9C-1F11-9E35-7F0D-B4AECBA26314}"/>
                </a:ext>
              </a:extLst>
            </p:cNvPr>
            <p:cNvSpPr txBox="1"/>
            <p:nvPr/>
          </p:nvSpPr>
          <p:spPr>
            <a:xfrm>
              <a:off x="6094463" y="4849729"/>
              <a:ext cx="5222826" cy="1626085"/>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endParaRPr>
            </a:p>
            <a:p>
              <a:pPr marL="12065" marR="5080" algn="just" defTabSz="914358">
                <a:spcBef>
                  <a:spcPts val="100"/>
                </a:spcBef>
              </a:pPr>
              <a:r>
                <a:rPr lang="en-us" sz="1400">
                  <a:solidFill>
                    <a:schemeClr val="tx1">
                      <a:lumMod val="85000"/>
                      <a:lumOff val="15000"/>
                    </a:schemeClr>
                  </a:solidFill>
                  <a:latin typeface="Arial"/>
                  <a:cs typeface="Arial"/>
                  <a:sym typeface="Arial"/>
                </a:rPr>
                <a:t>Two potential water resources to capture 2 m3/s of water:  Chira River catchment and/or Seawater Catchment, improvement and expansion of the El Arenal WWTP and/or construction of Desalination Plants (2 m3/s), Improvement works and installation of driving lines and wastewater treatment plants for 6 districts of province of Talara</a:t>
              </a:r>
              <a:r>
                <a:rPr lang="es-ES" sz="1400">
                  <a:solidFill>
                    <a:schemeClr val="tx1">
                      <a:lumMod val="85000"/>
                      <a:lumOff val="15000"/>
                    </a:schemeClr>
                  </a:solidFill>
                  <a:latin typeface="Arial"/>
                  <a:cs typeface="Arial"/>
                  <a:sym typeface="Arial"/>
                </a:rPr>
                <a:t>.</a:t>
              </a:r>
              <a:endParaRPr lang="es-ES" sz="1400">
                <a:solidFill>
                  <a:schemeClr val="tx1">
                    <a:lumMod val="85000"/>
                    <a:lumOff val="15000"/>
                  </a:schemeClr>
                </a:solidFill>
                <a:latin typeface="Arial"/>
                <a:cs typeface="Arial"/>
              </a:endParaRPr>
            </a:p>
          </p:txBody>
        </p:sp>
        <p:grpSp>
          <p:nvGrpSpPr>
            <p:cNvPr id="18" name="Grupo 17">
              <a:extLst>
                <a:ext uri="{FF2B5EF4-FFF2-40B4-BE49-F238E27FC236}">
                  <a16:creationId xmlns:a16="http://schemas.microsoft.com/office/drawing/2014/main" id="{45CEC2B2-E426-CD94-BC9B-21BFFE55B0EF}"/>
                </a:ext>
              </a:extLst>
            </p:cNvPr>
            <p:cNvGrpSpPr/>
            <p:nvPr/>
          </p:nvGrpSpPr>
          <p:grpSpPr>
            <a:xfrm>
              <a:off x="5139866" y="4849729"/>
              <a:ext cx="800469" cy="795027"/>
              <a:chOff x="5139866" y="5071602"/>
              <a:chExt cx="800469" cy="795027"/>
            </a:xfrm>
          </p:grpSpPr>
          <p:sp>
            <p:nvSpPr>
              <p:cNvPr id="20" name="Elipse 19">
                <a:extLst>
                  <a:ext uri="{FF2B5EF4-FFF2-40B4-BE49-F238E27FC236}">
                    <a16:creationId xmlns:a16="http://schemas.microsoft.com/office/drawing/2014/main" id="{9C48D23A-9179-47C2-999B-32BFC976E37F}"/>
                  </a:ext>
                </a:extLst>
              </p:cNvPr>
              <p:cNvSpPr/>
              <p:nvPr/>
            </p:nvSpPr>
            <p:spPr>
              <a:xfrm>
                <a:off x="5139866" y="5071602"/>
                <a:ext cx="800469" cy="79502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1" name="Gráfico 20" descr="Hombre trabajador de la construcción con relleno sólido">
                <a:extLst>
                  <a:ext uri="{FF2B5EF4-FFF2-40B4-BE49-F238E27FC236}">
                    <a16:creationId xmlns:a16="http://schemas.microsoft.com/office/drawing/2014/main" id="{0E39F9C2-7ADF-C2EE-1DEF-AE60607566C4}"/>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190380" y="5129174"/>
                <a:ext cx="682173" cy="682173"/>
              </a:xfrm>
              <a:prstGeom prst="rect">
                <a:avLst/>
              </a:prstGeom>
            </p:spPr>
          </p:pic>
        </p:grpSp>
      </p:grpSp>
      <p:grpSp>
        <p:nvGrpSpPr>
          <p:cNvPr id="26" name="Grupo 25">
            <a:extLst>
              <a:ext uri="{FF2B5EF4-FFF2-40B4-BE49-F238E27FC236}">
                <a16:creationId xmlns:a16="http://schemas.microsoft.com/office/drawing/2014/main" id="{7BDEFC22-1E5D-5943-42A5-A8329FDA8FC0}"/>
              </a:ext>
            </a:extLst>
          </p:cNvPr>
          <p:cNvGrpSpPr/>
          <p:nvPr/>
        </p:nvGrpSpPr>
        <p:grpSpPr>
          <a:xfrm>
            <a:off x="5255127" y="3519095"/>
            <a:ext cx="6173296" cy="815435"/>
            <a:chOff x="5143992" y="3734895"/>
            <a:chExt cx="6173296" cy="815435"/>
          </a:xfrm>
        </p:grpSpPr>
        <p:sp>
          <p:nvSpPr>
            <p:cNvPr id="15" name="object 14">
              <a:extLst>
                <a:ext uri="{FF2B5EF4-FFF2-40B4-BE49-F238E27FC236}">
                  <a16:creationId xmlns:a16="http://schemas.microsoft.com/office/drawing/2014/main" id="{AC30F340-74A7-5026-7A2D-58BE0E25B14E}"/>
                </a:ext>
              </a:extLst>
            </p:cNvPr>
            <p:cNvSpPr txBox="1"/>
            <p:nvPr/>
          </p:nvSpPr>
          <p:spPr>
            <a:xfrm>
              <a:off x="6096000" y="3734895"/>
              <a:ext cx="5221288" cy="548867"/>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Investment</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Amount</a:t>
              </a:r>
              <a:r>
                <a:rPr lang="es-MX" sz="2000" b="1">
                  <a:solidFill>
                    <a:schemeClr val="tx1">
                      <a:lumMod val="85000"/>
                      <a:lumOff val="15000"/>
                    </a:schemeClr>
                  </a:solidFill>
                  <a:latin typeface="Arial"/>
                  <a:cs typeface="Arial"/>
                  <a:sym typeface="Arial"/>
                </a:rPr>
                <a:t>: US$ 150 MM</a:t>
              </a:r>
              <a:endParaRPr lang="es-MX" sz="2000" b="1">
                <a:solidFill>
                  <a:schemeClr val="tx1">
                    <a:lumMod val="85000"/>
                    <a:lumOff val="15000"/>
                  </a:schemeClr>
                </a:solidFill>
                <a:latin typeface="Arial"/>
                <a:cs typeface="Arial"/>
              </a:endParaRPr>
            </a:p>
            <a:p>
              <a:pPr marL="12065" marR="5080" algn="just" defTabSz="914358">
                <a:spcBef>
                  <a:spcPts val="100"/>
                </a:spcBef>
              </a:pPr>
              <a:r>
                <a:rPr lang="en-us" sz="1400">
                  <a:solidFill>
                    <a:schemeClr val="tx1">
                      <a:lumMod val="85000"/>
                      <a:lumOff val="15000"/>
                    </a:schemeClr>
                  </a:solidFill>
                  <a:latin typeface="Arial"/>
                  <a:cs typeface="Arial"/>
                  <a:sym typeface="Arial"/>
                </a:rPr>
                <a:t>Co-financed state initiative modality for a term of 23 years.</a:t>
              </a:r>
              <a:endParaRPr lang="en-US" sz="1600">
                <a:solidFill>
                  <a:schemeClr val="tx1">
                    <a:lumMod val="85000"/>
                    <a:lumOff val="15000"/>
                  </a:schemeClr>
                </a:solidFill>
                <a:latin typeface="Arial"/>
                <a:cs typeface="Arial"/>
              </a:endParaRPr>
            </a:p>
          </p:txBody>
        </p:sp>
        <p:grpSp>
          <p:nvGrpSpPr>
            <p:cNvPr id="22" name="Grupo 21">
              <a:extLst>
                <a:ext uri="{FF2B5EF4-FFF2-40B4-BE49-F238E27FC236}">
                  <a16:creationId xmlns:a16="http://schemas.microsoft.com/office/drawing/2014/main" id="{D31684B4-C2A5-6E50-D962-CA0212B75D3C}"/>
                </a:ext>
              </a:extLst>
            </p:cNvPr>
            <p:cNvGrpSpPr/>
            <p:nvPr/>
          </p:nvGrpSpPr>
          <p:grpSpPr>
            <a:xfrm>
              <a:off x="5143992" y="3745326"/>
              <a:ext cx="818611" cy="805004"/>
              <a:chOff x="5143992" y="3819188"/>
              <a:chExt cx="818611" cy="805004"/>
            </a:xfrm>
          </p:grpSpPr>
          <p:sp>
            <p:nvSpPr>
              <p:cNvPr id="23" name="Elipse 22">
                <a:extLst>
                  <a:ext uri="{FF2B5EF4-FFF2-40B4-BE49-F238E27FC236}">
                    <a16:creationId xmlns:a16="http://schemas.microsoft.com/office/drawing/2014/main" id="{81983D5B-36EE-8B57-5E82-AA04E5FA4DD4}"/>
                  </a:ext>
                </a:extLst>
              </p:cNvPr>
              <p:cNvSpPr/>
              <p:nvPr/>
            </p:nvSpPr>
            <p:spPr>
              <a:xfrm>
                <a:off x="5143992" y="3819188"/>
                <a:ext cx="818611" cy="80500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4" name="Gráfico 23" descr="Monedas con relleno sólido">
                <a:extLst>
                  <a:ext uri="{FF2B5EF4-FFF2-40B4-BE49-F238E27FC236}">
                    <a16:creationId xmlns:a16="http://schemas.microsoft.com/office/drawing/2014/main" id="{E86E3212-702F-700C-9895-81D2CC5880FE}"/>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234994" y="3910087"/>
                <a:ext cx="614042" cy="623207"/>
              </a:xfrm>
              <a:prstGeom prst="rect">
                <a:avLst/>
              </a:prstGeom>
            </p:spPr>
          </p:pic>
        </p:grpSp>
      </p:grpSp>
      <p:grpSp>
        <p:nvGrpSpPr>
          <p:cNvPr id="5" name="Grupo 4">
            <a:extLst>
              <a:ext uri="{FF2B5EF4-FFF2-40B4-BE49-F238E27FC236}">
                <a16:creationId xmlns:a16="http://schemas.microsoft.com/office/drawing/2014/main" id="{AC593BBA-14D7-0260-CE2C-56F713479813}"/>
              </a:ext>
            </a:extLst>
          </p:cNvPr>
          <p:cNvGrpSpPr/>
          <p:nvPr/>
        </p:nvGrpSpPr>
        <p:grpSpPr>
          <a:xfrm>
            <a:off x="364290" y="997603"/>
            <a:ext cx="3752547" cy="735494"/>
            <a:chOff x="-164593" y="5768531"/>
            <a:chExt cx="3898394" cy="735494"/>
          </a:xfrm>
          <a:noFill/>
        </p:grpSpPr>
        <p:sp>
          <p:nvSpPr>
            <p:cNvPr id="6" name="object 2">
              <a:extLst>
                <a:ext uri="{FF2B5EF4-FFF2-40B4-BE49-F238E27FC236}">
                  <a16:creationId xmlns:a16="http://schemas.microsoft.com/office/drawing/2014/main" id="{BA2062EF-C6B4-C2DF-04C6-CDA8B620DCEF}"/>
                </a:ext>
              </a:extLst>
            </p:cNvPr>
            <p:cNvSpPr/>
            <p:nvPr/>
          </p:nvSpPr>
          <p:spPr>
            <a:xfrm>
              <a:off x="-164593" y="5768531"/>
              <a:ext cx="3898394" cy="735494"/>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schemeClr val="bg1"/>
                </a:solidFill>
                <a:latin typeface="Arial"/>
                <a:cs typeface="Arial"/>
                <a:sym typeface="Arial"/>
              </a:endParaRPr>
            </a:p>
          </p:txBody>
        </p:sp>
        <p:sp>
          <p:nvSpPr>
            <p:cNvPr id="7" name="object 5">
              <a:extLst>
                <a:ext uri="{FF2B5EF4-FFF2-40B4-BE49-F238E27FC236}">
                  <a16:creationId xmlns:a16="http://schemas.microsoft.com/office/drawing/2014/main" id="{AC9B55FB-142A-6C2F-8FE6-7BD951A8136F}"/>
                </a:ext>
              </a:extLst>
            </p:cNvPr>
            <p:cNvSpPr txBox="1"/>
            <p:nvPr/>
          </p:nvSpPr>
          <p:spPr>
            <a:xfrm>
              <a:off x="81" y="5883645"/>
              <a:ext cx="2190070" cy="505266"/>
            </a:xfrm>
            <a:prstGeom prst="rect">
              <a:avLst/>
            </a:prstGeom>
            <a:grpFill/>
          </p:spPr>
          <p:txBody>
            <a:bodyPr vert="horz" wrap="square" lIns="0" tIns="12699" rIns="0" bIns="0" rtlCol="0">
              <a:spAutoFit/>
            </a:bodyPr>
            <a:lstStyle/>
            <a:p>
              <a:pPr marL="12699" defTabSz="914358">
                <a:defRPr/>
              </a:pPr>
              <a:r>
                <a:rPr lang="en-US" sz="1600" b="1" spc="-10">
                  <a:solidFill>
                    <a:schemeClr val="bg1"/>
                  </a:solidFill>
                  <a:latin typeface="Arial"/>
                  <a:cs typeface="Arial"/>
                  <a:sym typeface="Arial"/>
                </a:rPr>
                <a:t>ESTIMATED CALL</a:t>
              </a:r>
            </a:p>
            <a:p>
              <a:pPr marL="12699" defTabSz="914358">
                <a:defRPr/>
              </a:pPr>
              <a:r>
                <a:rPr lang="en-US" sz="1600" b="1" spc="-10">
                  <a:solidFill>
                    <a:schemeClr val="bg1"/>
                  </a:solidFill>
                  <a:latin typeface="Arial"/>
                  <a:cs typeface="Arial"/>
                  <a:sym typeface="Arial"/>
                </a:rPr>
                <a:t>FOR TENDER DATE</a:t>
              </a:r>
            </a:p>
          </p:txBody>
        </p:sp>
        <p:sp>
          <p:nvSpPr>
            <p:cNvPr id="9" name="object 17">
              <a:extLst>
                <a:ext uri="{FF2B5EF4-FFF2-40B4-BE49-F238E27FC236}">
                  <a16:creationId xmlns:a16="http://schemas.microsoft.com/office/drawing/2014/main" id="{66F4F539-295D-E8CE-0F0A-706152AADADB}"/>
                </a:ext>
              </a:extLst>
            </p:cNvPr>
            <p:cNvSpPr txBox="1"/>
            <p:nvPr/>
          </p:nvSpPr>
          <p:spPr>
            <a:xfrm>
              <a:off x="2529922" y="6137136"/>
              <a:ext cx="620987" cy="321241"/>
            </a:xfrm>
            <a:prstGeom prst="rect">
              <a:avLst/>
            </a:prstGeom>
            <a:grp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5</a:t>
              </a:r>
              <a:endParaRPr sz="2000">
                <a:solidFill>
                  <a:schemeClr val="bg1"/>
                </a:solidFill>
                <a:latin typeface="Arial"/>
                <a:cs typeface="Arial"/>
                <a:sym typeface="Arial"/>
              </a:endParaRPr>
            </a:p>
          </p:txBody>
        </p:sp>
        <p:sp>
          <p:nvSpPr>
            <p:cNvPr id="10" name="object 18">
              <a:extLst>
                <a:ext uri="{FF2B5EF4-FFF2-40B4-BE49-F238E27FC236}">
                  <a16:creationId xmlns:a16="http://schemas.microsoft.com/office/drawing/2014/main" id="{9C64E407-334D-9F4D-4730-2573540A6857}"/>
                </a:ext>
              </a:extLst>
            </p:cNvPr>
            <p:cNvSpPr txBox="1"/>
            <p:nvPr/>
          </p:nvSpPr>
          <p:spPr>
            <a:xfrm>
              <a:off x="2190151" y="5893445"/>
              <a:ext cx="1292769" cy="243656"/>
            </a:xfrm>
            <a:prstGeom prst="rect">
              <a:avLst/>
            </a:prstGeom>
            <a:solidFill>
              <a:srgbClr val="00B0F0"/>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II</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13" name="object 5">
            <a:extLst>
              <a:ext uri="{FF2B5EF4-FFF2-40B4-BE49-F238E27FC236}">
                <a16:creationId xmlns:a16="http://schemas.microsoft.com/office/drawing/2014/main" id="{1E0879BE-63EB-4C2B-8248-6E9DFA3D98B4}"/>
              </a:ext>
            </a:extLst>
          </p:cNvPr>
          <p:cNvSpPr txBox="1"/>
          <p:nvPr/>
        </p:nvSpPr>
        <p:spPr>
          <a:xfrm>
            <a:off x="482632" y="1749352"/>
            <a:ext cx="3594035" cy="259044"/>
          </a:xfrm>
          <a:prstGeom prst="rect">
            <a:avLst/>
          </a:prstGeom>
          <a:solidFill>
            <a:srgbClr val="00B0F0"/>
          </a:solidFill>
        </p:spPr>
        <p:txBody>
          <a:bodyPr vert="horz" wrap="square" lIns="0" tIns="12699" rIns="0" bIns="0" rtlCol="0">
            <a:spAutoFit/>
          </a:bodyPr>
          <a:lstStyle/>
          <a:p>
            <a:pPr marL="12699" algn="ctr" defTabSz="914358">
              <a:spcBef>
                <a:spcPts val="100"/>
              </a:spcBef>
              <a:defRPr/>
            </a:pPr>
            <a:r>
              <a:rPr lang="es-MX" sz="1600" b="1" spc="-10">
                <a:solidFill>
                  <a:srgbClr val="FFFFFF"/>
                </a:solidFill>
                <a:latin typeface="Arial"/>
                <a:cs typeface="Arial"/>
                <a:sym typeface="Arial"/>
              </a:rPr>
              <a:t>PLANNING AND PROGRAMMING</a:t>
            </a:r>
            <a:endParaRPr kumimoji="0" lang="es-PE" sz="1600" b="1" i="0" u="none" strike="noStrike" kern="1200" cap="none" spc="0" normalizeH="0" baseline="0" noProof="0">
              <a:ln>
                <a:noFill/>
              </a:ln>
              <a:solidFill>
                <a:prstClr val="black"/>
              </a:solidFill>
              <a:effectLst/>
              <a:uLnTx/>
              <a:uFillTx/>
              <a:latin typeface="Arial"/>
              <a:ea typeface="+mn-ea"/>
              <a:cs typeface="Arial"/>
              <a:sym typeface="Arial"/>
            </a:endParaRPr>
          </a:p>
        </p:txBody>
      </p:sp>
    </p:spTree>
    <p:extLst>
      <p:ext uri="{BB962C8B-B14F-4D97-AF65-F5344CB8AC3E}">
        <p14:creationId xmlns:p14="http://schemas.microsoft.com/office/powerpoint/2010/main" val="28615881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89109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a:extLst>
              <a:ext uri="{FF2B5EF4-FFF2-40B4-BE49-F238E27FC236}">
                <a16:creationId xmlns:a16="http://schemas.microsoft.com/office/drawing/2014/main" id="{79866AD7-16E9-A43D-D470-E1A70A0AD5B7}"/>
              </a:ext>
            </a:extLst>
          </p:cNvPr>
          <p:cNvGraphicFramePr>
            <a:graphicFrameLocks noGrp="1"/>
          </p:cNvGraphicFramePr>
          <p:nvPr>
            <p:extLst>
              <p:ext uri="{D42A27DB-BD31-4B8C-83A1-F6EECF244321}">
                <p14:modId xmlns:p14="http://schemas.microsoft.com/office/powerpoint/2010/main" val="3206618559"/>
              </p:ext>
            </p:extLst>
          </p:nvPr>
        </p:nvGraphicFramePr>
        <p:xfrm>
          <a:off x="4748342" y="710101"/>
          <a:ext cx="7224376" cy="5607092"/>
        </p:xfrm>
        <a:graphic>
          <a:graphicData uri="http://schemas.openxmlformats.org/drawingml/2006/table">
            <a:tbl>
              <a:tblPr firstRow="1" bandRow="1"/>
              <a:tblGrid>
                <a:gridCol w="691629">
                  <a:extLst>
                    <a:ext uri="{9D8B030D-6E8A-4147-A177-3AD203B41FA5}">
                      <a16:colId xmlns:a16="http://schemas.microsoft.com/office/drawing/2014/main" val="2212269342"/>
                    </a:ext>
                  </a:extLst>
                </a:gridCol>
                <a:gridCol w="2183636">
                  <a:extLst>
                    <a:ext uri="{9D8B030D-6E8A-4147-A177-3AD203B41FA5}">
                      <a16:colId xmlns:a16="http://schemas.microsoft.com/office/drawing/2014/main" val="1794855608"/>
                    </a:ext>
                  </a:extLst>
                </a:gridCol>
                <a:gridCol w="1455079">
                  <a:extLst>
                    <a:ext uri="{9D8B030D-6E8A-4147-A177-3AD203B41FA5}">
                      <a16:colId xmlns:a16="http://schemas.microsoft.com/office/drawing/2014/main" val="1706990086"/>
                    </a:ext>
                  </a:extLst>
                </a:gridCol>
                <a:gridCol w="1525979">
                  <a:extLst>
                    <a:ext uri="{9D8B030D-6E8A-4147-A177-3AD203B41FA5}">
                      <a16:colId xmlns:a16="http://schemas.microsoft.com/office/drawing/2014/main" val="2855191556"/>
                    </a:ext>
                  </a:extLst>
                </a:gridCol>
                <a:gridCol w="1368053">
                  <a:extLst>
                    <a:ext uri="{9D8B030D-6E8A-4147-A177-3AD203B41FA5}">
                      <a16:colId xmlns:a16="http://schemas.microsoft.com/office/drawing/2014/main" val="3106518470"/>
                    </a:ext>
                  </a:extLst>
                </a:gridCol>
              </a:tblGrid>
              <a:tr h="380756">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700"/>
                        </a:lnSpc>
                      </a:pPr>
                      <a:r>
                        <a:rPr lang="es-PE" sz="900" b="1">
                          <a:solidFill>
                            <a:schemeClr val="bg1"/>
                          </a:solidFill>
                          <a:latin typeface="Arial"/>
                          <a:cs typeface="Arial"/>
                        </a:rPr>
                        <a:t>PROJECT</a:t>
                      </a:r>
                    </a:p>
                  </a:txBody>
                  <a:tcPr marL="85695" marR="85695" marT="42848" marB="42848"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solidFill>
                  </a:tcPr>
                </a:tc>
                <a:tc h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ts val="700"/>
                        </a:lnSpc>
                      </a:pPr>
                      <a:r>
                        <a:rPr lang="es-PE" sz="1000" b="1">
                          <a:solidFill>
                            <a:schemeClr val="bg1"/>
                          </a:solidFill>
                          <a:latin typeface="Arial" panose="020B0604020202020204" pitchFamily="34" charset="0"/>
                          <a:cs typeface="Arial" panose="020B0604020202020204" pitchFamily="34" charset="0"/>
                        </a:rPr>
                        <a:t>PROYECTO</a:t>
                      </a:r>
                    </a:p>
                  </a:txBody>
                  <a:tcPr marL="91434" marR="91434" marT="45717" marB="4571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a:solidFill>
                            <a:schemeClr val="bg1"/>
                          </a:solidFill>
                          <a:latin typeface="Arial"/>
                          <a:cs typeface="Arial"/>
                        </a:rPr>
                        <a:t>CALL FOR TENDER</a:t>
                      </a:r>
                      <a:endParaRPr lang="es-PE" sz="900" b="1">
                        <a:solidFill>
                          <a:schemeClr val="bg1"/>
                        </a:solidFill>
                        <a:latin typeface="Arial"/>
                        <a:cs typeface="Arial"/>
                      </a:endParaRPr>
                    </a:p>
                  </a:txBody>
                  <a:tcPr marL="85695" marR="85695" marT="42848" marB="42848"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solidFill>
                  </a:tcPr>
                </a:tc>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pPr algn="ctr">
                        <a:lnSpc>
                          <a:spcPct val="100000"/>
                        </a:lnSpc>
                      </a:pPr>
                      <a:r>
                        <a:rPr lang="en-us" sz="900" b="1">
                          <a:solidFill>
                            <a:schemeClr val="bg1"/>
                          </a:solidFill>
                          <a:latin typeface="Arial"/>
                          <a:cs typeface="Arial"/>
                        </a:rPr>
                        <a:t>RATING</a:t>
                      </a:r>
                      <a:endParaRPr lang="es-PE" sz="900" b="1">
                        <a:solidFill>
                          <a:schemeClr val="bg1"/>
                        </a:solidFill>
                        <a:latin typeface="Arial"/>
                        <a:cs typeface="Arial"/>
                      </a:endParaRPr>
                    </a:p>
                  </a:txBody>
                  <a:tcPr marL="85695" marR="85695" marT="42848" marB="42848"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solidFill>
                  </a:tcPr>
                </a:tc>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pPr algn="ctr" rtl="0">
                        <a:lnSpc>
                          <a:spcPct val="100000"/>
                        </a:lnSpc>
                      </a:pPr>
                      <a:r>
                        <a:rPr lang="en-us" sz="900" b="1">
                          <a:solidFill>
                            <a:schemeClr val="bg1"/>
                          </a:solidFill>
                          <a:latin typeface="Arial"/>
                          <a:cs typeface="Arial"/>
                        </a:rPr>
                        <a:t>SUCCESSFUL BID</a:t>
                      </a:r>
                    </a:p>
                  </a:txBody>
                  <a:tcPr marL="85695" marR="85695" marT="42848" marB="42848"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804919257"/>
                  </a:ext>
                </a:extLst>
              </a:tr>
              <a:tr h="73486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pPr>
                      <a:r>
                        <a:rPr lang="es-PE" sz="1100" b="1">
                          <a:solidFill>
                            <a:schemeClr val="tx1">
                              <a:lumMod val="65000"/>
                              <a:lumOff val="35000"/>
                            </a:schemeClr>
                          </a:solidFill>
                          <a:latin typeface="Arial"/>
                          <a:cs typeface="Arial"/>
                        </a:rPr>
                        <a:t>1-2</a:t>
                      </a:r>
                    </a:p>
                  </a:txBody>
                  <a:tcPr marL="85695" marR="85695" marT="42848" marB="42848"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2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rtl="0" eaLnBrk="1" fontAlgn="auto" latinLnBrk="0" hangingPunct="1">
                        <a:lnSpc>
                          <a:spcPct val="100000"/>
                        </a:lnSpc>
                        <a:spcBef>
                          <a:spcPts val="0"/>
                        </a:spcBef>
                        <a:spcAft>
                          <a:spcPts val="0"/>
                        </a:spcAft>
                        <a:buClrTx/>
                        <a:buSzTx/>
                        <a:buFontTx/>
                        <a:buNone/>
                      </a:pPr>
                      <a:r>
                        <a:rPr lang="es-PE" sz="1100" b="1">
                          <a:solidFill>
                            <a:schemeClr val="tx1">
                              <a:lumMod val="65000"/>
                              <a:lumOff val="35000"/>
                            </a:schemeClr>
                          </a:solidFill>
                          <a:latin typeface="Arial"/>
                          <a:cs typeface="Arial"/>
                        </a:rPr>
                        <a:t>220 kV Ica - </a:t>
                      </a:r>
                      <a:r>
                        <a:rPr lang="es-PE" sz="1100" b="1" err="1">
                          <a:solidFill>
                            <a:schemeClr val="tx1">
                              <a:lumMod val="65000"/>
                              <a:lumOff val="35000"/>
                            </a:schemeClr>
                          </a:solidFill>
                          <a:latin typeface="Arial"/>
                          <a:cs typeface="Arial"/>
                        </a:rPr>
                        <a:t>Poroma</a:t>
                      </a:r>
                      <a:r>
                        <a:rPr lang="es-PE" sz="1100" b="1">
                          <a:solidFill>
                            <a:schemeClr val="tx1">
                              <a:lumMod val="65000"/>
                              <a:lumOff val="35000"/>
                            </a:schemeClr>
                          </a:solidFill>
                          <a:latin typeface="Arial"/>
                          <a:cs typeface="Arial"/>
                        </a:rPr>
                        <a:t> Link - 220 kV </a:t>
                      </a:r>
                      <a:r>
                        <a:rPr lang="es-PE" sz="1100" b="1" err="1">
                          <a:solidFill>
                            <a:schemeClr val="tx1">
                              <a:lumMod val="65000"/>
                              <a:lumOff val="35000"/>
                            </a:schemeClr>
                          </a:solidFill>
                          <a:latin typeface="Arial"/>
                          <a:cs typeface="Arial"/>
                        </a:rPr>
                        <a:t>Cáclic</a:t>
                      </a:r>
                      <a:r>
                        <a:rPr lang="es-PE" sz="1100" b="1">
                          <a:solidFill>
                            <a:schemeClr val="tx1">
                              <a:lumMod val="65000"/>
                              <a:lumOff val="35000"/>
                            </a:schemeClr>
                          </a:solidFill>
                          <a:latin typeface="Arial"/>
                          <a:cs typeface="Arial"/>
                        </a:rPr>
                        <a:t> - Jaén Link ITC, US$ 73 MM</a:t>
                      </a:r>
                    </a:p>
                    <a:p>
                      <a:pPr marL="0" marR="0" lvl="0" indent="0" algn="l" rtl="0" eaLnBrk="1" fontAlgn="auto" latinLnBrk="0" hangingPunct="1">
                        <a:lnSpc>
                          <a:spcPct val="100000"/>
                        </a:lnSpc>
                        <a:spcBef>
                          <a:spcPts val="0"/>
                        </a:spcBef>
                        <a:spcAft>
                          <a:spcPts val="0"/>
                        </a:spcAft>
                        <a:buClrTx/>
                        <a:buSzTx/>
                        <a:buFontTx/>
                        <a:buNone/>
                      </a:pPr>
                      <a:r>
                        <a:rPr lang="es-PE" sz="1100" b="1">
                          <a:solidFill>
                            <a:schemeClr val="tx1">
                              <a:lumMod val="65000"/>
                              <a:lumOff val="35000"/>
                            </a:schemeClr>
                          </a:solidFill>
                          <a:latin typeface="Arial"/>
                          <a:cs typeface="Arial"/>
                        </a:rPr>
                        <a:t>(</a:t>
                      </a:r>
                      <a:r>
                        <a:rPr lang="es-PE" sz="1100" b="1" err="1">
                          <a:solidFill>
                            <a:schemeClr val="tx1">
                              <a:lumMod val="65000"/>
                              <a:lumOff val="35000"/>
                            </a:schemeClr>
                          </a:solidFill>
                          <a:latin typeface="Arial"/>
                          <a:cs typeface="Arial"/>
                        </a:rPr>
                        <a:t>Awarded</a:t>
                      </a:r>
                      <a:r>
                        <a:rPr lang="es-PE" sz="1100" b="1">
                          <a:solidFill>
                            <a:schemeClr val="tx1">
                              <a:lumMod val="65000"/>
                              <a:lumOff val="35000"/>
                            </a:schemeClr>
                          </a:solidFill>
                          <a:latin typeface="Arial"/>
                          <a:cs typeface="Arial"/>
                        </a:rPr>
                        <a:t>)</a:t>
                      </a:r>
                    </a:p>
                  </a:txBody>
                  <a:tcPr marL="85695" marR="85695" marT="42848" marB="42848"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s-PE" sz="1100" b="0" u="none" strike="noStrike">
                          <a:solidFill>
                            <a:schemeClr val="tx1">
                              <a:lumMod val="65000"/>
                              <a:lumOff val="35000"/>
                            </a:schemeClr>
                          </a:solidFill>
                          <a:effectLst/>
                          <a:latin typeface="Arial"/>
                          <a:cs typeface="Arial"/>
                        </a:rPr>
                        <a:t>II.Q.22</a:t>
                      </a:r>
                      <a:endParaRPr lang="es-PE" sz="1100" b="0" i="0" u="none" strike="noStrike">
                        <a:solidFill>
                          <a:schemeClr val="tx1">
                            <a:lumMod val="65000"/>
                            <a:lumOff val="35000"/>
                          </a:schemeClr>
                        </a:solidFill>
                        <a:effectLst/>
                        <a:latin typeface="Arial"/>
                        <a:cs typeface="Arial"/>
                      </a:endParaRP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ts val="700"/>
                        </a:lnSpc>
                      </a:pPr>
                      <a:r>
                        <a:rPr lang="es-PE" sz="1100">
                          <a:solidFill>
                            <a:schemeClr val="tx1">
                              <a:lumMod val="65000"/>
                              <a:lumOff val="35000"/>
                            </a:schemeClr>
                          </a:solidFill>
                          <a:latin typeface="Arial"/>
                          <a:cs typeface="Arial"/>
                        </a:rPr>
                        <a:t>III.Q.22</a:t>
                      </a:r>
                    </a:p>
                  </a:txBody>
                  <a:tcPr marL="85701" marR="85701" marT="42850" marB="4285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100" b="1" u="none" strike="noStrike" noProof="0">
                          <a:solidFill>
                            <a:schemeClr val="tx1">
                              <a:lumMod val="65000"/>
                              <a:lumOff val="35000"/>
                            </a:schemeClr>
                          </a:solidFill>
                          <a:effectLst/>
                          <a:latin typeface="Arial"/>
                          <a:cs typeface="Arial"/>
                        </a:rPr>
                        <a:t>Awarded</a:t>
                      </a:r>
                      <a:r>
                        <a:rPr lang="es-MX" sz="1100" b="1" u="none" strike="noStrike" noProof="0">
                          <a:solidFill>
                            <a:schemeClr val="tx1">
                              <a:lumMod val="65000"/>
                              <a:lumOff val="35000"/>
                            </a:schemeClr>
                          </a:solidFill>
                          <a:effectLst/>
                          <a:latin typeface="Arial"/>
                          <a:cs typeface="Arial"/>
                        </a:rPr>
                        <a:t>: I.Q.23</a:t>
                      </a:r>
                    </a:p>
                    <a:p>
                      <a:pPr marL="0" marR="0" lvl="0" indent="0" algn="ctr" defTabSz="914400" eaLnBrk="1" fontAlgn="auto" latinLnBrk="0" hangingPunct="1">
                        <a:lnSpc>
                          <a:spcPct val="100000"/>
                        </a:lnSpc>
                        <a:spcBef>
                          <a:spcPts val="0"/>
                        </a:spcBef>
                        <a:spcAft>
                          <a:spcPts val="0"/>
                        </a:spcAft>
                        <a:buClrTx/>
                        <a:buSzTx/>
                        <a:buFontTx/>
                        <a:buNone/>
                        <a:tabLst/>
                        <a:defRPr/>
                      </a:pPr>
                      <a:r>
                        <a:rPr lang="es-MX" sz="1100" b="0" u="none" strike="noStrike" noProof="0" err="1">
                          <a:solidFill>
                            <a:schemeClr val="tx1">
                              <a:lumMod val="65000"/>
                              <a:lumOff val="35000"/>
                            </a:schemeClr>
                          </a:solidFill>
                          <a:effectLst/>
                          <a:latin typeface="Arial"/>
                          <a:cs typeface="Arial"/>
                        </a:rPr>
                        <a:t>Contract</a:t>
                      </a:r>
                      <a:r>
                        <a:rPr lang="es-MX" sz="1100" b="0" u="none" strike="noStrike" noProof="0">
                          <a:solidFill>
                            <a:schemeClr val="tx1">
                              <a:lumMod val="65000"/>
                              <a:lumOff val="35000"/>
                            </a:schemeClr>
                          </a:solidFill>
                          <a:effectLst/>
                          <a:latin typeface="Arial"/>
                          <a:cs typeface="Arial"/>
                        </a:rPr>
                        <a:t> </a:t>
                      </a:r>
                      <a:r>
                        <a:rPr lang="es-MX" sz="1100" b="0" u="none" strike="noStrike" noProof="0" err="1">
                          <a:solidFill>
                            <a:schemeClr val="tx1">
                              <a:lumMod val="65000"/>
                              <a:lumOff val="35000"/>
                            </a:schemeClr>
                          </a:solidFill>
                          <a:effectLst/>
                          <a:latin typeface="Arial"/>
                          <a:cs typeface="Arial"/>
                        </a:rPr>
                        <a:t>signing</a:t>
                      </a:r>
                      <a:r>
                        <a:rPr lang="es-MX" sz="1100" b="0" u="none" strike="noStrike" noProof="0">
                          <a:solidFill>
                            <a:schemeClr val="tx1">
                              <a:lumMod val="65000"/>
                              <a:lumOff val="35000"/>
                            </a:schemeClr>
                          </a:solidFill>
                          <a:effectLst/>
                          <a:latin typeface="Arial"/>
                          <a:cs typeface="Arial"/>
                        </a:rPr>
                        <a:t>:</a:t>
                      </a:r>
                    </a:p>
                    <a:p>
                      <a:pPr marL="0" marR="0" lvl="0" indent="0" algn="ctr" defTabSz="914400" eaLnBrk="1" fontAlgn="auto" latinLnBrk="0" hangingPunct="1">
                        <a:lnSpc>
                          <a:spcPct val="100000"/>
                        </a:lnSpc>
                        <a:spcBef>
                          <a:spcPts val="0"/>
                        </a:spcBef>
                        <a:spcAft>
                          <a:spcPts val="0"/>
                        </a:spcAft>
                        <a:buClrTx/>
                        <a:buSzTx/>
                        <a:buFontTx/>
                        <a:buNone/>
                        <a:tabLst/>
                        <a:defRPr/>
                      </a:pPr>
                      <a:r>
                        <a:rPr lang="es-MX" sz="1100" b="0" u="none" strike="noStrike" noProof="0">
                          <a:solidFill>
                            <a:schemeClr val="tx1">
                              <a:lumMod val="65000"/>
                              <a:lumOff val="35000"/>
                            </a:schemeClr>
                          </a:solidFill>
                          <a:effectLst/>
                          <a:latin typeface="Arial"/>
                          <a:cs typeface="Arial"/>
                        </a:rPr>
                        <a:t>II.Q.23</a:t>
                      </a:r>
                      <a:endParaRPr lang="es-MX" sz="1100" noProof="0">
                        <a:solidFill>
                          <a:schemeClr val="tx1">
                            <a:lumMod val="65000"/>
                            <a:lumOff val="35000"/>
                          </a:schemeClr>
                        </a:solidFill>
                        <a:latin typeface="Arial"/>
                        <a:cs typeface="Arial"/>
                      </a:endParaRP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20000"/>
                      </a:srgbClr>
                    </a:solidFill>
                  </a:tcPr>
                </a:tc>
                <a:extLst>
                  <a:ext uri="{0D108BD9-81ED-4DB2-BD59-A6C34878D82A}">
                    <a16:rowId xmlns:a16="http://schemas.microsoft.com/office/drawing/2014/main" val="2439437142"/>
                  </a:ext>
                </a:extLst>
              </a:tr>
              <a:tr h="68560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rtl="0" eaLnBrk="1" fontAlgn="auto" latinLnBrk="0" hangingPunct="1">
                        <a:lnSpc>
                          <a:spcPct val="100000"/>
                        </a:lnSpc>
                        <a:spcBef>
                          <a:spcPts val="0"/>
                        </a:spcBef>
                        <a:spcAft>
                          <a:spcPts val="0"/>
                        </a:spcAft>
                        <a:buClrTx/>
                        <a:buSzTx/>
                        <a:buFontTx/>
                        <a:buNone/>
                      </a:pPr>
                      <a:r>
                        <a:rPr lang="es-PE" sz="1100" b="1">
                          <a:solidFill>
                            <a:schemeClr val="tx1">
                              <a:lumMod val="65000"/>
                              <a:lumOff val="35000"/>
                            </a:schemeClr>
                          </a:solidFill>
                          <a:latin typeface="Arial"/>
                          <a:ea typeface="+mn-ea"/>
                          <a:cs typeface="Arial"/>
                        </a:rPr>
                        <a:t>3</a:t>
                      </a:r>
                    </a:p>
                  </a:txBody>
                  <a:tcPr marL="85695" marR="85695" marT="42848" marB="42848"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kern="1200">
                          <a:solidFill>
                            <a:schemeClr val="tx1">
                              <a:lumMod val="65000"/>
                              <a:lumOff val="35000"/>
                            </a:schemeClr>
                          </a:solidFill>
                          <a:latin typeface="Arial"/>
                          <a:cs typeface="Arial"/>
                        </a:rPr>
                        <a:t>550 </a:t>
                      </a:r>
                      <a:r>
                        <a:rPr lang="en-US" sz="1100" b="1" kern="1200" err="1">
                          <a:solidFill>
                            <a:schemeClr val="tx1">
                              <a:lumMod val="65000"/>
                              <a:lumOff val="35000"/>
                            </a:schemeClr>
                          </a:solidFill>
                          <a:latin typeface="Arial"/>
                          <a:cs typeface="Arial"/>
                        </a:rPr>
                        <a:t>Kv</a:t>
                      </a:r>
                      <a:r>
                        <a:rPr lang="en-US" sz="1100" b="1" kern="1200">
                          <a:solidFill>
                            <a:schemeClr val="tx1">
                              <a:lumMod val="65000"/>
                              <a:lumOff val="35000"/>
                            </a:schemeClr>
                          </a:solidFill>
                          <a:latin typeface="Arial"/>
                          <a:cs typeface="Arial"/>
                        </a:rPr>
                        <a:t> Piura Nueva – Frontera Transmission Line, US$ 223 MM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kern="1200">
                          <a:solidFill>
                            <a:schemeClr val="tx1">
                              <a:lumMod val="65000"/>
                              <a:lumOff val="35000"/>
                            </a:schemeClr>
                          </a:solidFill>
                          <a:latin typeface="Arial"/>
                          <a:cs typeface="Arial"/>
                        </a:rPr>
                        <a:t>(Awarded)</a:t>
                      </a:r>
                    </a:p>
                  </a:txBody>
                  <a:tcPr marL="85695" marR="85695" marT="42848" marB="42848"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ts val="700"/>
                        </a:lnSpc>
                      </a:pPr>
                      <a:r>
                        <a:rPr lang="es-PE" sz="1100">
                          <a:solidFill>
                            <a:schemeClr val="tx1">
                              <a:lumMod val="65000"/>
                              <a:lumOff val="35000"/>
                            </a:schemeClr>
                          </a:solidFill>
                          <a:latin typeface="Arial"/>
                          <a:cs typeface="Arial"/>
                        </a:rPr>
                        <a:t>II.Q.19</a:t>
                      </a:r>
                    </a:p>
                  </a:txBody>
                  <a:tcPr marL="85701" marR="85701" marT="42850" marB="4285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ts val="700"/>
                        </a:lnSpc>
                      </a:pPr>
                      <a:r>
                        <a:rPr lang="es-PE" sz="1100">
                          <a:solidFill>
                            <a:schemeClr val="tx1">
                              <a:lumMod val="65000"/>
                              <a:lumOff val="35000"/>
                            </a:schemeClr>
                          </a:solidFill>
                          <a:latin typeface="Arial"/>
                          <a:cs typeface="Arial"/>
                        </a:rPr>
                        <a:t>II.Q.23</a:t>
                      </a:r>
                    </a:p>
                  </a:txBody>
                  <a:tcPr marL="85701" marR="85701" marT="42850" marB="4285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a:lnSpc>
                          <a:spcPct val="100000"/>
                        </a:lnSpc>
                        <a:spcBef>
                          <a:spcPts val="0"/>
                        </a:spcBef>
                        <a:spcAft>
                          <a:spcPts val="0"/>
                        </a:spcAft>
                        <a:buNone/>
                      </a:pPr>
                      <a:r>
                        <a:rPr lang="en-us" sz="1100" b="1" u="none" strike="noStrike" noProof="0">
                          <a:solidFill>
                            <a:schemeClr val="tx1">
                              <a:lumMod val="65000"/>
                              <a:lumOff val="35000"/>
                            </a:schemeClr>
                          </a:solidFill>
                          <a:effectLst/>
                          <a:latin typeface="Arial"/>
                          <a:cs typeface="Arial"/>
                        </a:rPr>
                        <a:t>Awarded</a:t>
                      </a:r>
                      <a:r>
                        <a:rPr lang="es-MX" sz="1100" b="1" i="0" u="none" strike="noStrike" noProof="0">
                          <a:solidFill>
                            <a:schemeClr val="tx1">
                              <a:lumMod val="65000"/>
                              <a:lumOff val="35000"/>
                            </a:schemeClr>
                          </a:solidFill>
                          <a:effectLst/>
                          <a:latin typeface="Arial"/>
                        </a:rPr>
                        <a:t>: III.Q.23</a:t>
                      </a:r>
                      <a:endParaRPr lang="en-US" sz="1100" b="0" i="0" u="none" strike="noStrike" noProof="0">
                        <a:solidFill>
                          <a:srgbClr val="595959"/>
                        </a:solidFill>
                        <a:effectLst/>
                        <a:latin typeface="Arial"/>
                      </a:endParaRPr>
                    </a:p>
                    <a:p>
                      <a:pPr marL="0" marR="0" lvl="0" indent="0" algn="ctr">
                        <a:lnSpc>
                          <a:spcPct val="100000"/>
                        </a:lnSpc>
                        <a:spcBef>
                          <a:spcPts val="0"/>
                        </a:spcBef>
                        <a:spcAft>
                          <a:spcPts val="0"/>
                        </a:spcAft>
                        <a:buNone/>
                      </a:pPr>
                      <a:r>
                        <a:rPr lang="en-us" sz="1100" b="0" u="none" strike="noStrike" noProof="0">
                          <a:solidFill>
                            <a:schemeClr val="tx1">
                              <a:lumMod val="65000"/>
                              <a:lumOff val="35000"/>
                            </a:schemeClr>
                          </a:solidFill>
                          <a:effectLst/>
                          <a:latin typeface="Arial"/>
                          <a:cs typeface="Arial"/>
                        </a:rPr>
                        <a:t>Contract signing</a:t>
                      </a:r>
                      <a:r>
                        <a:rPr lang="es-MX" sz="1100" b="0" i="0" u="none" strike="noStrike" noProof="0">
                          <a:solidFill>
                            <a:schemeClr val="tx1">
                              <a:lumMod val="65000"/>
                              <a:lumOff val="35000"/>
                            </a:schemeClr>
                          </a:solidFill>
                          <a:effectLst/>
                          <a:latin typeface="Arial"/>
                        </a:rPr>
                        <a:t>:</a:t>
                      </a:r>
                      <a:endParaRPr lang="en-US" sz="1100" b="0" i="0" u="none" strike="noStrike" noProof="0">
                        <a:solidFill>
                          <a:srgbClr val="595959"/>
                        </a:solidFill>
                        <a:effectLst/>
                        <a:latin typeface="Arial"/>
                      </a:endParaRPr>
                    </a:p>
                    <a:p>
                      <a:pPr marL="0" marR="0" lvl="0" indent="0" algn="ctr">
                        <a:lnSpc>
                          <a:spcPct val="100000"/>
                        </a:lnSpc>
                        <a:spcBef>
                          <a:spcPts val="0"/>
                        </a:spcBef>
                        <a:spcAft>
                          <a:spcPts val="0"/>
                        </a:spcAft>
                        <a:buNone/>
                      </a:pPr>
                      <a:r>
                        <a:rPr lang="es-MX" sz="1100" b="0" i="0" u="none" strike="noStrike" noProof="0">
                          <a:solidFill>
                            <a:schemeClr val="tx1">
                              <a:lumMod val="65000"/>
                              <a:lumOff val="35000"/>
                            </a:schemeClr>
                          </a:solidFill>
                          <a:effectLst/>
                          <a:latin typeface="Arial"/>
                        </a:rPr>
                        <a:t>IV.Q.23</a:t>
                      </a:r>
                      <a:endParaRPr lang="es-MX" sz="1100" b="0" i="0" u="none" strike="noStrike" noProof="0">
                        <a:solidFill>
                          <a:srgbClr val="595959"/>
                        </a:solidFill>
                        <a:effectLst/>
                        <a:latin typeface="Arial"/>
                      </a:endParaRP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623002696"/>
                  </a:ext>
                </a:extLst>
              </a:tr>
              <a:tr h="73486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a:lnSpc>
                          <a:spcPct val="100000"/>
                        </a:lnSpc>
                      </a:pPr>
                      <a:r>
                        <a:rPr lang="es-PE" sz="1100" b="1">
                          <a:solidFill>
                            <a:schemeClr val="tx1">
                              <a:lumMod val="65000"/>
                              <a:lumOff val="35000"/>
                            </a:schemeClr>
                          </a:solidFill>
                          <a:latin typeface="Arial"/>
                          <a:ea typeface="+mn-ea"/>
                          <a:cs typeface="Arial"/>
                        </a:rPr>
                        <a:t>4-5</a:t>
                      </a:r>
                    </a:p>
                  </a:txBody>
                  <a:tcPr marL="85695" marR="85695" marT="42848" marB="42848"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a:lnSpc>
                          <a:spcPct val="100000"/>
                        </a:lnSpc>
                      </a:pPr>
                      <a:r>
                        <a:rPr lang="es-PE" sz="1100" b="1">
                          <a:solidFill>
                            <a:schemeClr val="tx1">
                              <a:lumMod val="65000"/>
                              <a:lumOff val="35000"/>
                            </a:schemeClr>
                          </a:solidFill>
                          <a:latin typeface="Arial"/>
                          <a:cs typeface="Arial"/>
                        </a:rPr>
                        <a:t>500 kV </a:t>
                      </a:r>
                      <a:r>
                        <a:rPr lang="es-PE" sz="1100" b="1" err="1">
                          <a:solidFill>
                            <a:schemeClr val="tx1">
                              <a:lumMod val="65000"/>
                              <a:lumOff val="35000"/>
                            </a:schemeClr>
                          </a:solidFill>
                          <a:latin typeface="Arial"/>
                          <a:cs typeface="Arial"/>
                        </a:rPr>
                        <a:t>Huanuco</a:t>
                      </a:r>
                      <a:r>
                        <a:rPr lang="es-PE" sz="1100" b="1">
                          <a:solidFill>
                            <a:schemeClr val="tx1">
                              <a:lumMod val="65000"/>
                              <a:lumOff val="35000"/>
                            </a:schemeClr>
                          </a:solidFill>
                          <a:latin typeface="Arial"/>
                          <a:cs typeface="Arial"/>
                        </a:rPr>
                        <a:t> - Tocache - </a:t>
                      </a:r>
                      <a:r>
                        <a:rPr lang="es-PE" sz="1100" b="1" err="1">
                          <a:solidFill>
                            <a:schemeClr val="tx1">
                              <a:lumMod val="65000"/>
                              <a:lumOff val="35000"/>
                            </a:schemeClr>
                          </a:solidFill>
                          <a:latin typeface="Arial"/>
                          <a:cs typeface="Arial"/>
                        </a:rPr>
                        <a:t>Celendin</a:t>
                      </a:r>
                      <a:r>
                        <a:rPr lang="es-PE" sz="1100" b="1">
                          <a:solidFill>
                            <a:schemeClr val="tx1">
                              <a:lumMod val="65000"/>
                              <a:lumOff val="35000"/>
                            </a:schemeClr>
                          </a:solidFill>
                          <a:latin typeface="Arial"/>
                          <a:cs typeface="Arial"/>
                        </a:rPr>
                        <a:t> - Trujillo Link &amp; 500 kV </a:t>
                      </a:r>
                      <a:r>
                        <a:rPr lang="es-PE" sz="1100" b="1" err="1">
                          <a:solidFill>
                            <a:schemeClr val="tx1">
                              <a:lumMod val="65000"/>
                              <a:lumOff val="35000"/>
                            </a:schemeClr>
                          </a:solidFill>
                          <a:latin typeface="Arial"/>
                          <a:cs typeface="Arial"/>
                        </a:rPr>
                        <a:t>Celendin</a:t>
                      </a:r>
                      <a:r>
                        <a:rPr lang="es-PE" sz="1100" b="1">
                          <a:solidFill>
                            <a:schemeClr val="tx1">
                              <a:lumMod val="65000"/>
                              <a:lumOff val="35000"/>
                            </a:schemeClr>
                          </a:solidFill>
                          <a:latin typeface="Arial"/>
                          <a:cs typeface="Arial"/>
                        </a:rPr>
                        <a:t> - Piura Link, US$ 833 MM</a:t>
                      </a:r>
                    </a:p>
                  </a:txBody>
                  <a:tcPr marL="85695" marR="85695" marT="42848" marB="42848"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s-PE" sz="1100" b="0" u="none" strike="noStrike">
                          <a:solidFill>
                            <a:schemeClr val="tx1">
                              <a:lumMod val="65000"/>
                              <a:lumOff val="35000"/>
                            </a:schemeClr>
                          </a:solidFill>
                          <a:effectLst/>
                          <a:latin typeface="Arial"/>
                          <a:cs typeface="Arial"/>
                        </a:rPr>
                        <a:t>I.Q.22</a:t>
                      </a:r>
                      <a:endParaRPr lang="es-PE" sz="1100" b="0" i="0" u="none" strike="noStrike">
                        <a:solidFill>
                          <a:schemeClr val="tx1">
                            <a:lumMod val="65000"/>
                            <a:lumOff val="35000"/>
                          </a:schemeClr>
                        </a:solidFill>
                        <a:effectLst/>
                        <a:latin typeface="Arial"/>
                        <a:cs typeface="Arial"/>
                      </a:endParaRP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s-PE" sz="1100" b="0" u="none" strike="noStrike">
                          <a:solidFill>
                            <a:schemeClr val="tx1">
                              <a:lumMod val="65000"/>
                              <a:lumOff val="35000"/>
                            </a:schemeClr>
                          </a:solidFill>
                          <a:effectLst/>
                          <a:latin typeface="Arial"/>
                          <a:cs typeface="Arial"/>
                        </a:rPr>
                        <a:t>II.Q.23</a:t>
                      </a:r>
                      <a:endParaRPr lang="es-PE" sz="1100" b="0" i="0" u="none" strike="noStrike">
                        <a:solidFill>
                          <a:schemeClr val="tx1">
                            <a:lumMod val="65000"/>
                            <a:lumOff val="35000"/>
                          </a:schemeClr>
                        </a:solidFill>
                        <a:effectLst/>
                        <a:latin typeface="Arial"/>
                        <a:cs typeface="Arial"/>
                      </a:endParaRP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a:lnSpc>
                          <a:spcPct val="100000"/>
                        </a:lnSpc>
                        <a:spcBef>
                          <a:spcPts val="0"/>
                        </a:spcBef>
                        <a:spcAft>
                          <a:spcPts val="0"/>
                        </a:spcAft>
                        <a:buNone/>
                      </a:pPr>
                      <a:r>
                        <a:rPr lang="es-PE" sz="1100" b="0" i="0" u="none" strike="noStrike" noProof="0">
                          <a:solidFill>
                            <a:schemeClr val="tx1">
                              <a:lumMod val="65000"/>
                              <a:lumOff val="35000"/>
                            </a:schemeClr>
                          </a:solidFill>
                          <a:effectLst/>
                          <a:latin typeface="Arial"/>
                        </a:rPr>
                        <a:t>IV.Q.23</a:t>
                      </a:r>
                      <a:endParaRPr lang="es-PE" sz="1700"/>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20000"/>
                      </a:srgbClr>
                    </a:solidFill>
                  </a:tcPr>
                </a:tc>
                <a:extLst>
                  <a:ext uri="{0D108BD9-81ED-4DB2-BD59-A6C34878D82A}">
                    <a16:rowId xmlns:a16="http://schemas.microsoft.com/office/drawing/2014/main" val="82586409"/>
                  </a:ext>
                </a:extLst>
              </a:tr>
              <a:tr h="138808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rtl="0" eaLnBrk="1" fontAlgn="auto" latinLnBrk="0" hangingPunct="1">
                        <a:lnSpc>
                          <a:spcPct val="100000"/>
                        </a:lnSpc>
                        <a:spcBef>
                          <a:spcPts val="0"/>
                        </a:spcBef>
                        <a:spcAft>
                          <a:spcPts val="0"/>
                        </a:spcAft>
                        <a:buClrTx/>
                        <a:buSzTx/>
                        <a:buFontTx/>
                        <a:buNone/>
                      </a:pPr>
                      <a:r>
                        <a:rPr lang="es-PE" sz="1100" b="1">
                          <a:solidFill>
                            <a:schemeClr val="tx1">
                              <a:lumMod val="65000"/>
                              <a:lumOff val="35000"/>
                            </a:schemeClr>
                          </a:solidFill>
                          <a:latin typeface="Arial"/>
                          <a:ea typeface="+mn-ea"/>
                          <a:cs typeface="Arial"/>
                        </a:rPr>
                        <a:t>6-10</a:t>
                      </a:r>
                    </a:p>
                  </a:txBody>
                  <a:tcPr marL="85695" marR="85695" marT="42848" marB="42848"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rtl="0" eaLnBrk="1" fontAlgn="auto" latinLnBrk="0" hangingPunct="1">
                        <a:lnSpc>
                          <a:spcPct val="100000"/>
                        </a:lnSpc>
                        <a:spcBef>
                          <a:spcPts val="0"/>
                        </a:spcBef>
                        <a:spcAft>
                          <a:spcPts val="0"/>
                        </a:spcAft>
                        <a:buClrTx/>
                        <a:buSzTx/>
                        <a:buFontTx/>
                        <a:buNone/>
                      </a:pPr>
                      <a:r>
                        <a:rPr lang="es-PE" sz="1100" b="1">
                          <a:solidFill>
                            <a:schemeClr val="tx1">
                              <a:lumMod val="65000"/>
                              <a:lumOff val="35000"/>
                            </a:schemeClr>
                          </a:solidFill>
                          <a:latin typeface="Arial"/>
                          <a:cs typeface="Arial"/>
                        </a:rPr>
                        <a:t>220 kV Belaunde Terry - Tarapoto Norte Link; 500 kV San José - </a:t>
                      </a:r>
                      <a:r>
                        <a:rPr lang="es-PE" sz="1100" b="1" err="1">
                          <a:solidFill>
                            <a:schemeClr val="tx1">
                              <a:lumMod val="65000"/>
                              <a:lumOff val="35000"/>
                            </a:schemeClr>
                          </a:solidFill>
                          <a:latin typeface="Arial"/>
                          <a:cs typeface="Arial"/>
                        </a:rPr>
                        <a:t>Yarabamba</a:t>
                      </a:r>
                      <a:r>
                        <a:rPr lang="es-PE" sz="1100" b="1">
                          <a:solidFill>
                            <a:schemeClr val="tx1">
                              <a:lumMod val="65000"/>
                              <a:lumOff val="35000"/>
                            </a:schemeClr>
                          </a:solidFill>
                          <a:latin typeface="Arial"/>
                          <a:cs typeface="Arial"/>
                        </a:rPr>
                        <a:t> Link; 220 kV Piura Nueva - Colán Link ITC; 220 kV Lambayeque Norte ITC </a:t>
                      </a:r>
                      <a:r>
                        <a:rPr lang="es-PE" sz="1100" b="1" err="1">
                          <a:solidFill>
                            <a:schemeClr val="tx1">
                              <a:lumMod val="65000"/>
                              <a:lumOff val="35000"/>
                            </a:schemeClr>
                          </a:solidFill>
                          <a:latin typeface="Arial"/>
                          <a:cs typeface="Arial"/>
                        </a:rPr>
                        <a:t>Substation</a:t>
                      </a:r>
                      <a:r>
                        <a:rPr lang="es-PE" sz="1100" b="1">
                          <a:solidFill>
                            <a:schemeClr val="tx1">
                              <a:lumMod val="65000"/>
                              <a:lumOff val="35000"/>
                            </a:schemeClr>
                          </a:solidFill>
                          <a:latin typeface="Arial"/>
                          <a:cs typeface="Arial"/>
                        </a:rPr>
                        <a:t> </a:t>
                      </a:r>
                      <a:r>
                        <a:rPr lang="es-PE" sz="1100" b="1" err="1">
                          <a:solidFill>
                            <a:schemeClr val="tx1">
                              <a:lumMod val="65000"/>
                              <a:lumOff val="35000"/>
                            </a:schemeClr>
                          </a:solidFill>
                          <a:latin typeface="Arial"/>
                          <a:cs typeface="Arial"/>
                        </a:rPr>
                        <a:t>with</a:t>
                      </a:r>
                      <a:r>
                        <a:rPr lang="es-PE" sz="1100" b="1">
                          <a:solidFill>
                            <a:schemeClr val="tx1">
                              <a:lumMod val="65000"/>
                              <a:lumOff val="35000"/>
                            </a:schemeClr>
                          </a:solidFill>
                          <a:latin typeface="Arial"/>
                          <a:cs typeface="Arial"/>
                        </a:rPr>
                        <a:t> </a:t>
                      </a:r>
                      <a:r>
                        <a:rPr lang="es-PE" sz="1100" b="1" err="1">
                          <a:solidFill>
                            <a:schemeClr val="tx1">
                              <a:lumMod val="65000"/>
                              <a:lumOff val="35000"/>
                            </a:schemeClr>
                          </a:solidFill>
                          <a:latin typeface="Arial"/>
                          <a:cs typeface="Arial"/>
                        </a:rPr>
                        <a:t>division</a:t>
                      </a:r>
                      <a:r>
                        <a:rPr lang="es-PE" sz="1100" b="1">
                          <a:solidFill>
                            <a:schemeClr val="tx1">
                              <a:lumMod val="65000"/>
                              <a:lumOff val="35000"/>
                            </a:schemeClr>
                          </a:solidFill>
                          <a:latin typeface="Arial"/>
                          <a:cs typeface="Arial"/>
                        </a:rPr>
                        <a:t>; Piura Este </a:t>
                      </a:r>
                      <a:r>
                        <a:rPr lang="es-PE" sz="1100" b="1" err="1">
                          <a:solidFill>
                            <a:schemeClr val="tx1">
                              <a:lumMod val="65000"/>
                              <a:lumOff val="35000"/>
                            </a:schemeClr>
                          </a:solidFill>
                          <a:latin typeface="Arial"/>
                          <a:cs typeface="Arial"/>
                        </a:rPr>
                        <a:t>Substation</a:t>
                      </a:r>
                      <a:r>
                        <a:rPr lang="es-PE" sz="1100" b="1">
                          <a:solidFill>
                            <a:schemeClr val="tx1">
                              <a:lumMod val="65000"/>
                              <a:lumOff val="35000"/>
                            </a:schemeClr>
                          </a:solidFill>
                          <a:latin typeface="Arial"/>
                          <a:cs typeface="Arial"/>
                        </a:rPr>
                        <a:t>, US$ 118 MM (</a:t>
                      </a:r>
                      <a:r>
                        <a:rPr lang="es-PE" sz="1100" b="1" err="1">
                          <a:solidFill>
                            <a:schemeClr val="tx1">
                              <a:lumMod val="65000"/>
                              <a:lumOff val="35000"/>
                            </a:schemeClr>
                          </a:solidFill>
                          <a:latin typeface="Arial"/>
                          <a:cs typeface="Arial"/>
                        </a:rPr>
                        <a:t>Awarded</a:t>
                      </a:r>
                      <a:r>
                        <a:rPr lang="es-PE" sz="1100" b="1">
                          <a:solidFill>
                            <a:schemeClr val="tx1">
                              <a:lumMod val="65000"/>
                              <a:lumOff val="35000"/>
                            </a:schemeClr>
                          </a:solidFill>
                          <a:latin typeface="Arial"/>
                          <a:cs typeface="Arial"/>
                        </a:rPr>
                        <a:t>)</a:t>
                      </a:r>
                    </a:p>
                  </a:txBody>
                  <a:tcPr marL="85695" marR="85695" marT="42848" marB="42848"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ts val="700"/>
                        </a:lnSpc>
                      </a:pPr>
                      <a:r>
                        <a:rPr lang="es-PE" sz="1100">
                          <a:solidFill>
                            <a:schemeClr val="tx1">
                              <a:lumMod val="65000"/>
                              <a:lumOff val="35000"/>
                            </a:schemeClr>
                          </a:solidFill>
                          <a:latin typeface="Arial"/>
                          <a:cs typeface="Arial"/>
                        </a:rPr>
                        <a:t>II.Q.22</a:t>
                      </a:r>
                    </a:p>
                  </a:txBody>
                  <a:tcPr marL="85701" marR="85701" marT="42850" marB="4285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ts val="700"/>
                        </a:lnSpc>
                      </a:pPr>
                      <a:r>
                        <a:rPr lang="es-PE" sz="1100">
                          <a:solidFill>
                            <a:schemeClr val="tx1">
                              <a:lumMod val="65000"/>
                              <a:lumOff val="35000"/>
                            </a:schemeClr>
                          </a:solidFill>
                          <a:latin typeface="Arial"/>
                          <a:cs typeface="Arial"/>
                        </a:rPr>
                        <a:t>III.Q.23</a:t>
                      </a:r>
                    </a:p>
                  </a:txBody>
                  <a:tcPr marL="85701" marR="85701" marT="42850" marB="4285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a:lnSpc>
                          <a:spcPct val="100000"/>
                        </a:lnSpc>
                        <a:spcBef>
                          <a:spcPts val="0"/>
                        </a:spcBef>
                        <a:spcAft>
                          <a:spcPts val="0"/>
                        </a:spcAft>
                        <a:buNone/>
                      </a:pPr>
                      <a:r>
                        <a:rPr lang="en-us" sz="1100" b="1" u="none" strike="noStrike" noProof="0">
                          <a:solidFill>
                            <a:schemeClr val="tx1">
                              <a:lumMod val="65000"/>
                              <a:lumOff val="35000"/>
                            </a:schemeClr>
                          </a:solidFill>
                          <a:effectLst/>
                          <a:latin typeface="Arial"/>
                          <a:cs typeface="Arial"/>
                        </a:rPr>
                        <a:t>Awarded</a:t>
                      </a:r>
                      <a:r>
                        <a:rPr lang="es-MX" sz="1100" b="1" i="0" u="none" strike="noStrike" noProof="0">
                          <a:solidFill>
                            <a:schemeClr val="tx1">
                              <a:lumMod val="65000"/>
                              <a:lumOff val="35000"/>
                            </a:schemeClr>
                          </a:solidFill>
                          <a:effectLst/>
                          <a:latin typeface="Arial"/>
                        </a:rPr>
                        <a:t>:</a:t>
                      </a:r>
                      <a:endParaRPr lang="en-US" sz="1100" b="0" i="0" u="none" strike="noStrike" noProof="0">
                        <a:solidFill>
                          <a:srgbClr val="595959"/>
                        </a:solidFill>
                        <a:effectLst/>
                        <a:latin typeface="Arial"/>
                      </a:endParaRPr>
                    </a:p>
                    <a:p>
                      <a:pPr marL="0" marR="0" lvl="0" indent="0" algn="ctr">
                        <a:lnSpc>
                          <a:spcPct val="100000"/>
                        </a:lnSpc>
                        <a:spcBef>
                          <a:spcPts val="0"/>
                        </a:spcBef>
                        <a:spcAft>
                          <a:spcPts val="0"/>
                        </a:spcAft>
                        <a:buNone/>
                      </a:pPr>
                      <a:r>
                        <a:rPr lang="es-MX" sz="1100" b="1" i="0" u="none" strike="noStrike" noProof="0">
                          <a:solidFill>
                            <a:schemeClr val="tx1">
                              <a:lumMod val="65000"/>
                              <a:lumOff val="35000"/>
                            </a:schemeClr>
                          </a:solidFill>
                          <a:effectLst/>
                          <a:latin typeface="Arial"/>
                        </a:rPr>
                        <a:t>III.Q.23</a:t>
                      </a:r>
                      <a:endParaRPr lang="en-US" sz="1100" b="0" i="0" u="none" strike="noStrike" noProof="0">
                        <a:solidFill>
                          <a:srgbClr val="595959"/>
                        </a:solidFill>
                        <a:effectLst/>
                        <a:latin typeface="Arial"/>
                      </a:endParaRPr>
                    </a:p>
                    <a:p>
                      <a:pPr marL="0" marR="0" lvl="0" indent="0" algn="ctr">
                        <a:lnSpc>
                          <a:spcPct val="100000"/>
                        </a:lnSpc>
                        <a:spcBef>
                          <a:spcPts val="0"/>
                        </a:spcBef>
                        <a:spcAft>
                          <a:spcPts val="0"/>
                        </a:spcAft>
                        <a:buNone/>
                      </a:pPr>
                      <a:r>
                        <a:rPr lang="en-us" sz="1100" b="0" u="none" strike="noStrike" noProof="0">
                          <a:solidFill>
                            <a:schemeClr val="tx1">
                              <a:lumMod val="65000"/>
                              <a:lumOff val="35000"/>
                            </a:schemeClr>
                          </a:solidFill>
                          <a:effectLst/>
                          <a:latin typeface="Arial"/>
                          <a:cs typeface="Arial"/>
                        </a:rPr>
                        <a:t>Contract signing</a:t>
                      </a:r>
                      <a:r>
                        <a:rPr lang="es-MX" sz="1100" b="0" i="0" u="none" strike="noStrike" noProof="0">
                          <a:solidFill>
                            <a:schemeClr val="tx1">
                              <a:lumMod val="65000"/>
                              <a:lumOff val="35000"/>
                            </a:schemeClr>
                          </a:solidFill>
                          <a:effectLst/>
                          <a:latin typeface="Arial"/>
                        </a:rPr>
                        <a:t>:</a:t>
                      </a:r>
                      <a:endParaRPr lang="en-US" sz="1100" b="0" i="0" u="none" strike="noStrike" noProof="0">
                        <a:solidFill>
                          <a:srgbClr val="595959"/>
                        </a:solidFill>
                        <a:effectLst/>
                        <a:latin typeface="Arial"/>
                      </a:endParaRPr>
                    </a:p>
                    <a:p>
                      <a:pPr marL="0" marR="0" lvl="0" indent="0" algn="ctr">
                        <a:lnSpc>
                          <a:spcPct val="100000"/>
                        </a:lnSpc>
                        <a:spcBef>
                          <a:spcPts val="0"/>
                        </a:spcBef>
                        <a:spcAft>
                          <a:spcPts val="0"/>
                        </a:spcAft>
                        <a:buNone/>
                      </a:pPr>
                      <a:r>
                        <a:rPr lang="es-MX" sz="1100" b="0" i="0" u="none" strike="noStrike" noProof="0">
                          <a:solidFill>
                            <a:schemeClr val="tx1">
                              <a:lumMod val="65000"/>
                              <a:lumOff val="35000"/>
                            </a:schemeClr>
                          </a:solidFill>
                          <a:effectLst/>
                          <a:latin typeface="Arial"/>
                        </a:rPr>
                        <a:t>IV.Q.23</a:t>
                      </a:r>
                      <a:endParaRPr lang="es-MX" sz="1100" b="0" i="0" u="none" strike="noStrike" noProof="0">
                        <a:solidFill>
                          <a:srgbClr val="595959"/>
                        </a:solidFill>
                        <a:effectLst/>
                        <a:latin typeface="Arial"/>
                      </a:endParaRP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226819343"/>
                  </a:ext>
                </a:extLst>
              </a:tr>
              <a:tr h="73486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lvl="0" indent="0" algn="ctr">
                        <a:lnSpc>
                          <a:spcPct val="100000"/>
                        </a:lnSpc>
                        <a:spcBef>
                          <a:spcPts val="0"/>
                        </a:spcBef>
                        <a:spcAft>
                          <a:spcPts val="0"/>
                        </a:spcAft>
                        <a:buNone/>
                      </a:pPr>
                      <a:r>
                        <a:rPr lang="es-PE" sz="1100" b="1">
                          <a:solidFill>
                            <a:schemeClr val="tx1">
                              <a:lumMod val="65000"/>
                              <a:lumOff val="35000"/>
                            </a:schemeClr>
                          </a:solidFill>
                          <a:latin typeface="Arial"/>
                          <a:ea typeface="+mn-ea"/>
                          <a:cs typeface="Arial"/>
                        </a:rPr>
                        <a:t>11-28</a:t>
                      </a:r>
                    </a:p>
                  </a:txBody>
                  <a:tcPr marL="85695" marR="85695" marT="42848" marB="42848"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lvl="0" indent="0" algn="l">
                        <a:lnSpc>
                          <a:spcPct val="100000"/>
                        </a:lnSpc>
                        <a:spcBef>
                          <a:spcPts val="0"/>
                        </a:spcBef>
                        <a:spcAft>
                          <a:spcPts val="0"/>
                        </a:spcAft>
                        <a:buNone/>
                      </a:pPr>
                      <a:r>
                        <a:rPr lang="en-us" sz="1100" b="1" kern="1200">
                          <a:solidFill>
                            <a:schemeClr val="tx1">
                              <a:lumMod val="65000"/>
                              <a:lumOff val="35000"/>
                            </a:schemeClr>
                          </a:solidFill>
                          <a:latin typeface="Arial"/>
                          <a:ea typeface="+mn-ea"/>
                          <a:cs typeface="Arial"/>
                        </a:rPr>
                        <a:t>(18) Electricity projects binding on </a:t>
                      </a:r>
                      <a:r>
                        <a:rPr lang="en-us" sz="1100" b="1" kern="1200" noProof="0">
                          <a:solidFill>
                            <a:schemeClr val="tx1">
                              <a:lumMod val="65000"/>
                              <a:lumOff val="35000"/>
                            </a:schemeClr>
                          </a:solidFill>
                          <a:latin typeface="Arial"/>
                          <a:ea typeface="+mn-ea"/>
                          <a:cs typeface="Arial"/>
                        </a:rPr>
                        <a:t>Transmission Plan 2023-2032, US$ 870 MM</a:t>
                      </a:r>
                      <a:endParaRPr lang="es-PE" sz="1100" b="1" kern="1200">
                        <a:solidFill>
                          <a:srgbClr val="FF0000"/>
                        </a:solidFill>
                        <a:latin typeface="Arial"/>
                        <a:ea typeface="+mn-ea"/>
                        <a:cs typeface="Arial"/>
                      </a:endParaRPr>
                    </a:p>
                  </a:txBody>
                  <a:tcPr marL="85695" marR="85695" marT="42848" marB="42848"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ts val="700"/>
                        </a:lnSpc>
                        <a:buNone/>
                      </a:pPr>
                      <a:r>
                        <a:rPr lang="es-PE" sz="1100" b="1">
                          <a:solidFill>
                            <a:schemeClr val="tx1">
                              <a:lumMod val="65000"/>
                              <a:lumOff val="35000"/>
                            </a:schemeClr>
                          </a:solidFill>
                          <a:latin typeface="Arial"/>
                          <a:cs typeface="Arial"/>
                        </a:rPr>
                        <a:t>G1</a:t>
                      </a:r>
                      <a:r>
                        <a:rPr lang="es-PE" sz="1100">
                          <a:solidFill>
                            <a:schemeClr val="tx1">
                              <a:lumMod val="65000"/>
                              <a:lumOff val="35000"/>
                            </a:schemeClr>
                          </a:solidFill>
                          <a:latin typeface="Arial"/>
                          <a:cs typeface="Arial"/>
                        </a:rPr>
                        <a:t>: IV.Q.23</a:t>
                      </a:r>
                    </a:p>
                    <a:p>
                      <a:pPr lvl="0" algn="ctr">
                        <a:lnSpc>
                          <a:spcPts val="700"/>
                        </a:lnSpc>
                        <a:buNone/>
                      </a:pPr>
                      <a:endParaRPr lang="es-PE" sz="1100">
                        <a:solidFill>
                          <a:schemeClr val="tx1">
                            <a:lumMod val="65000"/>
                            <a:lumOff val="35000"/>
                          </a:schemeClr>
                        </a:solidFill>
                        <a:latin typeface="Arial"/>
                        <a:cs typeface="Arial"/>
                      </a:endParaRPr>
                    </a:p>
                    <a:p>
                      <a:pPr lvl="0" algn="ctr">
                        <a:lnSpc>
                          <a:spcPts val="700"/>
                        </a:lnSpc>
                        <a:buNone/>
                      </a:pPr>
                      <a:r>
                        <a:rPr lang="es-PE" sz="1100" b="1">
                          <a:solidFill>
                            <a:schemeClr val="tx1">
                              <a:lumMod val="65000"/>
                              <a:lumOff val="35000"/>
                            </a:schemeClr>
                          </a:solidFill>
                          <a:latin typeface="Arial"/>
                          <a:cs typeface="Arial"/>
                        </a:rPr>
                        <a:t>G2</a:t>
                      </a:r>
                      <a:r>
                        <a:rPr lang="es-PE" sz="1100">
                          <a:solidFill>
                            <a:schemeClr val="tx1">
                              <a:lumMod val="65000"/>
                              <a:lumOff val="35000"/>
                            </a:schemeClr>
                          </a:solidFill>
                          <a:latin typeface="Arial"/>
                          <a:cs typeface="Arial"/>
                        </a:rPr>
                        <a:t>: III.Q.23</a:t>
                      </a:r>
                      <a:endParaRPr lang="es-PE" sz="1700"/>
                    </a:p>
                    <a:p>
                      <a:pPr lvl="0" algn="ctr">
                        <a:lnSpc>
                          <a:spcPts val="700"/>
                        </a:lnSpc>
                        <a:buNone/>
                      </a:pPr>
                      <a:endParaRPr lang="es-PE" sz="1100" b="1">
                        <a:solidFill>
                          <a:schemeClr val="tx1">
                            <a:lumMod val="65000"/>
                            <a:lumOff val="35000"/>
                          </a:schemeClr>
                        </a:solidFill>
                        <a:latin typeface="Arial"/>
                        <a:cs typeface="Arial"/>
                      </a:endParaRPr>
                    </a:p>
                    <a:p>
                      <a:pPr lvl="0" algn="ctr">
                        <a:lnSpc>
                          <a:spcPts val="700"/>
                        </a:lnSpc>
                        <a:buNone/>
                      </a:pPr>
                      <a:r>
                        <a:rPr lang="es-PE" sz="1100" b="1">
                          <a:solidFill>
                            <a:schemeClr val="tx1">
                              <a:lumMod val="65000"/>
                              <a:lumOff val="35000"/>
                            </a:schemeClr>
                          </a:solidFill>
                          <a:latin typeface="Arial"/>
                          <a:cs typeface="Arial"/>
                        </a:rPr>
                        <a:t>G3 and G4</a:t>
                      </a:r>
                      <a:r>
                        <a:rPr lang="es-PE" sz="1100">
                          <a:solidFill>
                            <a:schemeClr val="tx1">
                              <a:lumMod val="65000"/>
                              <a:lumOff val="35000"/>
                            </a:schemeClr>
                          </a:solidFill>
                          <a:latin typeface="Arial"/>
                          <a:cs typeface="Arial"/>
                        </a:rPr>
                        <a:t>: IV.Q.23</a:t>
                      </a:r>
                      <a:endParaRPr lang="es-PE" sz="1700"/>
                    </a:p>
                  </a:txBody>
                  <a:tcPr marL="85701" marR="85701" marT="42850" marB="4285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ts val="700"/>
                        </a:lnSpc>
                        <a:buNone/>
                      </a:pPr>
                      <a:r>
                        <a:rPr lang="es-PE" sz="1100" b="1" i="0" u="none" strike="noStrike" noProof="0">
                          <a:solidFill>
                            <a:schemeClr val="tx1">
                              <a:lumMod val="65000"/>
                              <a:lumOff val="35000"/>
                            </a:schemeClr>
                          </a:solidFill>
                          <a:latin typeface="Arial"/>
                        </a:rPr>
                        <a:t>G1</a:t>
                      </a:r>
                      <a:r>
                        <a:rPr lang="es-PE" sz="1100" b="0" i="0" u="none" strike="noStrike" noProof="0">
                          <a:solidFill>
                            <a:schemeClr val="tx1">
                              <a:lumMod val="65000"/>
                              <a:lumOff val="35000"/>
                            </a:schemeClr>
                          </a:solidFill>
                          <a:latin typeface="Arial"/>
                        </a:rPr>
                        <a:t>: I.Q.24</a:t>
                      </a:r>
                      <a:endParaRPr lang="en-US" sz="1100" b="0" i="0" u="none" strike="noStrike" noProof="0">
                        <a:solidFill>
                          <a:srgbClr val="595959"/>
                        </a:solidFill>
                        <a:latin typeface="Arial"/>
                      </a:endParaRPr>
                    </a:p>
                    <a:p>
                      <a:pPr lvl="0" algn="ctr">
                        <a:lnSpc>
                          <a:spcPts val="700"/>
                        </a:lnSpc>
                        <a:buNone/>
                      </a:pPr>
                      <a:endParaRPr lang="es-PE" sz="1100" b="0" i="0" u="none" strike="noStrike" noProof="0">
                        <a:solidFill>
                          <a:srgbClr val="595959"/>
                        </a:solidFill>
                        <a:latin typeface="Arial"/>
                      </a:endParaRPr>
                    </a:p>
                    <a:p>
                      <a:pPr lvl="0" algn="ctr">
                        <a:lnSpc>
                          <a:spcPts val="700"/>
                        </a:lnSpc>
                        <a:buNone/>
                      </a:pPr>
                      <a:r>
                        <a:rPr lang="es-PE" sz="1100" b="1" i="0" u="none" strike="noStrike" noProof="0">
                          <a:solidFill>
                            <a:schemeClr val="tx1">
                              <a:lumMod val="65000"/>
                              <a:lumOff val="35000"/>
                            </a:schemeClr>
                          </a:solidFill>
                          <a:latin typeface="Arial"/>
                        </a:rPr>
                        <a:t>G2</a:t>
                      </a:r>
                      <a:r>
                        <a:rPr lang="es-PE" sz="1100" b="0" i="0" u="none" strike="noStrike" noProof="0">
                          <a:solidFill>
                            <a:schemeClr val="tx1">
                              <a:lumMod val="65000"/>
                              <a:lumOff val="35000"/>
                            </a:schemeClr>
                          </a:solidFill>
                          <a:latin typeface="Arial"/>
                        </a:rPr>
                        <a:t>: III.Q.23</a:t>
                      </a:r>
                      <a:endParaRPr lang="es-PE" sz="1100" b="0" i="0" u="none" strike="noStrike" noProof="0">
                        <a:solidFill>
                          <a:srgbClr val="595959"/>
                        </a:solidFill>
                        <a:latin typeface="Arial"/>
                      </a:endParaRPr>
                    </a:p>
                    <a:p>
                      <a:pPr lvl="0" algn="ctr">
                        <a:lnSpc>
                          <a:spcPts val="700"/>
                        </a:lnSpc>
                        <a:buNone/>
                      </a:pPr>
                      <a:endParaRPr lang="es-PE" sz="1100" b="0" i="0" u="none" strike="noStrike" noProof="0">
                        <a:solidFill>
                          <a:srgbClr val="595959"/>
                        </a:solidFill>
                        <a:latin typeface="Arial"/>
                      </a:endParaRPr>
                    </a:p>
                    <a:p>
                      <a:pPr lvl="0" algn="ctr">
                        <a:lnSpc>
                          <a:spcPts val="700"/>
                        </a:lnSpc>
                        <a:buNone/>
                      </a:pPr>
                      <a:r>
                        <a:rPr lang="es-PE" sz="1100" b="1" i="0" u="none" strike="noStrike" noProof="0">
                          <a:solidFill>
                            <a:schemeClr val="tx1">
                              <a:lumMod val="65000"/>
                              <a:lumOff val="35000"/>
                            </a:schemeClr>
                          </a:solidFill>
                          <a:latin typeface="Arial"/>
                        </a:rPr>
                        <a:t>G3 and G4</a:t>
                      </a:r>
                      <a:r>
                        <a:rPr lang="es-PE" sz="1100" b="0" i="0" u="none" strike="noStrike" noProof="0">
                          <a:solidFill>
                            <a:schemeClr val="tx1">
                              <a:lumMod val="65000"/>
                              <a:lumOff val="35000"/>
                            </a:schemeClr>
                          </a:solidFill>
                          <a:latin typeface="Arial"/>
                        </a:rPr>
                        <a:t>: IV.Q.23</a:t>
                      </a:r>
                      <a:endParaRPr lang="es-PE" sz="1700"/>
                    </a:p>
                  </a:txBody>
                  <a:tcPr marL="85701" marR="85701" marT="42850" marB="4285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ts val="700"/>
                        </a:lnSpc>
                        <a:buNone/>
                      </a:pPr>
                      <a:r>
                        <a:rPr lang="es-PE" sz="1100" b="1" i="0" u="none" strike="noStrike" noProof="0">
                          <a:solidFill>
                            <a:schemeClr val="tx1">
                              <a:lumMod val="65000"/>
                              <a:lumOff val="35000"/>
                            </a:schemeClr>
                          </a:solidFill>
                          <a:effectLst/>
                          <a:latin typeface="Arial"/>
                        </a:rPr>
                        <a:t>G1</a:t>
                      </a:r>
                      <a:r>
                        <a:rPr lang="es-PE" sz="1100" b="0" i="0" u="none" strike="noStrike" noProof="0">
                          <a:solidFill>
                            <a:schemeClr val="tx1">
                              <a:lumMod val="65000"/>
                              <a:lumOff val="35000"/>
                            </a:schemeClr>
                          </a:solidFill>
                          <a:effectLst/>
                          <a:latin typeface="Arial"/>
                        </a:rPr>
                        <a:t>: II.Q.24</a:t>
                      </a:r>
                      <a:endParaRPr lang="en-US" sz="1100" b="0" i="0" u="none" strike="noStrike" noProof="0">
                        <a:solidFill>
                          <a:srgbClr val="595959"/>
                        </a:solidFill>
                        <a:effectLst/>
                        <a:latin typeface="Arial"/>
                      </a:endParaRPr>
                    </a:p>
                    <a:p>
                      <a:pPr lvl="0" algn="ctr">
                        <a:lnSpc>
                          <a:spcPts val="700"/>
                        </a:lnSpc>
                        <a:buNone/>
                      </a:pPr>
                      <a:endParaRPr lang="es-PE" sz="1100" b="0" i="0" u="none" strike="noStrike" noProof="0">
                        <a:solidFill>
                          <a:srgbClr val="595959"/>
                        </a:solidFill>
                        <a:effectLst/>
                        <a:latin typeface="Arial"/>
                      </a:endParaRPr>
                    </a:p>
                    <a:p>
                      <a:pPr lvl="0" algn="ctr">
                        <a:lnSpc>
                          <a:spcPts val="700"/>
                        </a:lnSpc>
                        <a:buNone/>
                      </a:pPr>
                      <a:r>
                        <a:rPr lang="es-PE" sz="1100" b="1" i="0" u="none" strike="noStrike" noProof="0">
                          <a:solidFill>
                            <a:schemeClr val="tx1">
                              <a:lumMod val="65000"/>
                              <a:lumOff val="35000"/>
                            </a:schemeClr>
                          </a:solidFill>
                          <a:effectLst/>
                          <a:latin typeface="Arial"/>
                        </a:rPr>
                        <a:t>G2</a:t>
                      </a:r>
                      <a:r>
                        <a:rPr lang="es-PE" sz="1100" b="0" i="0" u="none" strike="noStrike" noProof="0">
                          <a:solidFill>
                            <a:schemeClr val="tx1">
                              <a:lumMod val="65000"/>
                              <a:lumOff val="35000"/>
                            </a:schemeClr>
                          </a:solidFill>
                          <a:effectLst/>
                          <a:latin typeface="Arial"/>
                        </a:rPr>
                        <a:t>: II.Q.24</a:t>
                      </a:r>
                      <a:endParaRPr lang="es-PE" sz="1100" b="0" i="0" u="none" strike="noStrike" noProof="0">
                        <a:solidFill>
                          <a:srgbClr val="595959"/>
                        </a:solidFill>
                        <a:effectLst/>
                        <a:latin typeface="Arial"/>
                      </a:endParaRPr>
                    </a:p>
                    <a:p>
                      <a:pPr lvl="0" algn="ctr">
                        <a:lnSpc>
                          <a:spcPts val="700"/>
                        </a:lnSpc>
                        <a:buNone/>
                      </a:pPr>
                      <a:endParaRPr lang="es-PE" sz="1100" b="0" i="0" u="none" strike="noStrike" noProof="0">
                        <a:solidFill>
                          <a:srgbClr val="595959"/>
                        </a:solidFill>
                        <a:effectLst/>
                        <a:latin typeface="Arial"/>
                      </a:endParaRPr>
                    </a:p>
                    <a:p>
                      <a:pPr lvl="0" algn="ctr">
                        <a:lnSpc>
                          <a:spcPts val="700"/>
                        </a:lnSpc>
                        <a:buNone/>
                      </a:pPr>
                      <a:r>
                        <a:rPr lang="es-PE" sz="1100" b="1" i="0" u="none" strike="noStrike" noProof="0">
                          <a:solidFill>
                            <a:schemeClr val="tx1">
                              <a:lumMod val="65000"/>
                              <a:lumOff val="35000"/>
                            </a:schemeClr>
                          </a:solidFill>
                          <a:effectLst/>
                          <a:latin typeface="Arial"/>
                        </a:rPr>
                        <a:t>G3 and G4</a:t>
                      </a:r>
                      <a:r>
                        <a:rPr lang="es-PE" sz="1100" b="0" i="0" u="none" strike="noStrike" noProof="0">
                          <a:solidFill>
                            <a:schemeClr val="tx1">
                              <a:lumMod val="65000"/>
                              <a:lumOff val="35000"/>
                            </a:schemeClr>
                          </a:solidFill>
                          <a:effectLst/>
                          <a:latin typeface="Arial"/>
                        </a:rPr>
                        <a:t>: II.Q.24</a:t>
                      </a:r>
                      <a:endParaRPr lang="es-PE" sz="1700"/>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20000"/>
                      </a:srgbClr>
                    </a:solidFill>
                  </a:tcPr>
                </a:tc>
                <a:extLst>
                  <a:ext uri="{0D108BD9-81ED-4DB2-BD59-A6C34878D82A}">
                    <a16:rowId xmlns:a16="http://schemas.microsoft.com/office/drawing/2014/main" val="15703889"/>
                  </a:ext>
                </a:extLst>
              </a:tr>
              <a:tr h="628247">
                <a:tc>
                  <a:txBody>
                    <a:bodyPr/>
                    <a:lstStyle/>
                    <a:p>
                      <a:pPr marL="0" lvl="0" indent="0" algn="ctr">
                        <a:lnSpc>
                          <a:spcPct val="100000"/>
                        </a:lnSpc>
                        <a:spcBef>
                          <a:spcPts val="0"/>
                        </a:spcBef>
                        <a:spcAft>
                          <a:spcPts val="0"/>
                        </a:spcAft>
                        <a:buNone/>
                      </a:pPr>
                      <a:r>
                        <a:rPr lang="es-PE" sz="1100" b="1">
                          <a:solidFill>
                            <a:schemeClr val="tx1">
                              <a:lumMod val="65000"/>
                              <a:lumOff val="35000"/>
                            </a:schemeClr>
                          </a:solidFill>
                          <a:latin typeface="Arial"/>
                          <a:ea typeface="+mn-ea"/>
                          <a:cs typeface="Arial"/>
                        </a:rPr>
                        <a:t>29</a:t>
                      </a:r>
                    </a:p>
                  </a:txBody>
                  <a:tcPr marL="85695" marR="85695" marT="42848" marB="42848"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20000"/>
                      </a:srgbClr>
                    </a:solidFill>
                  </a:tcPr>
                </a:tc>
                <a:tc>
                  <a:txBody>
                    <a:bodyPr/>
                    <a:lstStyle/>
                    <a:p>
                      <a:pPr marL="0" lvl="0" indent="0" algn="l" rtl="0">
                        <a:lnSpc>
                          <a:spcPct val="100000"/>
                        </a:lnSpc>
                        <a:spcBef>
                          <a:spcPts val="0"/>
                        </a:spcBef>
                        <a:spcAft>
                          <a:spcPts val="0"/>
                        </a:spcAft>
                        <a:buNone/>
                      </a:pPr>
                      <a:r>
                        <a:rPr lang="en-US" sz="1100" b="1" kern="1200">
                          <a:solidFill>
                            <a:schemeClr val="tx1">
                              <a:lumMod val="65000"/>
                              <a:lumOff val="35000"/>
                            </a:schemeClr>
                          </a:solidFill>
                          <a:latin typeface="Arial"/>
                          <a:ea typeface="+mn-ea"/>
                          <a:cs typeface="Arial"/>
                        </a:rPr>
                        <a:t>Integrated Gas Transportation System - Southern Zone of Peru US$ 4,321 Million</a:t>
                      </a:r>
                    </a:p>
                  </a:txBody>
                  <a:tcPr marL="85695" marR="85695" marT="42848" marB="42848"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20000"/>
                      </a:srgbClr>
                    </a:solidFill>
                  </a:tcPr>
                </a:tc>
                <a:tc>
                  <a:txBody>
                    <a:bodyPr/>
                    <a:lstStyle/>
                    <a:p>
                      <a:pPr lvl="0" algn="ctr">
                        <a:lnSpc>
                          <a:spcPts val="700"/>
                        </a:lnSpc>
                        <a:buNone/>
                      </a:pPr>
                      <a:r>
                        <a:rPr lang="es-PE" sz="1700"/>
                        <a:t>-</a:t>
                      </a:r>
                    </a:p>
                  </a:txBody>
                  <a:tcPr marL="85701" marR="85701" marT="42850" marB="4285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20000"/>
                      </a:srgbClr>
                    </a:solidFill>
                  </a:tcPr>
                </a:tc>
                <a:tc>
                  <a:txBody>
                    <a:bodyPr/>
                    <a:lstStyle/>
                    <a:p>
                      <a:pPr lvl="0" algn="ctr">
                        <a:lnSpc>
                          <a:spcPts val="700"/>
                        </a:lnSpc>
                        <a:buNone/>
                      </a:pPr>
                      <a:r>
                        <a:rPr lang="es-PE" sz="1700"/>
                        <a:t>-</a:t>
                      </a:r>
                    </a:p>
                  </a:txBody>
                  <a:tcPr marL="85701" marR="85701" marT="42850" marB="4285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20000"/>
                      </a:srgbClr>
                    </a:solidFill>
                  </a:tcPr>
                </a:tc>
                <a:tc>
                  <a:txBody>
                    <a:bodyPr/>
                    <a:lstStyle/>
                    <a:p>
                      <a:pPr lvl="0" algn="ctr">
                        <a:lnSpc>
                          <a:spcPts val="700"/>
                        </a:lnSpc>
                        <a:buNone/>
                      </a:pPr>
                      <a:r>
                        <a:rPr lang="es-PE" sz="1700"/>
                        <a:t>-</a:t>
                      </a: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20000"/>
                      </a:srgbClr>
                    </a:solidFill>
                  </a:tcPr>
                </a:tc>
                <a:extLst>
                  <a:ext uri="{0D108BD9-81ED-4DB2-BD59-A6C34878D82A}">
                    <a16:rowId xmlns:a16="http://schemas.microsoft.com/office/drawing/2014/main" val="2504466993"/>
                  </a:ext>
                </a:extLst>
              </a:tr>
            </a:tbl>
          </a:graphicData>
        </a:graphic>
      </p:graphicFrame>
      <p:sp>
        <p:nvSpPr>
          <p:cNvPr id="7" name="CuadroTexto 6">
            <a:extLst>
              <a:ext uri="{FF2B5EF4-FFF2-40B4-BE49-F238E27FC236}">
                <a16:creationId xmlns:a16="http://schemas.microsoft.com/office/drawing/2014/main" id="{0330B87B-B39E-9BE1-201C-BCB6BCEA04B8}"/>
              </a:ext>
            </a:extLst>
          </p:cNvPr>
          <p:cNvSpPr txBox="1"/>
          <p:nvPr/>
        </p:nvSpPr>
        <p:spPr>
          <a:xfrm>
            <a:off x="1442913" y="309991"/>
            <a:ext cx="7873558" cy="400110"/>
          </a:xfrm>
          <a:prstGeom prst="rect">
            <a:avLst/>
          </a:prstGeom>
          <a:noFill/>
          <a:ln>
            <a:noFill/>
          </a:ln>
        </p:spPr>
        <p:txBody>
          <a:bodyPr wrap="square" lIns="91440" tIns="45720" rIns="91440" bIns="45720" anchor="t">
            <a:spAutoFit/>
          </a:bodyPr>
          <a:lstStyle/>
          <a:p>
            <a:pPr>
              <a:defRPr/>
            </a:pPr>
            <a:r>
              <a:rPr lang="es-PE" sz="2000" b="1">
                <a:solidFill>
                  <a:srgbClr val="002060"/>
                </a:solidFill>
                <a:latin typeface="Arial"/>
                <a:cs typeface="Arial"/>
              </a:rPr>
              <a:t>PPP SCHEDULE IN ELECTRICITY</a:t>
            </a:r>
            <a:endParaRPr lang="es-ES" sz="2000" i="0" u="none" strike="noStrike" kern="1200" cap="none" spc="0" normalizeH="0" baseline="0" noProof="0">
              <a:ln>
                <a:noFill/>
              </a:ln>
              <a:solidFill>
                <a:srgbClr val="002060"/>
              </a:solidFill>
              <a:effectLst/>
              <a:uLnTx/>
              <a:uFillTx/>
              <a:latin typeface="Calibri" panose="020F0502020204030204"/>
              <a:cs typeface="Calibri" panose="020F0502020204030204"/>
            </a:endParaRPr>
          </a:p>
        </p:txBody>
      </p:sp>
      <p:pic>
        <p:nvPicPr>
          <p:cNvPr id="11" name="object 41" descr="Mapa&#10;&#10;Descripción generada automáticamente">
            <a:extLst>
              <a:ext uri="{FF2B5EF4-FFF2-40B4-BE49-F238E27FC236}">
                <a16:creationId xmlns:a16="http://schemas.microsoft.com/office/drawing/2014/main" id="{21ECB400-4579-7B2B-C6F3-9686DAD3F734}"/>
              </a:ext>
            </a:extLst>
          </p:cNvPr>
          <p:cNvPicPr/>
          <p:nvPr/>
        </p:nvPicPr>
        <p:blipFill>
          <a:blip r:embed="rId2" cstate="screen">
            <a:extLst>
              <a:ext uri="{28A0092B-C50C-407E-A947-70E740481C1C}">
                <a14:useLocalDpi xmlns:a14="http://schemas.microsoft.com/office/drawing/2010/main"/>
              </a:ext>
            </a:extLst>
          </a:blip>
          <a:stretch>
            <a:fillRect/>
          </a:stretch>
        </p:blipFill>
        <p:spPr>
          <a:xfrm>
            <a:off x="1283871" y="2772097"/>
            <a:ext cx="2894857" cy="3678108"/>
          </a:xfrm>
          <a:prstGeom prst="rect">
            <a:avLst/>
          </a:prstGeom>
        </p:spPr>
      </p:pic>
      <p:sp>
        <p:nvSpPr>
          <p:cNvPr id="13" name="CuadroTexto 12">
            <a:extLst>
              <a:ext uri="{FF2B5EF4-FFF2-40B4-BE49-F238E27FC236}">
                <a16:creationId xmlns:a16="http://schemas.microsoft.com/office/drawing/2014/main" id="{9C3B62B9-5B6D-7FEE-E591-3ACD6AEA8B02}"/>
              </a:ext>
            </a:extLst>
          </p:cNvPr>
          <p:cNvSpPr txBox="1"/>
          <p:nvPr/>
        </p:nvSpPr>
        <p:spPr>
          <a:xfrm>
            <a:off x="1172016" y="1815190"/>
            <a:ext cx="2790639" cy="523214"/>
          </a:xfrm>
          <a:prstGeom prst="rect">
            <a:avLst/>
          </a:prstGeom>
          <a:noFill/>
        </p:spPr>
        <p:txBody>
          <a:bodyPr wrap="square" lIns="91434" tIns="45717" rIns="91434" bIns="45717" anchor="t">
            <a:spAutoFit/>
          </a:bodyPr>
          <a:lstStyle/>
          <a:p>
            <a:pPr marL="342900" indent="-342900" defTabSz="914358">
              <a:buFont typeface="Wingdings" pitchFamily="2" charset="2"/>
              <a:buChar char="§"/>
              <a:defRPr/>
            </a:pPr>
            <a:r>
              <a:rPr kumimoji="0" lang="en-US" sz="1400" b="0" i="0" u="none" strike="noStrike" kern="1200" cap="none" spc="0" normalizeH="0" baseline="0" noProof="0">
                <a:ln>
                  <a:noFill/>
                </a:ln>
                <a:solidFill>
                  <a:srgbClr val="002060"/>
                </a:solidFill>
                <a:effectLst/>
                <a:uLnTx/>
                <a:uFillTx/>
                <a:latin typeface="Arial"/>
                <a:ea typeface="+mn-ea"/>
                <a:cs typeface="Arial"/>
              </a:rPr>
              <a:t>Investment opportunities for </a:t>
            </a:r>
            <a:r>
              <a:rPr kumimoji="0" lang="en-US" sz="1400" b="1" i="0" u="none" strike="noStrike" kern="1200" cap="none" spc="0" normalizeH="0" baseline="0" noProof="0">
                <a:ln>
                  <a:noFill/>
                </a:ln>
                <a:solidFill>
                  <a:srgbClr val="002060"/>
                </a:solidFill>
                <a:effectLst/>
                <a:uLnTx/>
                <a:uFillTx/>
                <a:latin typeface="Arial"/>
                <a:ea typeface="+mn-ea"/>
                <a:cs typeface="Arial"/>
              </a:rPr>
              <a:t>more than</a:t>
            </a:r>
            <a:r>
              <a:rPr kumimoji="0" lang="en-US" sz="1400" b="1" i="0" u="none" strike="noStrike" kern="1200" cap="none" spc="0" normalizeH="0" baseline="0" noProof="0">
                <a:ln>
                  <a:noFill/>
                </a:ln>
                <a:solidFill>
                  <a:srgbClr val="002060"/>
                </a:solidFill>
                <a:effectLst/>
                <a:uLnTx/>
                <a:uFillTx/>
                <a:latin typeface="Arial"/>
                <a:cs typeface="Arial"/>
              </a:rPr>
              <a:t> US$ 6,300 MM</a:t>
            </a:r>
            <a:endParaRPr lang="es-PE" sz="1400" b="0" i="0" u="none" strike="noStrike" kern="1200" cap="none" spc="0" normalizeH="0" baseline="0" noProof="0">
              <a:ln>
                <a:noFill/>
              </a:ln>
              <a:solidFill>
                <a:srgbClr val="002060"/>
              </a:solidFill>
              <a:effectLst/>
              <a:uLnTx/>
              <a:uFillTx/>
              <a:latin typeface="Arial"/>
              <a:cs typeface="Arial"/>
            </a:endParaRPr>
          </a:p>
        </p:txBody>
      </p:sp>
      <p:sp>
        <p:nvSpPr>
          <p:cNvPr id="15" name="CuadroTexto 14">
            <a:extLst>
              <a:ext uri="{FF2B5EF4-FFF2-40B4-BE49-F238E27FC236}">
                <a16:creationId xmlns:a16="http://schemas.microsoft.com/office/drawing/2014/main" id="{F9A05111-626D-EF36-E798-BE99CC71CCD1}"/>
              </a:ext>
            </a:extLst>
          </p:cNvPr>
          <p:cNvSpPr txBox="1"/>
          <p:nvPr/>
        </p:nvSpPr>
        <p:spPr>
          <a:xfrm>
            <a:off x="1194034" y="1203922"/>
            <a:ext cx="2984694" cy="523214"/>
          </a:xfrm>
          <a:prstGeom prst="rect">
            <a:avLst/>
          </a:prstGeom>
          <a:noFill/>
        </p:spPr>
        <p:txBody>
          <a:bodyPr wrap="square" lIns="91434" tIns="45717" rIns="91434" bIns="45717" anchor="t">
            <a:spAutoFit/>
          </a:bodyPr>
          <a:lstStyle/>
          <a:p>
            <a:pPr marL="285750" marR="0" lvl="0" indent="-285750" algn="l" defTabSz="914358" rtl="0" eaLnBrk="1" fontAlgn="auto" latinLnBrk="0" hangingPunct="1">
              <a:spcBef>
                <a:spcPts val="0"/>
              </a:spcBef>
              <a:spcAft>
                <a:spcPts val="0"/>
              </a:spcAft>
              <a:buClrTx/>
              <a:buSzTx/>
              <a:buFont typeface="Wingdings" pitchFamily="2" charset="2"/>
              <a:buChar char="§"/>
              <a:tabLst/>
              <a:defRPr/>
            </a:pPr>
            <a:r>
              <a:rPr kumimoji="0" lang="en-US" sz="1400" b="0" i="0" u="none" strike="noStrike" kern="1200" cap="none" spc="0" normalizeH="0" baseline="0" noProof="0">
                <a:ln>
                  <a:noFill/>
                </a:ln>
                <a:solidFill>
                  <a:srgbClr val="002060"/>
                </a:solidFill>
                <a:effectLst/>
                <a:uLnTx/>
                <a:uFillTx/>
                <a:latin typeface="Arial"/>
                <a:ea typeface="+mn-ea"/>
                <a:cs typeface="Arial"/>
              </a:rPr>
              <a:t>More than </a:t>
            </a:r>
            <a:r>
              <a:rPr kumimoji="0" lang="en-US" sz="1400" b="1" i="0" u="none" strike="noStrike" kern="1200" cap="none" spc="0" normalizeH="0" baseline="0" noProof="0">
                <a:ln>
                  <a:noFill/>
                </a:ln>
                <a:solidFill>
                  <a:srgbClr val="002060"/>
                </a:solidFill>
                <a:effectLst/>
                <a:uLnTx/>
                <a:uFillTx/>
                <a:latin typeface="Arial"/>
                <a:ea typeface="+mn-ea"/>
                <a:cs typeface="Arial"/>
              </a:rPr>
              <a:t>10 million </a:t>
            </a:r>
            <a:r>
              <a:rPr kumimoji="0" lang="en-US" sz="1400" b="0" i="0" u="none" strike="noStrike" kern="1200" cap="none" spc="0" normalizeH="0" baseline="0" noProof="0">
                <a:ln>
                  <a:noFill/>
                </a:ln>
                <a:solidFill>
                  <a:srgbClr val="002060"/>
                </a:solidFill>
                <a:effectLst/>
                <a:uLnTx/>
                <a:uFillTx/>
                <a:latin typeface="Arial"/>
                <a:ea typeface="+mn-ea"/>
                <a:cs typeface="Arial"/>
              </a:rPr>
              <a:t>beneficiaries</a:t>
            </a:r>
          </a:p>
        </p:txBody>
      </p:sp>
      <p:sp>
        <p:nvSpPr>
          <p:cNvPr id="17" name="CuadroTexto 16">
            <a:extLst>
              <a:ext uri="{FF2B5EF4-FFF2-40B4-BE49-F238E27FC236}">
                <a16:creationId xmlns:a16="http://schemas.microsoft.com/office/drawing/2014/main" id="{848D801B-AD73-81B9-9DDC-CB31899128F8}"/>
              </a:ext>
            </a:extLst>
          </p:cNvPr>
          <p:cNvSpPr txBox="1"/>
          <p:nvPr/>
        </p:nvSpPr>
        <p:spPr>
          <a:xfrm>
            <a:off x="1172016" y="2360910"/>
            <a:ext cx="2673292" cy="307771"/>
          </a:xfrm>
          <a:prstGeom prst="rect">
            <a:avLst/>
          </a:prstGeom>
          <a:noFill/>
        </p:spPr>
        <p:txBody>
          <a:bodyPr wrap="square" lIns="91434" tIns="45717" rIns="91434" bIns="45717" anchor="t">
            <a:spAutoFit/>
          </a:bodyPr>
          <a:lstStyle/>
          <a:p>
            <a:pPr marL="285750" indent="-285750" defTabSz="914358">
              <a:buFont typeface="Wingdings" pitchFamily="2" charset="2"/>
              <a:buChar char="§"/>
              <a:defRPr/>
            </a:pPr>
            <a:r>
              <a:rPr lang="en-US" sz="1400" b="1">
                <a:solidFill>
                  <a:srgbClr val="002060"/>
                </a:solidFill>
                <a:latin typeface="Arial"/>
                <a:cs typeface="Arial"/>
              </a:rPr>
              <a:t>17 </a:t>
            </a:r>
            <a:r>
              <a:rPr kumimoji="0" lang="en-US" sz="1400" b="1" i="0" u="none" strike="noStrike" kern="1200" cap="none" spc="0" normalizeH="0" baseline="0" noProof="0">
                <a:ln>
                  <a:noFill/>
                </a:ln>
                <a:solidFill>
                  <a:srgbClr val="002060"/>
                </a:solidFill>
                <a:effectLst/>
                <a:uLnTx/>
                <a:uFillTx/>
                <a:latin typeface="Arial"/>
                <a:ea typeface="+mn-ea"/>
                <a:cs typeface="Arial"/>
              </a:rPr>
              <a:t>beneficiary </a:t>
            </a:r>
            <a:r>
              <a:rPr kumimoji="0" lang="en-US" sz="1400" b="0" i="0" u="none" strike="noStrike" kern="1200" cap="none" spc="0" normalizeH="0" baseline="0" noProof="0">
                <a:ln>
                  <a:noFill/>
                </a:ln>
                <a:solidFill>
                  <a:srgbClr val="002060"/>
                </a:solidFill>
                <a:effectLst/>
                <a:uLnTx/>
                <a:uFillTx/>
                <a:latin typeface="Arial"/>
                <a:cs typeface="Arial"/>
              </a:rPr>
              <a:t>regions</a:t>
            </a:r>
            <a:endParaRPr lang="es-PE" sz="1400" b="0" i="0" u="none" strike="noStrike" kern="1200" cap="none" spc="0" normalizeH="0" baseline="0" noProof="0">
              <a:ln>
                <a:noFill/>
              </a:ln>
              <a:solidFill>
                <a:srgbClr val="002060"/>
              </a:solidFill>
              <a:effectLst/>
              <a:uLnTx/>
              <a:uFillTx/>
              <a:latin typeface="Arial"/>
              <a:cs typeface="Arial"/>
            </a:endParaRPr>
          </a:p>
        </p:txBody>
      </p:sp>
      <p:grpSp>
        <p:nvGrpSpPr>
          <p:cNvPr id="6" name="Grupo 5">
            <a:extLst>
              <a:ext uri="{FF2B5EF4-FFF2-40B4-BE49-F238E27FC236}">
                <a16:creationId xmlns:a16="http://schemas.microsoft.com/office/drawing/2014/main" id="{3F1373B5-0063-6B19-7F9F-43DDD9A1B5E2}"/>
              </a:ext>
            </a:extLst>
          </p:cNvPr>
          <p:cNvGrpSpPr/>
          <p:nvPr/>
        </p:nvGrpSpPr>
        <p:grpSpPr>
          <a:xfrm>
            <a:off x="4803468" y="6209973"/>
            <a:ext cx="3810693" cy="625894"/>
            <a:chOff x="4228568" y="6078168"/>
            <a:chExt cx="3810693" cy="625894"/>
          </a:xfrm>
        </p:grpSpPr>
        <p:grpSp>
          <p:nvGrpSpPr>
            <p:cNvPr id="4" name="Grupo 3">
              <a:extLst>
                <a:ext uri="{FF2B5EF4-FFF2-40B4-BE49-F238E27FC236}">
                  <a16:creationId xmlns:a16="http://schemas.microsoft.com/office/drawing/2014/main" id="{81154622-D83A-C337-6142-1907518B4F6D}"/>
                </a:ext>
              </a:extLst>
            </p:cNvPr>
            <p:cNvGrpSpPr/>
            <p:nvPr/>
          </p:nvGrpSpPr>
          <p:grpSpPr>
            <a:xfrm>
              <a:off x="4228568" y="6078168"/>
              <a:ext cx="3810693" cy="625894"/>
              <a:chOff x="4206627" y="6064656"/>
              <a:chExt cx="3810693" cy="625894"/>
            </a:xfrm>
          </p:grpSpPr>
          <p:sp>
            <p:nvSpPr>
              <p:cNvPr id="21" name="CuadroTexto 20">
                <a:extLst>
                  <a:ext uri="{FF2B5EF4-FFF2-40B4-BE49-F238E27FC236}">
                    <a16:creationId xmlns:a16="http://schemas.microsoft.com/office/drawing/2014/main" id="{15ED2F7A-0B52-3C5C-F9B8-9B6DC546B28D}"/>
                  </a:ext>
                </a:extLst>
              </p:cNvPr>
              <p:cNvSpPr txBox="1"/>
              <p:nvPr/>
            </p:nvSpPr>
            <p:spPr>
              <a:xfrm>
                <a:off x="4206627" y="6064656"/>
                <a:ext cx="743689" cy="321509"/>
              </a:xfrm>
              <a:prstGeom prst="rect">
                <a:avLst/>
              </a:prstGeom>
              <a:noFill/>
            </p:spPr>
            <p:txBody>
              <a:bodyPr wrap="none" lIns="150761" tIns="75380" rIns="150761" bIns="75380" rtlCol="0" anchor="t">
                <a:spAutoFit/>
              </a:bodyPr>
              <a:lstStyle/>
              <a:p>
                <a:pPr defTabSz="1507353">
                  <a:defRPr/>
                </a:pPr>
                <a:r>
                  <a:rPr lang="es-MX" sz="1100" b="1" u="sng" kern="0">
                    <a:solidFill>
                      <a:prstClr val="black"/>
                    </a:solidFill>
                    <a:latin typeface="Arial"/>
                    <a:cs typeface="Arial"/>
                    <a:sym typeface="Arial"/>
                  </a:rPr>
                  <a:t>Notes</a:t>
                </a:r>
                <a:r>
                  <a:rPr lang="es-MX" sz="1100" b="1" kern="0">
                    <a:solidFill>
                      <a:prstClr val="black"/>
                    </a:solidFill>
                    <a:latin typeface="Arial"/>
                    <a:cs typeface="Arial"/>
                    <a:sym typeface="Arial"/>
                  </a:rPr>
                  <a:t>:</a:t>
                </a:r>
              </a:p>
            </p:txBody>
          </p:sp>
          <p:sp>
            <p:nvSpPr>
              <p:cNvPr id="23" name="CuadroTexto 22">
                <a:extLst>
                  <a:ext uri="{FF2B5EF4-FFF2-40B4-BE49-F238E27FC236}">
                    <a16:creationId xmlns:a16="http://schemas.microsoft.com/office/drawing/2014/main" id="{7FA2DFD0-BBD0-6BB5-37AD-BBE643769281}"/>
                  </a:ext>
                </a:extLst>
              </p:cNvPr>
              <p:cNvSpPr txBox="1"/>
              <p:nvPr/>
            </p:nvSpPr>
            <p:spPr>
              <a:xfrm>
                <a:off x="4489690" y="6413551"/>
                <a:ext cx="2314352" cy="276999"/>
              </a:xfrm>
              <a:prstGeom prst="rect">
                <a:avLst/>
              </a:prstGeom>
              <a:noFill/>
            </p:spPr>
            <p:txBody>
              <a:bodyPr wrap="square">
                <a:spAutoFit/>
              </a:bodyPr>
              <a:lstStyle/>
              <a:p>
                <a:pPr defTabSz="1507353">
                  <a:defRPr/>
                </a:pPr>
                <a:r>
                  <a:rPr lang="es-MX" sz="1200" kern="0">
                    <a:solidFill>
                      <a:prstClr val="black"/>
                    </a:solidFill>
                    <a:latin typeface="Arial"/>
                    <a:cs typeface="Arial"/>
                    <a:sym typeface="Arial"/>
                  </a:rPr>
                  <a:t> </a:t>
                </a:r>
                <a:r>
                  <a:rPr lang="en-us" sz="1200" kern="0">
                    <a:solidFill>
                      <a:prstClr val="black"/>
                    </a:solidFill>
                    <a:latin typeface="Arial"/>
                    <a:cs typeface="Arial"/>
                    <a:sym typeface="Arial"/>
                  </a:rPr>
                  <a:t>Unsolicited Proposal</a:t>
                </a:r>
                <a:endParaRPr lang="es-MX" sz="1200" kern="0">
                  <a:solidFill>
                    <a:prstClr val="black"/>
                  </a:solidFill>
                  <a:latin typeface="Arial"/>
                  <a:cs typeface="Arial"/>
                  <a:sym typeface="Arial"/>
                </a:endParaRPr>
              </a:p>
            </p:txBody>
          </p:sp>
          <p:sp>
            <p:nvSpPr>
              <p:cNvPr id="25" name="CuadroTexto 24">
                <a:extLst>
                  <a:ext uri="{FF2B5EF4-FFF2-40B4-BE49-F238E27FC236}">
                    <a16:creationId xmlns:a16="http://schemas.microsoft.com/office/drawing/2014/main" id="{4188EFC1-5E68-647F-F92E-55A899829120}"/>
                  </a:ext>
                </a:extLst>
              </p:cNvPr>
              <p:cNvSpPr txBox="1"/>
              <p:nvPr/>
            </p:nvSpPr>
            <p:spPr>
              <a:xfrm>
                <a:off x="6304143" y="6390534"/>
                <a:ext cx="1713177" cy="276999"/>
              </a:xfrm>
              <a:prstGeom prst="rect">
                <a:avLst/>
              </a:prstGeom>
              <a:noFill/>
            </p:spPr>
            <p:txBody>
              <a:bodyPr wrap="square">
                <a:spAutoFit/>
              </a:bodyPr>
              <a:lstStyle/>
              <a:p>
                <a:pPr defTabSz="1507776">
                  <a:defRPr/>
                </a:pPr>
                <a:r>
                  <a:rPr lang="es-MX" sz="1200" kern="0">
                    <a:solidFill>
                      <a:prstClr val="black"/>
                    </a:solidFill>
                    <a:latin typeface="Arial"/>
                    <a:cs typeface="Arial"/>
                    <a:sym typeface="Arial"/>
                  </a:rPr>
                  <a:t>  </a:t>
                </a:r>
                <a:r>
                  <a:rPr lang="en-us" sz="1200" kern="0">
                    <a:solidFill>
                      <a:prstClr val="black"/>
                    </a:solidFill>
                    <a:latin typeface="Arial"/>
                    <a:cs typeface="Arial"/>
                    <a:sym typeface="Arial"/>
                  </a:rPr>
                  <a:t>State Initiative</a:t>
                </a:r>
                <a:endParaRPr lang="es-MX" sz="1200">
                  <a:solidFill>
                    <a:prstClr val="black"/>
                  </a:solidFill>
                  <a:latin typeface="Arial"/>
                  <a:cs typeface="Arial"/>
                  <a:sym typeface="Arial"/>
                </a:endParaRPr>
              </a:p>
            </p:txBody>
          </p:sp>
        </p:grpSp>
        <p:sp>
          <p:nvSpPr>
            <p:cNvPr id="27" name="CuadroTexto 26">
              <a:extLst>
                <a:ext uri="{FF2B5EF4-FFF2-40B4-BE49-F238E27FC236}">
                  <a16:creationId xmlns:a16="http://schemas.microsoft.com/office/drawing/2014/main" id="{4C07D7E1-2E7B-635E-DDD7-B4D926B4CEF0}"/>
                </a:ext>
              </a:extLst>
            </p:cNvPr>
            <p:cNvSpPr txBox="1"/>
            <p:nvPr/>
          </p:nvSpPr>
          <p:spPr>
            <a:xfrm>
              <a:off x="6019509" y="6383987"/>
              <a:ext cx="448101" cy="307777"/>
            </a:xfrm>
            <a:prstGeom prst="rect">
              <a:avLst/>
            </a:prstGeom>
            <a:noFill/>
          </p:spPr>
          <p:txBody>
            <a:bodyPr wrap="square">
              <a:spAutoFit/>
            </a:bodyPr>
            <a:lstStyle/>
            <a:p>
              <a:pPr algn="r" defTabSz="1507776">
                <a:defRPr/>
              </a:pPr>
              <a:r>
                <a:rPr lang="es-MX" sz="1400" b="1">
                  <a:solidFill>
                    <a:prstClr val="black"/>
                  </a:solidFill>
                  <a:highlight>
                    <a:srgbClr val="C0C0C0"/>
                  </a:highlight>
                  <a:latin typeface="Arial" panose="020B0604020202020204" pitchFamily="34" charset="0"/>
                  <a:cs typeface="Arial" panose="020B0604020202020204" pitchFamily="34" charset="0"/>
                  <a:sym typeface="Arial"/>
                </a:rPr>
                <a:t>SI </a:t>
              </a:r>
              <a:endParaRPr lang="es-MX" sz="1400">
                <a:solidFill>
                  <a:prstClr val="black"/>
                </a:solidFill>
                <a:highlight>
                  <a:srgbClr val="C0C0C0"/>
                </a:highlight>
                <a:latin typeface="Arial"/>
                <a:cs typeface="Arial"/>
                <a:sym typeface="Arial"/>
              </a:endParaRPr>
            </a:p>
          </p:txBody>
        </p:sp>
        <p:sp>
          <p:nvSpPr>
            <p:cNvPr id="29" name="CuadroTexto 28">
              <a:extLst>
                <a:ext uri="{FF2B5EF4-FFF2-40B4-BE49-F238E27FC236}">
                  <a16:creationId xmlns:a16="http://schemas.microsoft.com/office/drawing/2014/main" id="{E28CD577-E671-8C51-CAEA-7B6725F1647F}"/>
                </a:ext>
              </a:extLst>
            </p:cNvPr>
            <p:cNvSpPr txBox="1"/>
            <p:nvPr/>
          </p:nvSpPr>
          <p:spPr>
            <a:xfrm>
              <a:off x="4267880" y="6391122"/>
              <a:ext cx="428808" cy="307777"/>
            </a:xfrm>
            <a:prstGeom prst="rect">
              <a:avLst/>
            </a:prstGeom>
            <a:noFill/>
          </p:spPr>
          <p:txBody>
            <a:bodyPr wrap="square">
              <a:spAutoFit/>
            </a:bodyPr>
            <a:lstStyle/>
            <a:p>
              <a:pPr algn="r" defTabSz="1507776">
                <a:defRPr/>
              </a:pPr>
              <a:r>
                <a:rPr lang="en-us" sz="1400" b="1">
                  <a:solidFill>
                    <a:prstClr val="black"/>
                  </a:solidFill>
                  <a:highlight>
                    <a:srgbClr val="14C5D3"/>
                  </a:highlight>
                  <a:latin typeface="Arial" panose="020B0604020202020204" pitchFamily="34" charset="0"/>
                  <a:cs typeface="Arial" panose="020B0604020202020204" pitchFamily="34" charset="0"/>
                  <a:sym typeface="Arial"/>
                </a:rPr>
                <a:t>UP</a:t>
              </a:r>
              <a:r>
                <a:rPr lang="es-MX" sz="1400" b="1">
                  <a:solidFill>
                    <a:prstClr val="black"/>
                  </a:solidFill>
                  <a:highlight>
                    <a:srgbClr val="14C5D3"/>
                  </a:highlight>
                  <a:latin typeface="Arial" panose="020B0604020202020204" pitchFamily="34" charset="0"/>
                  <a:cs typeface="Arial" panose="020B0604020202020204" pitchFamily="34" charset="0"/>
                  <a:sym typeface="Arial"/>
                </a:rPr>
                <a:t> </a:t>
              </a:r>
              <a:endParaRPr lang="es-MX" sz="1400">
                <a:solidFill>
                  <a:prstClr val="black"/>
                </a:solidFill>
                <a:highlight>
                  <a:srgbClr val="14C5D3"/>
                </a:highlight>
                <a:latin typeface="Arial"/>
                <a:cs typeface="Arial"/>
                <a:sym typeface="Arial"/>
              </a:endParaRPr>
            </a:p>
          </p:txBody>
        </p:sp>
      </p:grpSp>
      <p:sp>
        <p:nvSpPr>
          <p:cNvPr id="41" name="CuadroTexto 40">
            <a:extLst>
              <a:ext uri="{FF2B5EF4-FFF2-40B4-BE49-F238E27FC236}">
                <a16:creationId xmlns:a16="http://schemas.microsoft.com/office/drawing/2014/main" id="{B1C46EAA-EEE1-8D4D-957E-63862EBA6422}"/>
              </a:ext>
            </a:extLst>
          </p:cNvPr>
          <p:cNvSpPr txBox="1"/>
          <p:nvPr/>
        </p:nvSpPr>
        <p:spPr>
          <a:xfrm>
            <a:off x="4266949" y="1609442"/>
            <a:ext cx="448101" cy="307777"/>
          </a:xfrm>
          <a:prstGeom prst="rect">
            <a:avLst/>
          </a:prstGeom>
          <a:noFill/>
        </p:spPr>
        <p:txBody>
          <a:bodyPr wrap="square">
            <a:spAutoFit/>
          </a:bodyPr>
          <a:lstStyle/>
          <a:p>
            <a:pPr algn="r" defTabSz="1507776">
              <a:defRPr/>
            </a:pPr>
            <a:r>
              <a:rPr lang="es-MX" sz="1400" b="1">
                <a:solidFill>
                  <a:prstClr val="black"/>
                </a:solidFill>
                <a:highlight>
                  <a:srgbClr val="C0C0C0"/>
                </a:highlight>
                <a:latin typeface="Arial" panose="020B0604020202020204" pitchFamily="34" charset="0"/>
                <a:cs typeface="Arial" panose="020B0604020202020204" pitchFamily="34" charset="0"/>
                <a:sym typeface="Arial"/>
              </a:rPr>
              <a:t>SI </a:t>
            </a:r>
            <a:endParaRPr lang="es-MX" sz="1400">
              <a:solidFill>
                <a:prstClr val="black"/>
              </a:solidFill>
              <a:highlight>
                <a:srgbClr val="C0C0C0"/>
              </a:highlight>
              <a:latin typeface="Arial"/>
              <a:cs typeface="Arial"/>
              <a:sym typeface="Arial"/>
            </a:endParaRPr>
          </a:p>
        </p:txBody>
      </p:sp>
      <p:sp>
        <p:nvSpPr>
          <p:cNvPr id="43" name="CuadroTexto 42">
            <a:extLst>
              <a:ext uri="{FF2B5EF4-FFF2-40B4-BE49-F238E27FC236}">
                <a16:creationId xmlns:a16="http://schemas.microsoft.com/office/drawing/2014/main" id="{561E7332-E354-AFCD-82BF-76DEF6588B00}"/>
              </a:ext>
            </a:extLst>
          </p:cNvPr>
          <p:cNvSpPr txBox="1"/>
          <p:nvPr/>
        </p:nvSpPr>
        <p:spPr>
          <a:xfrm>
            <a:off x="4232556" y="2285737"/>
            <a:ext cx="448101" cy="307777"/>
          </a:xfrm>
          <a:prstGeom prst="rect">
            <a:avLst/>
          </a:prstGeom>
          <a:noFill/>
        </p:spPr>
        <p:txBody>
          <a:bodyPr wrap="square">
            <a:spAutoFit/>
          </a:bodyPr>
          <a:lstStyle/>
          <a:p>
            <a:pPr algn="r" defTabSz="1507776">
              <a:defRPr/>
            </a:pPr>
            <a:r>
              <a:rPr lang="es-MX" sz="1400" b="1">
                <a:solidFill>
                  <a:prstClr val="black"/>
                </a:solidFill>
                <a:highlight>
                  <a:srgbClr val="C0C0C0"/>
                </a:highlight>
                <a:latin typeface="Arial" panose="020B0604020202020204" pitchFamily="34" charset="0"/>
                <a:cs typeface="Arial" panose="020B0604020202020204" pitchFamily="34" charset="0"/>
                <a:sym typeface="Arial"/>
              </a:rPr>
              <a:t>SI </a:t>
            </a:r>
            <a:endParaRPr lang="es-MX" sz="1400">
              <a:solidFill>
                <a:prstClr val="black"/>
              </a:solidFill>
              <a:highlight>
                <a:srgbClr val="C0C0C0"/>
              </a:highlight>
              <a:latin typeface="Arial"/>
              <a:cs typeface="Arial"/>
              <a:sym typeface="Arial"/>
            </a:endParaRPr>
          </a:p>
        </p:txBody>
      </p:sp>
      <p:sp>
        <p:nvSpPr>
          <p:cNvPr id="45" name="CuadroTexto 44">
            <a:extLst>
              <a:ext uri="{FF2B5EF4-FFF2-40B4-BE49-F238E27FC236}">
                <a16:creationId xmlns:a16="http://schemas.microsoft.com/office/drawing/2014/main" id="{D10F6F32-0288-A969-94B6-820DF6B5FCD5}"/>
              </a:ext>
            </a:extLst>
          </p:cNvPr>
          <p:cNvSpPr txBox="1"/>
          <p:nvPr/>
        </p:nvSpPr>
        <p:spPr>
          <a:xfrm>
            <a:off x="4232556" y="2963036"/>
            <a:ext cx="448101" cy="307777"/>
          </a:xfrm>
          <a:prstGeom prst="rect">
            <a:avLst/>
          </a:prstGeom>
          <a:noFill/>
        </p:spPr>
        <p:txBody>
          <a:bodyPr wrap="square">
            <a:spAutoFit/>
          </a:bodyPr>
          <a:lstStyle/>
          <a:p>
            <a:pPr algn="r" defTabSz="1507776">
              <a:defRPr/>
            </a:pPr>
            <a:r>
              <a:rPr lang="es-MX" sz="1400" b="1">
                <a:solidFill>
                  <a:prstClr val="black"/>
                </a:solidFill>
                <a:highlight>
                  <a:srgbClr val="C0C0C0"/>
                </a:highlight>
                <a:latin typeface="Arial" panose="020B0604020202020204" pitchFamily="34" charset="0"/>
                <a:cs typeface="Arial" panose="020B0604020202020204" pitchFamily="34" charset="0"/>
                <a:sym typeface="Arial"/>
              </a:rPr>
              <a:t>SI </a:t>
            </a:r>
            <a:endParaRPr lang="es-MX" sz="1400">
              <a:solidFill>
                <a:prstClr val="black"/>
              </a:solidFill>
              <a:highlight>
                <a:srgbClr val="C0C0C0"/>
              </a:highlight>
              <a:latin typeface="Arial"/>
              <a:cs typeface="Arial"/>
              <a:sym typeface="Arial"/>
            </a:endParaRPr>
          </a:p>
        </p:txBody>
      </p:sp>
      <p:sp>
        <p:nvSpPr>
          <p:cNvPr id="47" name="CuadroTexto 46">
            <a:extLst>
              <a:ext uri="{FF2B5EF4-FFF2-40B4-BE49-F238E27FC236}">
                <a16:creationId xmlns:a16="http://schemas.microsoft.com/office/drawing/2014/main" id="{AEE4768C-B89B-183B-18FB-2A0167F1AC74}"/>
              </a:ext>
            </a:extLst>
          </p:cNvPr>
          <p:cNvSpPr txBox="1"/>
          <p:nvPr/>
        </p:nvSpPr>
        <p:spPr>
          <a:xfrm>
            <a:off x="4201341" y="4123222"/>
            <a:ext cx="448101" cy="307777"/>
          </a:xfrm>
          <a:prstGeom prst="rect">
            <a:avLst/>
          </a:prstGeom>
          <a:noFill/>
        </p:spPr>
        <p:txBody>
          <a:bodyPr wrap="square">
            <a:spAutoFit/>
          </a:bodyPr>
          <a:lstStyle/>
          <a:p>
            <a:pPr algn="r" defTabSz="1507776">
              <a:defRPr/>
            </a:pPr>
            <a:r>
              <a:rPr lang="es-MX" sz="1400" b="1">
                <a:solidFill>
                  <a:prstClr val="black"/>
                </a:solidFill>
                <a:highlight>
                  <a:srgbClr val="C0C0C0"/>
                </a:highlight>
                <a:latin typeface="Arial" panose="020B0604020202020204" pitchFamily="34" charset="0"/>
                <a:cs typeface="Arial" panose="020B0604020202020204" pitchFamily="34" charset="0"/>
                <a:sym typeface="Arial"/>
              </a:rPr>
              <a:t>SI </a:t>
            </a:r>
            <a:endParaRPr lang="es-MX" sz="1400">
              <a:solidFill>
                <a:prstClr val="black"/>
              </a:solidFill>
              <a:highlight>
                <a:srgbClr val="C0C0C0"/>
              </a:highlight>
              <a:latin typeface="Arial"/>
              <a:cs typeface="Arial"/>
              <a:sym typeface="Arial"/>
            </a:endParaRPr>
          </a:p>
        </p:txBody>
      </p:sp>
      <p:sp>
        <p:nvSpPr>
          <p:cNvPr id="52" name="CuadroTexto 51">
            <a:extLst>
              <a:ext uri="{FF2B5EF4-FFF2-40B4-BE49-F238E27FC236}">
                <a16:creationId xmlns:a16="http://schemas.microsoft.com/office/drawing/2014/main" id="{9289A993-EC5A-79DA-E478-C189B569BF5F}"/>
              </a:ext>
            </a:extLst>
          </p:cNvPr>
          <p:cNvSpPr txBox="1"/>
          <p:nvPr/>
        </p:nvSpPr>
        <p:spPr>
          <a:xfrm>
            <a:off x="4201340" y="5129519"/>
            <a:ext cx="448101" cy="307777"/>
          </a:xfrm>
          <a:prstGeom prst="rect">
            <a:avLst/>
          </a:prstGeom>
          <a:noFill/>
        </p:spPr>
        <p:txBody>
          <a:bodyPr wrap="square">
            <a:spAutoFit/>
          </a:bodyPr>
          <a:lstStyle/>
          <a:p>
            <a:pPr algn="r" defTabSz="1507776">
              <a:defRPr/>
            </a:pPr>
            <a:r>
              <a:rPr lang="es-MX" sz="1400" b="1">
                <a:solidFill>
                  <a:prstClr val="black"/>
                </a:solidFill>
                <a:highlight>
                  <a:srgbClr val="C0C0C0"/>
                </a:highlight>
                <a:latin typeface="Arial" panose="020B0604020202020204" pitchFamily="34" charset="0"/>
                <a:cs typeface="Arial" panose="020B0604020202020204" pitchFamily="34" charset="0"/>
                <a:sym typeface="Arial"/>
              </a:rPr>
              <a:t>SI </a:t>
            </a:r>
            <a:endParaRPr lang="es-MX" sz="1400">
              <a:solidFill>
                <a:prstClr val="black"/>
              </a:solidFill>
              <a:highlight>
                <a:srgbClr val="C0C0C0"/>
              </a:highlight>
              <a:latin typeface="Arial"/>
              <a:cs typeface="Arial"/>
              <a:sym typeface="Arial"/>
            </a:endParaRPr>
          </a:p>
        </p:txBody>
      </p:sp>
      <p:pic>
        <p:nvPicPr>
          <p:cNvPr id="54" name="Gráfico 53" descr="Marca de insignia1 con relleno sólido">
            <a:extLst>
              <a:ext uri="{FF2B5EF4-FFF2-40B4-BE49-F238E27FC236}">
                <a16:creationId xmlns:a16="http://schemas.microsoft.com/office/drawing/2014/main" id="{BC3A812D-8572-633C-423C-453DD2215BC8}"/>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686009" y="1803619"/>
            <a:ext cx="187809" cy="202443"/>
          </a:xfrm>
          <a:prstGeom prst="rect">
            <a:avLst/>
          </a:prstGeom>
        </p:spPr>
      </p:pic>
      <p:pic>
        <p:nvPicPr>
          <p:cNvPr id="2" name="Gráfico 1" descr="Marca de insignia1 con relleno sólido">
            <a:extLst>
              <a:ext uri="{FF2B5EF4-FFF2-40B4-BE49-F238E27FC236}">
                <a16:creationId xmlns:a16="http://schemas.microsoft.com/office/drawing/2014/main" id="{6367A68F-A4FD-301B-DB92-E6EF58E172E9}"/>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779913" y="2237183"/>
            <a:ext cx="187809" cy="202443"/>
          </a:xfrm>
          <a:prstGeom prst="rect">
            <a:avLst/>
          </a:prstGeom>
        </p:spPr>
      </p:pic>
      <p:pic>
        <p:nvPicPr>
          <p:cNvPr id="8" name="Gráfico 7" descr="Marca de insignia1 con relleno sólido">
            <a:extLst>
              <a:ext uri="{FF2B5EF4-FFF2-40B4-BE49-F238E27FC236}">
                <a16:creationId xmlns:a16="http://schemas.microsoft.com/office/drawing/2014/main" id="{B3E50CBF-0EDD-378D-C8E6-F12BF8EE6497}"/>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686009" y="4394065"/>
            <a:ext cx="187809" cy="202443"/>
          </a:xfrm>
          <a:prstGeom prst="rect">
            <a:avLst/>
          </a:prstGeom>
        </p:spPr>
      </p:pic>
    </p:spTree>
    <p:extLst>
      <p:ext uri="{BB962C8B-B14F-4D97-AF65-F5344CB8AC3E}">
        <p14:creationId xmlns:p14="http://schemas.microsoft.com/office/powerpoint/2010/main" val="31354122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AC709796-72DA-8147-9350-21B8BE7E5B6D}"/>
              </a:ext>
            </a:extLst>
          </p:cNvPr>
          <p:cNvSpPr/>
          <p:nvPr/>
        </p:nvSpPr>
        <p:spPr>
          <a:xfrm>
            <a:off x="1013887"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grpSp>
        <p:nvGrpSpPr>
          <p:cNvPr id="8" name="Grupo 7">
            <a:extLst>
              <a:ext uri="{FF2B5EF4-FFF2-40B4-BE49-F238E27FC236}">
                <a16:creationId xmlns:a16="http://schemas.microsoft.com/office/drawing/2014/main" id="{FE3DE096-16FD-47D8-7CCB-8FDC31C11F5D}"/>
              </a:ext>
            </a:extLst>
          </p:cNvPr>
          <p:cNvGrpSpPr/>
          <p:nvPr/>
        </p:nvGrpSpPr>
        <p:grpSpPr>
          <a:xfrm>
            <a:off x="5079528" y="2125997"/>
            <a:ext cx="6166519" cy="1208022"/>
            <a:chOff x="5133817" y="2125997"/>
            <a:chExt cx="6166519" cy="1208022"/>
          </a:xfrm>
        </p:grpSpPr>
        <p:sp>
          <p:nvSpPr>
            <p:cNvPr id="5" name="Elipse 4">
              <a:extLst>
                <a:ext uri="{FF2B5EF4-FFF2-40B4-BE49-F238E27FC236}">
                  <a16:creationId xmlns:a16="http://schemas.microsoft.com/office/drawing/2014/main" id="{E3397ECD-27F1-A48E-4F11-A56F02EBD829}"/>
                </a:ext>
              </a:extLst>
            </p:cNvPr>
            <p:cNvSpPr/>
            <p:nvPr/>
          </p:nvSpPr>
          <p:spPr>
            <a:xfrm>
              <a:off x="5133817" y="2125997"/>
              <a:ext cx="818611" cy="800469"/>
            </a:xfrm>
            <a:prstGeom prst="ellips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3" name="Gráfico 12" descr="Plano con relleno sólido">
              <a:extLst>
                <a:ext uri="{FF2B5EF4-FFF2-40B4-BE49-F238E27FC236}">
                  <a16:creationId xmlns:a16="http://schemas.microsoft.com/office/drawing/2014/main" id="{527750D0-AA23-9E80-77E4-AD6A27F0B13E}"/>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58456" y="2225443"/>
              <a:ext cx="596900" cy="601577"/>
            </a:xfrm>
            <a:prstGeom prst="rect">
              <a:avLst/>
            </a:prstGeom>
          </p:spPr>
        </p:pic>
        <p:sp>
          <p:nvSpPr>
            <p:cNvPr id="14" name="object 14">
              <a:extLst>
                <a:ext uri="{FF2B5EF4-FFF2-40B4-BE49-F238E27FC236}">
                  <a16:creationId xmlns:a16="http://schemas.microsoft.com/office/drawing/2014/main" id="{DCE7083E-D3D9-5529-12EE-AA43F41B026D}"/>
                </a:ext>
              </a:extLst>
            </p:cNvPr>
            <p:cNvSpPr txBox="1"/>
            <p:nvPr/>
          </p:nvSpPr>
          <p:spPr>
            <a:xfrm>
              <a:off x="6096000" y="2125997"/>
              <a:ext cx="5204336" cy="1208022"/>
            </a:xfrm>
            <a:prstGeom prst="rect">
              <a:avLst/>
            </a:prstGeom>
          </p:spPr>
          <p:txBody>
            <a:bodyPr vert="horz" wrap="square" lIns="0" tIns="12699" rIns="0" bIns="0" rtlCol="0" anchor="t">
              <a:spAutoFit/>
            </a:bodyPr>
            <a:lstStyle/>
            <a:p>
              <a:pPr marL="12065" marR="5080" algn="just" defTabSz="914358">
                <a:spcBef>
                  <a:spcPts val="100"/>
                </a:spcBef>
              </a:pPr>
              <a:r>
                <a:rPr lang="es-MX" sz="2000" b="1">
                  <a:solidFill>
                    <a:schemeClr val="tx1">
                      <a:lumMod val="85000"/>
                      <a:lumOff val="15000"/>
                    </a:schemeClr>
                  </a:solidFill>
                  <a:latin typeface="Arial"/>
                  <a:cs typeface="Arial"/>
                  <a:sym typeface="Arial"/>
                </a:rPr>
                <a:t>Description and </a:t>
              </a: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sym typeface="Arial"/>
              </a:endParaRPr>
            </a:p>
            <a:p>
              <a:pPr marL="12065" marR="5080" algn="just" defTabSz="914358">
                <a:spcBef>
                  <a:spcPts val="100"/>
                </a:spcBef>
              </a:pPr>
              <a:r>
                <a:rPr lang="en-US" sz="1400" b="1">
                  <a:solidFill>
                    <a:schemeClr val="tx1">
                      <a:lumMod val="85000"/>
                      <a:lumOff val="15000"/>
                    </a:schemeClr>
                  </a:solidFill>
                  <a:latin typeface="Arial"/>
                  <a:cs typeface="Arial"/>
                  <a:sym typeface="Arial"/>
                </a:rPr>
                <a:t>500 KV Huánuco – </a:t>
              </a:r>
              <a:r>
                <a:rPr lang="en-US" sz="1400" b="1" err="1">
                  <a:solidFill>
                    <a:schemeClr val="tx1">
                      <a:lumMod val="85000"/>
                      <a:lumOff val="15000"/>
                    </a:schemeClr>
                  </a:solidFill>
                  <a:latin typeface="Arial"/>
                  <a:cs typeface="Arial"/>
                  <a:sym typeface="Arial"/>
                </a:rPr>
                <a:t>Tocache</a:t>
              </a:r>
              <a:r>
                <a:rPr lang="en-US" sz="1400" b="1">
                  <a:solidFill>
                    <a:schemeClr val="tx1">
                      <a:lumMod val="85000"/>
                      <a:lumOff val="15000"/>
                    </a:schemeClr>
                  </a:solidFill>
                  <a:latin typeface="Arial"/>
                  <a:cs typeface="Arial"/>
                  <a:sym typeface="Arial"/>
                </a:rPr>
                <a:t> – </a:t>
              </a:r>
              <a:r>
                <a:rPr lang="en-US" sz="1400" b="1" err="1">
                  <a:solidFill>
                    <a:schemeClr val="tx1">
                      <a:lumMod val="85000"/>
                      <a:lumOff val="15000"/>
                    </a:schemeClr>
                  </a:solidFill>
                  <a:latin typeface="Arial"/>
                  <a:cs typeface="Arial"/>
                  <a:sym typeface="Arial"/>
                </a:rPr>
                <a:t>Celendín</a:t>
              </a:r>
              <a:r>
                <a:rPr lang="en-US" sz="1400" b="1">
                  <a:solidFill>
                    <a:schemeClr val="tx1">
                      <a:lumMod val="85000"/>
                      <a:lumOff val="15000"/>
                    </a:schemeClr>
                  </a:solidFill>
                  <a:latin typeface="Arial"/>
                  <a:cs typeface="Arial"/>
                  <a:sym typeface="Arial"/>
                </a:rPr>
                <a:t> – Trujillo Link: </a:t>
              </a:r>
            </a:p>
            <a:p>
              <a:pPr marL="12065" marR="5080" algn="just" defTabSz="914358">
                <a:spcBef>
                  <a:spcPts val="100"/>
                </a:spcBef>
              </a:pPr>
              <a:r>
                <a:rPr lang="en-US" sz="1400">
                  <a:solidFill>
                    <a:schemeClr val="tx1">
                      <a:lumMod val="85000"/>
                      <a:lumOff val="15000"/>
                    </a:schemeClr>
                  </a:solidFill>
                  <a:latin typeface="Arial"/>
                  <a:cs typeface="Arial"/>
                  <a:sym typeface="Arial"/>
                </a:rPr>
                <a:t>It corresponds to the expansion of the SEIN in the north of the country, in the departments of Huánuco, San Martín, Cajamarca and La Libertad.</a:t>
              </a:r>
              <a:endParaRPr lang="es-ES" sz="1400">
                <a:solidFill>
                  <a:schemeClr val="tx1">
                    <a:lumMod val="85000"/>
                    <a:lumOff val="15000"/>
                  </a:schemeClr>
                </a:solidFill>
                <a:latin typeface="Arial"/>
                <a:cs typeface="Arial"/>
                <a:sym typeface="Arial"/>
              </a:endParaRPr>
            </a:p>
          </p:txBody>
        </p:sp>
      </p:grpSp>
      <p:grpSp>
        <p:nvGrpSpPr>
          <p:cNvPr id="9" name="Grupo 8">
            <a:extLst>
              <a:ext uri="{FF2B5EF4-FFF2-40B4-BE49-F238E27FC236}">
                <a16:creationId xmlns:a16="http://schemas.microsoft.com/office/drawing/2014/main" id="{886B2E44-8617-49D7-BBF7-8F6264895A30}"/>
              </a:ext>
            </a:extLst>
          </p:cNvPr>
          <p:cNvGrpSpPr/>
          <p:nvPr/>
        </p:nvGrpSpPr>
        <p:grpSpPr>
          <a:xfrm>
            <a:off x="5079528" y="3762438"/>
            <a:ext cx="6341081" cy="1151596"/>
            <a:chOff x="5141001" y="3675211"/>
            <a:chExt cx="6341081" cy="1151596"/>
          </a:xfrm>
        </p:grpSpPr>
        <p:sp>
          <p:nvSpPr>
            <p:cNvPr id="20" name="Elipse 19">
              <a:extLst>
                <a:ext uri="{FF2B5EF4-FFF2-40B4-BE49-F238E27FC236}">
                  <a16:creationId xmlns:a16="http://schemas.microsoft.com/office/drawing/2014/main" id="{FB92F3A0-83DB-0930-9129-13B165F79858}"/>
                </a:ext>
              </a:extLst>
            </p:cNvPr>
            <p:cNvSpPr/>
            <p:nvPr/>
          </p:nvSpPr>
          <p:spPr>
            <a:xfrm>
              <a:off x="5141001" y="3675211"/>
              <a:ext cx="800469" cy="800469"/>
            </a:xfrm>
            <a:prstGeom prst="ellips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7" name="object 14">
              <a:extLst>
                <a:ext uri="{FF2B5EF4-FFF2-40B4-BE49-F238E27FC236}">
                  <a16:creationId xmlns:a16="http://schemas.microsoft.com/office/drawing/2014/main" id="{E7E344BA-13CF-D9CC-6245-985235E3676C}"/>
                </a:ext>
              </a:extLst>
            </p:cNvPr>
            <p:cNvSpPr txBox="1"/>
            <p:nvPr/>
          </p:nvSpPr>
          <p:spPr>
            <a:xfrm>
              <a:off x="6250532" y="3675211"/>
              <a:ext cx="5231550" cy="1151596"/>
            </a:xfrm>
            <a:prstGeom prst="rect">
              <a:avLst/>
            </a:prstGeom>
          </p:spPr>
          <p:txBody>
            <a:bodyPr vert="horz" wrap="square" lIns="0" tIns="12699" rIns="0" bIns="0" rtlCol="0" anchor="t">
              <a:spAutoFit/>
            </a:bodyPr>
            <a:lstStyle/>
            <a:p>
              <a:pPr algn="just" defTabSz="914358"/>
              <a:r>
                <a:rPr lang="it-IT" b="1">
                  <a:solidFill>
                    <a:schemeClr val="tx1">
                      <a:lumMod val="85000"/>
                      <a:lumOff val="15000"/>
                    </a:schemeClr>
                  </a:solidFill>
                  <a:latin typeface="Arial"/>
                  <a:cs typeface="Arial"/>
                  <a:sym typeface="Arial"/>
                </a:rPr>
                <a:t>500 kV Celendín – Piura Link</a:t>
              </a:r>
              <a:r>
                <a:rPr lang="es-ES" b="1">
                  <a:solidFill>
                    <a:schemeClr val="tx1">
                      <a:lumMod val="85000"/>
                      <a:lumOff val="15000"/>
                    </a:schemeClr>
                  </a:solidFill>
                  <a:latin typeface="Arial"/>
                  <a:cs typeface="Arial"/>
                  <a:sym typeface="Arial"/>
                </a:rPr>
                <a:t>:</a:t>
              </a:r>
              <a:r>
                <a:rPr lang="es-ES" sz="1400" b="1">
                  <a:solidFill>
                    <a:schemeClr val="tx1">
                      <a:lumMod val="85000"/>
                      <a:lumOff val="15000"/>
                    </a:schemeClr>
                  </a:solidFill>
                  <a:latin typeface="Arial"/>
                  <a:cs typeface="Arial"/>
                  <a:sym typeface="Arial"/>
                </a:rPr>
                <a:t> </a:t>
              </a:r>
              <a:r>
                <a:rPr lang="en-US" sz="1400">
                  <a:solidFill>
                    <a:schemeClr val="tx1">
                      <a:lumMod val="85000"/>
                      <a:lumOff val="15000"/>
                    </a:schemeClr>
                  </a:solidFill>
                  <a:latin typeface="Arial"/>
                  <a:cs typeface="Arial"/>
                  <a:sym typeface="Arial"/>
                </a:rPr>
                <a:t>It consists of making viable an alternate electric power transmission axis between the central and northern areas of the country, which will start at the 500 kV </a:t>
              </a:r>
              <a:r>
                <a:rPr lang="en-US" sz="1400" err="1">
                  <a:solidFill>
                    <a:schemeClr val="tx1">
                      <a:lumMod val="85000"/>
                      <a:lumOff val="15000"/>
                    </a:schemeClr>
                  </a:solidFill>
                  <a:latin typeface="Arial"/>
                  <a:cs typeface="Arial"/>
                  <a:sym typeface="Arial"/>
                </a:rPr>
                <a:t>Celendín</a:t>
              </a:r>
              <a:r>
                <a:rPr lang="en-US" sz="1400">
                  <a:solidFill>
                    <a:schemeClr val="tx1">
                      <a:lumMod val="85000"/>
                      <a:lumOff val="15000"/>
                    </a:schemeClr>
                  </a:solidFill>
                  <a:latin typeface="Arial"/>
                  <a:cs typeface="Arial"/>
                  <a:sym typeface="Arial"/>
                </a:rPr>
                <a:t> Substation and connect this new substation with the 500 kV Piura Substation</a:t>
              </a:r>
              <a:r>
                <a:rPr lang="es-ES" sz="1400">
                  <a:solidFill>
                    <a:schemeClr val="tx1">
                      <a:lumMod val="85000"/>
                      <a:lumOff val="15000"/>
                    </a:schemeClr>
                  </a:solidFill>
                  <a:latin typeface="Arial"/>
                  <a:cs typeface="Arial"/>
                  <a:sym typeface="Arial"/>
                </a:rPr>
                <a:t>.</a:t>
              </a:r>
              <a:endParaRPr lang="es-MX" sz="1400">
                <a:solidFill>
                  <a:schemeClr val="tx1">
                    <a:lumMod val="85000"/>
                    <a:lumOff val="15000"/>
                  </a:schemeClr>
                </a:solidFill>
                <a:latin typeface="Arial"/>
                <a:cs typeface="Arial"/>
              </a:endParaRPr>
            </a:p>
          </p:txBody>
        </p:sp>
        <p:pic>
          <p:nvPicPr>
            <p:cNvPr id="12" name="Gráfico 11" descr="Hombre trabajador de la construcción con relleno sólido">
              <a:extLst>
                <a:ext uri="{FF2B5EF4-FFF2-40B4-BE49-F238E27FC236}">
                  <a16:creationId xmlns:a16="http://schemas.microsoft.com/office/drawing/2014/main" id="{9895773A-B77A-A60D-1AD7-DF5F8E62682F}"/>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208262" y="3731638"/>
              <a:ext cx="687615" cy="687615"/>
            </a:xfrm>
            <a:prstGeom prst="rect">
              <a:avLst/>
            </a:prstGeom>
          </p:spPr>
        </p:pic>
      </p:grpSp>
      <p:grpSp>
        <p:nvGrpSpPr>
          <p:cNvPr id="10" name="Grupo 9">
            <a:extLst>
              <a:ext uri="{FF2B5EF4-FFF2-40B4-BE49-F238E27FC236}">
                <a16:creationId xmlns:a16="http://schemas.microsoft.com/office/drawing/2014/main" id="{60C1283D-E264-1250-F762-3445186933EF}"/>
              </a:ext>
            </a:extLst>
          </p:cNvPr>
          <p:cNvGrpSpPr/>
          <p:nvPr/>
        </p:nvGrpSpPr>
        <p:grpSpPr>
          <a:xfrm>
            <a:off x="5079528" y="5251101"/>
            <a:ext cx="6193734" cy="813168"/>
            <a:chOff x="5150145" y="5120821"/>
            <a:chExt cx="6193734" cy="813168"/>
          </a:xfrm>
        </p:grpSpPr>
        <p:sp>
          <p:nvSpPr>
            <p:cNvPr id="26" name="Elipse 25">
              <a:extLst>
                <a:ext uri="{FF2B5EF4-FFF2-40B4-BE49-F238E27FC236}">
                  <a16:creationId xmlns:a16="http://schemas.microsoft.com/office/drawing/2014/main" id="{0BE39496-C580-CA60-78E2-F80234A42778}"/>
                </a:ext>
              </a:extLst>
            </p:cNvPr>
            <p:cNvSpPr/>
            <p:nvPr/>
          </p:nvSpPr>
          <p:spPr>
            <a:xfrm>
              <a:off x="5150145" y="5133520"/>
              <a:ext cx="818611" cy="800469"/>
            </a:xfrm>
            <a:prstGeom prst="ellips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5" name="object 14">
              <a:extLst>
                <a:ext uri="{FF2B5EF4-FFF2-40B4-BE49-F238E27FC236}">
                  <a16:creationId xmlns:a16="http://schemas.microsoft.com/office/drawing/2014/main" id="{AC30F340-74A7-5026-7A2D-58BE0E25B14E}"/>
                </a:ext>
              </a:extLst>
            </p:cNvPr>
            <p:cNvSpPr txBox="1"/>
            <p:nvPr/>
          </p:nvSpPr>
          <p:spPr>
            <a:xfrm>
              <a:off x="6112329" y="5120821"/>
              <a:ext cx="5231550" cy="764311"/>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Investment</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Amount</a:t>
              </a:r>
              <a:r>
                <a:rPr lang="es-MX" sz="2000" b="1">
                  <a:solidFill>
                    <a:schemeClr val="tx1">
                      <a:lumMod val="85000"/>
                      <a:lumOff val="15000"/>
                    </a:schemeClr>
                  </a:solidFill>
                  <a:latin typeface="Arial"/>
                  <a:cs typeface="Arial"/>
                  <a:sym typeface="Arial"/>
                </a:rPr>
                <a:t>: US$ 833 MM</a:t>
              </a:r>
            </a:p>
            <a:p>
              <a:pPr marL="12065" marR="5080" algn="just" defTabSz="914358">
                <a:spcBef>
                  <a:spcPts val="100"/>
                </a:spcBef>
              </a:pPr>
              <a:r>
                <a:rPr lang="en-us" sz="1400">
                  <a:solidFill>
                    <a:schemeClr val="tx1">
                      <a:lumMod val="85000"/>
                      <a:lumOff val="15000"/>
                    </a:schemeClr>
                  </a:solidFill>
                  <a:latin typeface="Arial"/>
                  <a:cs typeface="Arial"/>
                  <a:sym typeface="Arial"/>
                </a:rPr>
                <a:t>Self-financed state initiative modality for a term of 30 years (plus construction period)</a:t>
              </a:r>
              <a:r>
                <a:rPr lang="es-MX" sz="1400">
                  <a:solidFill>
                    <a:schemeClr val="tx1">
                      <a:lumMod val="85000"/>
                      <a:lumOff val="15000"/>
                    </a:schemeClr>
                  </a:solidFill>
                  <a:latin typeface="Arial"/>
                  <a:cs typeface="Arial"/>
                  <a:sym typeface="Arial"/>
                </a:rPr>
                <a:t>.</a:t>
              </a:r>
              <a:endParaRPr lang="en-US" sz="1400">
                <a:solidFill>
                  <a:schemeClr val="tx1">
                    <a:lumMod val="85000"/>
                    <a:lumOff val="15000"/>
                  </a:schemeClr>
                </a:solidFill>
                <a:latin typeface="Arial"/>
                <a:cs typeface="Arial"/>
              </a:endParaRPr>
            </a:p>
          </p:txBody>
        </p:sp>
        <p:pic>
          <p:nvPicPr>
            <p:cNvPr id="4" name="Gráfico 3" descr="Monedas con relleno sólido">
              <a:extLst>
                <a:ext uri="{FF2B5EF4-FFF2-40B4-BE49-F238E27FC236}">
                  <a16:creationId xmlns:a16="http://schemas.microsoft.com/office/drawing/2014/main" id="{6BBB1340-A55B-95B1-8D82-3E470DA1ADE1}"/>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252032" y="5224872"/>
              <a:ext cx="608694" cy="617765"/>
            </a:xfrm>
            <a:prstGeom prst="rect">
              <a:avLst/>
            </a:prstGeom>
          </p:spPr>
        </p:pic>
      </p:grpSp>
      <p:pic>
        <p:nvPicPr>
          <p:cNvPr id="2" name="Imagen 5" descr="Imagen que contiene firmar, grande, tabla, calle&#10;&#10;Descripción generada automáticamente">
            <a:extLst>
              <a:ext uri="{FF2B5EF4-FFF2-40B4-BE49-F238E27FC236}">
                <a16:creationId xmlns:a16="http://schemas.microsoft.com/office/drawing/2014/main" id="{67D7CA34-C699-4D14-E9A8-A0AB3F2B90A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75004" y="2241025"/>
            <a:ext cx="3415622" cy="3420000"/>
          </a:xfrm>
          <a:prstGeom prst="rect">
            <a:avLst/>
          </a:prstGeom>
        </p:spPr>
      </p:pic>
      <p:sp>
        <p:nvSpPr>
          <p:cNvPr id="11" name="CuadroTexto 10">
            <a:extLst>
              <a:ext uri="{FF2B5EF4-FFF2-40B4-BE49-F238E27FC236}">
                <a16:creationId xmlns:a16="http://schemas.microsoft.com/office/drawing/2014/main" id="{E5DC053C-8EB0-8C6A-EFBA-156C252F1759}"/>
              </a:ext>
            </a:extLst>
          </p:cNvPr>
          <p:cNvSpPr txBox="1"/>
          <p:nvPr/>
        </p:nvSpPr>
        <p:spPr>
          <a:xfrm>
            <a:off x="5230584" y="759071"/>
            <a:ext cx="6378909" cy="1015663"/>
          </a:xfrm>
          <a:prstGeom prst="rect">
            <a:avLst/>
          </a:prstGeom>
          <a:noFill/>
          <a:ln>
            <a:noFill/>
          </a:ln>
        </p:spPr>
        <p:txBody>
          <a:bodyPr wrap="square" lIns="91440" tIns="45720" rIns="91440" bIns="45720" anchor="t">
            <a:spAutoFit/>
          </a:bodyPr>
          <a:lstStyle/>
          <a:p>
            <a:r>
              <a:rPr lang="es-MX" sz="2000" b="1">
                <a:solidFill>
                  <a:srgbClr val="002060"/>
                </a:solidFill>
                <a:latin typeface="Arial"/>
                <a:cs typeface="Arial"/>
                <a:sym typeface="Arial"/>
              </a:rPr>
              <a:t>500 kV HUÁNUCO - TOCACHE - CELENDÍN - TRUJILLO 500 kV LINK </a:t>
            </a:r>
          </a:p>
          <a:p>
            <a:r>
              <a:rPr lang="es-MX" sz="2000" b="1">
                <a:solidFill>
                  <a:srgbClr val="002060"/>
                </a:solidFill>
                <a:latin typeface="Arial"/>
                <a:cs typeface="Arial"/>
                <a:sym typeface="Arial"/>
              </a:rPr>
              <a:t>500 KV CELENDÍN - PIURA LINK</a:t>
            </a:r>
          </a:p>
        </p:txBody>
      </p:sp>
      <p:grpSp>
        <p:nvGrpSpPr>
          <p:cNvPr id="16" name="Grupo 15">
            <a:extLst>
              <a:ext uri="{FF2B5EF4-FFF2-40B4-BE49-F238E27FC236}">
                <a16:creationId xmlns:a16="http://schemas.microsoft.com/office/drawing/2014/main" id="{903BC1FA-7D08-A913-771B-9B27047963EB}"/>
              </a:ext>
            </a:extLst>
          </p:cNvPr>
          <p:cNvGrpSpPr/>
          <p:nvPr/>
        </p:nvGrpSpPr>
        <p:grpSpPr>
          <a:xfrm>
            <a:off x="364290" y="997603"/>
            <a:ext cx="3752547" cy="1015796"/>
            <a:chOff x="364290" y="997603"/>
            <a:chExt cx="3752547" cy="1015796"/>
          </a:xfrm>
        </p:grpSpPr>
        <p:grpSp>
          <p:nvGrpSpPr>
            <p:cNvPr id="17" name="Grupo 16">
              <a:extLst>
                <a:ext uri="{FF2B5EF4-FFF2-40B4-BE49-F238E27FC236}">
                  <a16:creationId xmlns:a16="http://schemas.microsoft.com/office/drawing/2014/main" id="{3B5A3F8A-03AF-26E6-1655-21793A3E0A5D}"/>
                </a:ext>
              </a:extLst>
            </p:cNvPr>
            <p:cNvGrpSpPr/>
            <p:nvPr/>
          </p:nvGrpSpPr>
          <p:grpSpPr>
            <a:xfrm>
              <a:off x="364290" y="997603"/>
              <a:ext cx="3752547" cy="735494"/>
              <a:chOff x="-164593" y="5768531"/>
              <a:chExt cx="3898394" cy="735494"/>
            </a:xfrm>
            <a:noFill/>
          </p:grpSpPr>
          <p:sp>
            <p:nvSpPr>
              <p:cNvPr id="19" name="object 2">
                <a:extLst>
                  <a:ext uri="{FF2B5EF4-FFF2-40B4-BE49-F238E27FC236}">
                    <a16:creationId xmlns:a16="http://schemas.microsoft.com/office/drawing/2014/main" id="{4FBEA871-98A0-6BD6-3A84-E50B1271E672}"/>
                  </a:ext>
                </a:extLst>
              </p:cNvPr>
              <p:cNvSpPr/>
              <p:nvPr/>
            </p:nvSpPr>
            <p:spPr>
              <a:xfrm>
                <a:off x="-164593" y="5768531"/>
                <a:ext cx="3898394" cy="735494"/>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schemeClr val="bg1"/>
                  </a:solidFill>
                  <a:latin typeface="Arial"/>
                  <a:cs typeface="Arial"/>
                  <a:sym typeface="Arial"/>
                </a:endParaRPr>
              </a:p>
            </p:txBody>
          </p:sp>
          <p:sp>
            <p:nvSpPr>
              <p:cNvPr id="22" name="object 5">
                <a:extLst>
                  <a:ext uri="{FF2B5EF4-FFF2-40B4-BE49-F238E27FC236}">
                    <a16:creationId xmlns:a16="http://schemas.microsoft.com/office/drawing/2014/main" id="{BBB273E9-90BB-06BE-5D1E-2246BC0D9CC5}"/>
                  </a:ext>
                </a:extLst>
              </p:cNvPr>
              <p:cNvSpPr txBox="1"/>
              <p:nvPr/>
            </p:nvSpPr>
            <p:spPr>
              <a:xfrm>
                <a:off x="191765" y="5883645"/>
                <a:ext cx="1981799" cy="505266"/>
              </a:xfrm>
              <a:prstGeom prst="rect">
                <a:avLst/>
              </a:prstGeom>
              <a:grpFill/>
            </p:spPr>
            <p:txBody>
              <a:bodyPr vert="horz" wrap="square" lIns="0" tIns="12699" rIns="0" bIns="0" rtlCol="0">
                <a:spAutoFit/>
              </a:bodyPr>
              <a:lstStyle/>
              <a:p>
                <a:pPr marL="12699" defTabSz="914358">
                  <a:defRPr/>
                </a:pPr>
                <a:r>
                  <a:rPr lang="es-PE" sz="1600" b="1" spc="-10">
                    <a:solidFill>
                      <a:schemeClr val="bg1"/>
                    </a:solidFill>
                    <a:latin typeface="Arial"/>
                    <a:cs typeface="Arial"/>
                    <a:sym typeface="Arial"/>
                  </a:rPr>
                  <a:t>ESTIMATED AWARD DATE</a:t>
                </a:r>
                <a:endParaRPr lang="es-PE" sz="1600">
                  <a:solidFill>
                    <a:schemeClr val="bg1"/>
                  </a:solidFill>
                  <a:latin typeface="Arial"/>
                  <a:cs typeface="Arial"/>
                  <a:sym typeface="Arial"/>
                </a:endParaRPr>
              </a:p>
            </p:txBody>
          </p:sp>
          <p:sp>
            <p:nvSpPr>
              <p:cNvPr id="23" name="object 17">
                <a:extLst>
                  <a:ext uri="{FF2B5EF4-FFF2-40B4-BE49-F238E27FC236}">
                    <a16:creationId xmlns:a16="http://schemas.microsoft.com/office/drawing/2014/main" id="{DC7FB978-1D52-7958-21CD-F6966D27F79C}"/>
                  </a:ext>
                </a:extLst>
              </p:cNvPr>
              <p:cNvSpPr txBox="1"/>
              <p:nvPr/>
            </p:nvSpPr>
            <p:spPr>
              <a:xfrm>
                <a:off x="2529922" y="6137136"/>
                <a:ext cx="620987" cy="321241"/>
              </a:xfrm>
              <a:prstGeom prst="rect">
                <a:avLst/>
              </a:prstGeom>
              <a:grp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3</a:t>
                </a:r>
                <a:endParaRPr sz="2000">
                  <a:solidFill>
                    <a:schemeClr val="bg1"/>
                  </a:solidFill>
                  <a:latin typeface="Arial"/>
                  <a:cs typeface="Arial"/>
                  <a:sym typeface="Arial"/>
                </a:endParaRPr>
              </a:p>
            </p:txBody>
          </p:sp>
          <p:sp>
            <p:nvSpPr>
              <p:cNvPr id="24" name="object 18">
                <a:extLst>
                  <a:ext uri="{FF2B5EF4-FFF2-40B4-BE49-F238E27FC236}">
                    <a16:creationId xmlns:a16="http://schemas.microsoft.com/office/drawing/2014/main" id="{1505813B-6B90-44DD-315A-53B996611AC0}"/>
                  </a:ext>
                </a:extLst>
              </p:cNvPr>
              <p:cNvSpPr txBox="1"/>
              <p:nvPr/>
            </p:nvSpPr>
            <p:spPr>
              <a:xfrm>
                <a:off x="2190151" y="5893445"/>
                <a:ext cx="1292769" cy="243656"/>
              </a:xfrm>
              <a:prstGeom prst="rect">
                <a:avLst/>
              </a:prstGeom>
              <a:solidFill>
                <a:srgbClr val="84BA4E"/>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IV</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18" name="object 5">
              <a:extLst>
                <a:ext uri="{FF2B5EF4-FFF2-40B4-BE49-F238E27FC236}">
                  <a16:creationId xmlns:a16="http://schemas.microsoft.com/office/drawing/2014/main" id="{B3034FED-E304-A18D-9BEB-667C7740057A}"/>
                </a:ext>
              </a:extLst>
            </p:cNvPr>
            <p:cNvSpPr txBox="1"/>
            <p:nvPr/>
          </p:nvSpPr>
          <p:spPr>
            <a:xfrm>
              <a:off x="707316" y="1754355"/>
              <a:ext cx="3168026" cy="259044"/>
            </a:xfrm>
            <a:prstGeom prst="rect">
              <a:avLst/>
            </a:prstGeom>
            <a:solidFill>
              <a:srgbClr val="84BA4E"/>
            </a:solidFill>
          </p:spPr>
          <p:txBody>
            <a:bodyPr vert="horz" wrap="square" lIns="0" tIns="12699" rIns="0" bIns="0" rtlCol="0">
              <a:spAutoFit/>
            </a:bodyPr>
            <a:lstStyle/>
            <a:p>
              <a:pPr marL="12699" algn="ctr" defTabSz="914358">
                <a:spcBef>
                  <a:spcPts val="100"/>
                </a:spcBef>
                <a:defRPr/>
              </a:pPr>
              <a:r>
                <a:rPr lang="es-MX" sz="1600" b="1" spc="-10">
                  <a:solidFill>
                    <a:schemeClr val="bg1"/>
                  </a:solidFill>
                  <a:latin typeface="Arial"/>
                  <a:cs typeface="Arial"/>
                  <a:sym typeface="Arial"/>
                </a:rPr>
                <a:t>TRANSACTION</a:t>
              </a:r>
              <a:endParaRPr lang="es-PE" sz="1600" b="1">
                <a:solidFill>
                  <a:schemeClr val="bg1"/>
                </a:solidFill>
                <a:latin typeface="Arial"/>
                <a:cs typeface="Arial"/>
                <a:sym typeface="Arial"/>
              </a:endParaRPr>
            </a:p>
          </p:txBody>
        </p:sp>
      </p:grpSp>
    </p:spTree>
    <p:extLst>
      <p:ext uri="{BB962C8B-B14F-4D97-AF65-F5344CB8AC3E}">
        <p14:creationId xmlns:p14="http://schemas.microsoft.com/office/powerpoint/2010/main" val="32698931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61166BFE-50D1-704D-BF5C-B061D03C66C4}"/>
              </a:ext>
            </a:extLst>
          </p:cNvPr>
          <p:cNvSpPr/>
          <p:nvPr/>
        </p:nvSpPr>
        <p:spPr>
          <a:xfrm>
            <a:off x="1013887"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CuadroTexto 2">
            <a:extLst>
              <a:ext uri="{FF2B5EF4-FFF2-40B4-BE49-F238E27FC236}">
                <a16:creationId xmlns:a16="http://schemas.microsoft.com/office/drawing/2014/main" id="{B3088468-D233-14D1-517B-E1D171FB0AF6}"/>
              </a:ext>
            </a:extLst>
          </p:cNvPr>
          <p:cNvSpPr txBox="1"/>
          <p:nvPr/>
        </p:nvSpPr>
        <p:spPr>
          <a:xfrm>
            <a:off x="4871160" y="633708"/>
            <a:ext cx="7484939" cy="1015663"/>
          </a:xfrm>
          <a:prstGeom prst="rect">
            <a:avLst/>
          </a:prstGeom>
          <a:noFill/>
          <a:ln>
            <a:noFill/>
          </a:ln>
        </p:spPr>
        <p:txBody>
          <a:bodyPr wrap="square" lIns="91440" tIns="45720" rIns="91440" bIns="45720" anchor="t">
            <a:spAutoFit/>
          </a:bodyPr>
          <a:lstStyle/>
          <a:p>
            <a:r>
              <a:rPr lang="en-US" sz="2000" b="1">
                <a:solidFill>
                  <a:srgbClr val="002060"/>
                </a:solidFill>
                <a:latin typeface="Arial"/>
                <a:cs typeface="Arial"/>
              </a:rPr>
              <a:t>GROUP 2 ELECTRICITY PROJECTS BINDING TO THE TRANSMISSION PLAN 2023-2032</a:t>
            </a:r>
          </a:p>
          <a:p>
            <a:endParaRPr lang="es-MX" sz="2000" b="1">
              <a:solidFill>
                <a:srgbClr val="002060"/>
              </a:solidFill>
              <a:latin typeface="Arial"/>
              <a:cs typeface="Arial"/>
            </a:endParaRPr>
          </a:p>
        </p:txBody>
      </p:sp>
      <p:grpSp>
        <p:nvGrpSpPr>
          <p:cNvPr id="8" name="Grupo 7">
            <a:extLst>
              <a:ext uri="{FF2B5EF4-FFF2-40B4-BE49-F238E27FC236}">
                <a16:creationId xmlns:a16="http://schemas.microsoft.com/office/drawing/2014/main" id="{FE3DE096-16FD-47D8-7CCB-8FDC31C11F5D}"/>
              </a:ext>
            </a:extLst>
          </p:cNvPr>
          <p:cNvGrpSpPr/>
          <p:nvPr/>
        </p:nvGrpSpPr>
        <p:grpSpPr>
          <a:xfrm>
            <a:off x="5049279" y="1334247"/>
            <a:ext cx="6166519" cy="3008515"/>
            <a:chOff x="5133817" y="2125997"/>
            <a:chExt cx="6166519" cy="3008515"/>
          </a:xfrm>
        </p:grpSpPr>
        <p:sp>
          <p:nvSpPr>
            <p:cNvPr id="5" name="Elipse 4">
              <a:extLst>
                <a:ext uri="{FF2B5EF4-FFF2-40B4-BE49-F238E27FC236}">
                  <a16:creationId xmlns:a16="http://schemas.microsoft.com/office/drawing/2014/main" id="{E3397ECD-27F1-A48E-4F11-A56F02EBD829}"/>
                </a:ext>
              </a:extLst>
            </p:cNvPr>
            <p:cNvSpPr/>
            <p:nvPr/>
          </p:nvSpPr>
          <p:spPr>
            <a:xfrm>
              <a:off x="5133817" y="2125997"/>
              <a:ext cx="818611" cy="800469"/>
            </a:xfrm>
            <a:prstGeom prst="ellips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3" name="Gráfico 12" descr="Plano con relleno sólido">
              <a:extLst>
                <a:ext uri="{FF2B5EF4-FFF2-40B4-BE49-F238E27FC236}">
                  <a16:creationId xmlns:a16="http://schemas.microsoft.com/office/drawing/2014/main" id="{527750D0-AA23-9E80-77E4-AD6A27F0B13E}"/>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58456" y="2225443"/>
              <a:ext cx="596900" cy="601577"/>
            </a:xfrm>
            <a:prstGeom prst="rect">
              <a:avLst/>
            </a:prstGeom>
          </p:spPr>
        </p:pic>
        <p:sp>
          <p:nvSpPr>
            <p:cNvPr id="14" name="object 14">
              <a:extLst>
                <a:ext uri="{FF2B5EF4-FFF2-40B4-BE49-F238E27FC236}">
                  <a16:creationId xmlns:a16="http://schemas.microsoft.com/office/drawing/2014/main" id="{DCE7083E-D3D9-5529-12EE-AA43F41B026D}"/>
                </a:ext>
              </a:extLst>
            </p:cNvPr>
            <p:cNvSpPr txBox="1"/>
            <p:nvPr/>
          </p:nvSpPr>
          <p:spPr>
            <a:xfrm>
              <a:off x="6096000" y="2125997"/>
              <a:ext cx="5204336" cy="3008515"/>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r>
                <a:rPr lang="es-MX" sz="2000" b="1">
                  <a:solidFill>
                    <a:schemeClr val="tx1">
                      <a:lumMod val="85000"/>
                      <a:lumOff val="15000"/>
                    </a:schemeClr>
                  </a:solidFill>
                  <a:latin typeface="Arial"/>
                  <a:cs typeface="Arial"/>
                  <a:sym typeface="Arial"/>
                </a:rPr>
                <a:t> </a:t>
              </a:r>
            </a:p>
            <a:p>
              <a:pPr marL="12065" marR="5080" algn="just" defTabSz="914358">
                <a:spcBef>
                  <a:spcPts val="100"/>
                </a:spcBef>
              </a:pPr>
              <a:endParaRPr lang="es-MX" sz="1200" b="1">
                <a:solidFill>
                  <a:schemeClr val="tx1">
                    <a:lumMod val="85000"/>
                    <a:lumOff val="15000"/>
                  </a:schemeClr>
                </a:solidFill>
                <a:latin typeface="Arial"/>
                <a:cs typeface="Arial"/>
                <a:sym typeface="Arial"/>
              </a:endParaRPr>
            </a:p>
            <a:p>
              <a:pPr marL="12065" marR="5080" algn="just" defTabSz="914358">
                <a:spcBef>
                  <a:spcPts val="100"/>
                </a:spcBef>
              </a:pPr>
              <a:r>
                <a:rPr lang="es-MX" sz="1200" err="1">
                  <a:solidFill>
                    <a:schemeClr val="tx1">
                      <a:lumMod val="85000"/>
                      <a:lumOff val="15000"/>
                    </a:schemeClr>
                  </a:solidFill>
                  <a:latin typeface="Arial"/>
                  <a:cs typeface="Arial"/>
                  <a:sym typeface="Arial"/>
                </a:rPr>
                <a:t>This</a:t>
              </a:r>
              <a:r>
                <a:rPr lang="es-MX" sz="1200">
                  <a:solidFill>
                    <a:schemeClr val="tx1">
                      <a:lumMod val="85000"/>
                      <a:lumOff val="15000"/>
                    </a:schemeClr>
                  </a:solidFill>
                  <a:latin typeface="Arial"/>
                  <a:cs typeface="Arial"/>
                  <a:sym typeface="Arial"/>
                </a:rPr>
                <a:t> </a:t>
              </a:r>
              <a:r>
                <a:rPr lang="es-MX" sz="1200" err="1">
                  <a:solidFill>
                    <a:schemeClr val="tx1">
                      <a:lumMod val="85000"/>
                      <a:lumOff val="15000"/>
                    </a:schemeClr>
                  </a:solidFill>
                  <a:latin typeface="Arial"/>
                  <a:cs typeface="Arial"/>
                  <a:sym typeface="Arial"/>
                </a:rPr>
                <a:t>group</a:t>
              </a:r>
              <a:r>
                <a:rPr lang="es-MX" sz="1200">
                  <a:solidFill>
                    <a:schemeClr val="tx1">
                      <a:lumMod val="85000"/>
                      <a:lumOff val="15000"/>
                    </a:schemeClr>
                  </a:solidFill>
                  <a:latin typeface="Arial"/>
                  <a:cs typeface="Arial"/>
                  <a:sym typeface="Arial"/>
                </a:rPr>
                <a:t> </a:t>
              </a:r>
              <a:r>
                <a:rPr lang="es-MX" sz="1200" err="1">
                  <a:solidFill>
                    <a:schemeClr val="tx1">
                      <a:lumMod val="85000"/>
                      <a:lumOff val="15000"/>
                    </a:schemeClr>
                  </a:solidFill>
                  <a:latin typeface="Arial"/>
                  <a:cs typeface="Arial"/>
                  <a:sym typeface="Arial"/>
                </a:rPr>
                <a:t>consists</a:t>
              </a:r>
              <a:r>
                <a:rPr lang="es-MX" sz="1200">
                  <a:solidFill>
                    <a:schemeClr val="tx1">
                      <a:lumMod val="85000"/>
                      <a:lumOff val="15000"/>
                    </a:schemeClr>
                  </a:solidFill>
                  <a:latin typeface="Arial"/>
                  <a:cs typeface="Arial"/>
                  <a:sym typeface="Arial"/>
                </a:rPr>
                <a:t> </a:t>
              </a:r>
              <a:r>
                <a:rPr lang="es-MX" sz="1200" err="1">
                  <a:solidFill>
                    <a:schemeClr val="tx1">
                      <a:lumMod val="85000"/>
                      <a:lumOff val="15000"/>
                    </a:schemeClr>
                  </a:solidFill>
                  <a:latin typeface="Arial"/>
                  <a:cs typeface="Arial"/>
                  <a:sym typeface="Arial"/>
                </a:rPr>
                <a:t>of</a:t>
              </a:r>
              <a:r>
                <a:rPr lang="es-MX" sz="1200">
                  <a:solidFill>
                    <a:schemeClr val="tx1">
                      <a:lumMod val="85000"/>
                      <a:lumOff val="15000"/>
                    </a:schemeClr>
                  </a:solidFill>
                  <a:latin typeface="Arial"/>
                  <a:cs typeface="Arial"/>
                  <a:sym typeface="Arial"/>
                </a:rPr>
                <a:t> 5 </a:t>
              </a:r>
              <a:r>
                <a:rPr lang="es-MX" sz="1200" err="1">
                  <a:solidFill>
                    <a:schemeClr val="tx1">
                      <a:lumMod val="85000"/>
                      <a:lumOff val="15000"/>
                    </a:schemeClr>
                  </a:solidFill>
                  <a:latin typeface="Arial"/>
                  <a:cs typeface="Arial"/>
                  <a:sym typeface="Arial"/>
                </a:rPr>
                <a:t>projects</a:t>
              </a:r>
              <a:r>
                <a:rPr lang="es-MX" sz="1200">
                  <a:solidFill>
                    <a:schemeClr val="tx1">
                      <a:lumMod val="85000"/>
                      <a:lumOff val="15000"/>
                    </a:schemeClr>
                  </a:solidFill>
                  <a:latin typeface="Arial"/>
                  <a:cs typeface="Arial"/>
                  <a:sym typeface="Arial"/>
                </a:rPr>
                <a:t>:</a:t>
              </a:r>
            </a:p>
            <a:p>
              <a:pPr marL="12065" marR="5080" algn="just" defTabSz="914358">
                <a:spcBef>
                  <a:spcPts val="100"/>
                </a:spcBef>
              </a:pPr>
              <a:r>
                <a:rPr lang="es-MX" sz="1200">
                  <a:solidFill>
                    <a:schemeClr val="tx1">
                      <a:lumMod val="85000"/>
                      <a:lumOff val="15000"/>
                    </a:schemeClr>
                  </a:solidFill>
                  <a:latin typeface="Arial"/>
                  <a:cs typeface="Arial"/>
                  <a:sym typeface="Arial"/>
                </a:rPr>
                <a:t>500 kV Chilca CTM-</a:t>
              </a:r>
              <a:r>
                <a:rPr lang="es-MX" sz="1200" err="1">
                  <a:solidFill>
                    <a:schemeClr val="tx1">
                      <a:lumMod val="85000"/>
                      <a:lumOff val="15000"/>
                    </a:schemeClr>
                  </a:solidFill>
                  <a:latin typeface="Arial"/>
                  <a:cs typeface="Arial"/>
                  <a:sym typeface="Arial"/>
                </a:rPr>
                <a:t>Carabayllo</a:t>
              </a:r>
              <a:r>
                <a:rPr lang="es-MX" sz="1200">
                  <a:solidFill>
                    <a:schemeClr val="tx1">
                      <a:lumMod val="85000"/>
                      <a:lumOff val="15000"/>
                    </a:schemeClr>
                  </a:solidFill>
                  <a:latin typeface="Arial"/>
                  <a:cs typeface="Arial"/>
                  <a:sym typeface="Arial"/>
                </a:rPr>
                <a:t> Link, </a:t>
              </a:r>
              <a:r>
                <a:rPr lang="es-MX" sz="1200" err="1">
                  <a:solidFill>
                    <a:schemeClr val="tx1">
                      <a:lumMod val="85000"/>
                      <a:lumOff val="15000"/>
                    </a:schemeClr>
                  </a:solidFill>
                  <a:latin typeface="Arial"/>
                  <a:cs typeface="Arial"/>
                  <a:sym typeface="Arial"/>
                </a:rPr>
                <a:t>Transformer</a:t>
              </a:r>
              <a:r>
                <a:rPr lang="es-MX" sz="1200">
                  <a:solidFill>
                    <a:schemeClr val="tx1">
                      <a:lumMod val="85000"/>
                      <a:lumOff val="15000"/>
                    </a:schemeClr>
                  </a:solidFill>
                  <a:latin typeface="Arial"/>
                  <a:cs typeface="Arial"/>
                  <a:sym typeface="Arial"/>
                </a:rPr>
                <a:t> </a:t>
              </a:r>
              <a:r>
                <a:rPr lang="es-MX" sz="1200" err="1">
                  <a:solidFill>
                    <a:schemeClr val="tx1">
                      <a:lumMod val="85000"/>
                      <a:lumOff val="15000"/>
                    </a:schemeClr>
                  </a:solidFill>
                  <a:latin typeface="Arial"/>
                  <a:cs typeface="Arial"/>
                  <a:sym typeface="Arial"/>
                </a:rPr>
                <a:t>Substation</a:t>
              </a:r>
              <a:r>
                <a:rPr lang="es-MX" sz="1200">
                  <a:solidFill>
                    <a:schemeClr val="tx1">
                      <a:lumMod val="85000"/>
                      <a:lumOff val="15000"/>
                    </a:schemeClr>
                  </a:solidFill>
                  <a:latin typeface="Arial"/>
                  <a:cs typeface="Arial"/>
                  <a:sym typeface="Arial"/>
                </a:rPr>
                <a:t> </a:t>
              </a:r>
              <a:r>
                <a:rPr lang="es-MX" sz="1200" err="1">
                  <a:solidFill>
                    <a:schemeClr val="tx1">
                      <a:lumMod val="85000"/>
                      <a:lumOff val="15000"/>
                    </a:schemeClr>
                  </a:solidFill>
                  <a:latin typeface="Arial"/>
                  <a:cs typeface="Arial"/>
                  <a:sym typeface="Arial"/>
                </a:rPr>
                <a:t>Expansion</a:t>
              </a:r>
              <a:r>
                <a:rPr lang="es-MX" sz="1200">
                  <a:solidFill>
                    <a:schemeClr val="tx1">
                      <a:lumMod val="85000"/>
                      <a:lumOff val="15000"/>
                    </a:schemeClr>
                  </a:solidFill>
                  <a:latin typeface="Arial"/>
                  <a:cs typeface="Arial"/>
                  <a:sym typeface="Arial"/>
                </a:rPr>
                <a:t> and Air Core Reactor in Chilca CTM </a:t>
              </a:r>
              <a:r>
                <a:rPr lang="es-MX" sz="1200" err="1">
                  <a:solidFill>
                    <a:schemeClr val="tx1">
                      <a:lumMod val="85000"/>
                      <a:lumOff val="15000"/>
                    </a:schemeClr>
                  </a:solidFill>
                  <a:latin typeface="Arial"/>
                  <a:cs typeface="Arial"/>
                  <a:sym typeface="Arial"/>
                </a:rPr>
                <a:t>Substation</a:t>
              </a:r>
              <a:r>
                <a:rPr lang="es-MX" sz="1200">
                  <a:solidFill>
                    <a:schemeClr val="tx1">
                      <a:lumMod val="85000"/>
                      <a:lumOff val="15000"/>
                    </a:schemeClr>
                  </a:solidFill>
                  <a:latin typeface="Arial"/>
                  <a:cs typeface="Arial"/>
                  <a:sym typeface="Arial"/>
                </a:rPr>
                <a:t> (</a:t>
              </a:r>
              <a:r>
                <a:rPr lang="es-MX" sz="1200" err="1">
                  <a:solidFill>
                    <a:schemeClr val="tx1">
                      <a:lumMod val="85000"/>
                      <a:lumOff val="15000"/>
                    </a:schemeClr>
                  </a:solidFill>
                  <a:latin typeface="Arial"/>
                  <a:cs typeface="Arial"/>
                  <a:sym typeface="Arial"/>
                </a:rPr>
                <a:t>Trunk</a:t>
              </a:r>
              <a:r>
                <a:rPr lang="es-MX" sz="1200">
                  <a:solidFill>
                    <a:schemeClr val="tx1">
                      <a:lumMod val="85000"/>
                      <a:lumOff val="15000"/>
                    </a:schemeClr>
                  </a:solidFill>
                  <a:latin typeface="Arial"/>
                  <a:cs typeface="Arial"/>
                  <a:sym typeface="Arial"/>
                </a:rPr>
                <a:t> </a:t>
              </a:r>
              <a:r>
                <a:rPr lang="es-MX" sz="1200" err="1">
                  <a:solidFill>
                    <a:schemeClr val="tx1">
                      <a:lumMod val="85000"/>
                      <a:lumOff val="15000"/>
                    </a:schemeClr>
                  </a:solidFill>
                  <a:latin typeface="Arial"/>
                  <a:cs typeface="Arial"/>
                  <a:sym typeface="Arial"/>
                </a:rPr>
                <a:t>System</a:t>
              </a:r>
              <a:r>
                <a:rPr lang="es-MX" sz="1200">
                  <a:solidFill>
                    <a:schemeClr val="tx1">
                      <a:lumMod val="85000"/>
                      <a:lumOff val="15000"/>
                    </a:schemeClr>
                  </a:solidFill>
                  <a:latin typeface="Arial"/>
                  <a:cs typeface="Arial"/>
                  <a:sym typeface="Arial"/>
                </a:rPr>
                <a:t>) </a:t>
              </a:r>
              <a:r>
                <a:rPr lang="es-MX" sz="1200" err="1">
                  <a:solidFill>
                    <a:schemeClr val="tx1">
                      <a:lumMod val="85000"/>
                      <a:lumOff val="15000"/>
                    </a:schemeClr>
                  </a:solidFill>
                  <a:latin typeface="Arial"/>
                  <a:cs typeface="Arial"/>
                  <a:sym typeface="Arial"/>
                </a:rPr>
                <a:t>Only</a:t>
              </a:r>
              <a:r>
                <a:rPr lang="es-MX" sz="1200">
                  <a:solidFill>
                    <a:schemeClr val="tx1">
                      <a:lumMod val="85000"/>
                      <a:lumOff val="15000"/>
                    </a:schemeClr>
                  </a:solidFill>
                  <a:latin typeface="Arial"/>
                  <a:cs typeface="Arial"/>
                  <a:sym typeface="Arial"/>
                </a:rPr>
                <a:t> </a:t>
              </a:r>
              <a:r>
                <a:rPr lang="es-MX" sz="1200" err="1">
                  <a:solidFill>
                    <a:schemeClr val="tx1">
                      <a:lumMod val="85000"/>
                      <a:lumOff val="15000"/>
                    </a:schemeClr>
                  </a:solidFill>
                  <a:latin typeface="Arial"/>
                  <a:cs typeface="Arial"/>
                  <a:sym typeface="Arial"/>
                </a:rPr>
                <a:t>component</a:t>
              </a:r>
              <a:r>
                <a:rPr lang="es-MX" sz="1200">
                  <a:solidFill>
                    <a:schemeClr val="tx1">
                      <a:lumMod val="85000"/>
                      <a:lumOff val="15000"/>
                    </a:schemeClr>
                  </a:solidFill>
                  <a:latin typeface="Arial"/>
                  <a:cs typeface="Arial"/>
                  <a:sym typeface="Arial"/>
                </a:rPr>
                <a:t> 1</a:t>
              </a:r>
            </a:p>
            <a:p>
              <a:pPr marL="12065" marR="5080" algn="just" defTabSz="914358">
                <a:spcBef>
                  <a:spcPts val="100"/>
                </a:spcBef>
              </a:pPr>
              <a:r>
                <a:rPr lang="es-MX" sz="1200">
                  <a:solidFill>
                    <a:schemeClr val="tx1">
                      <a:lumMod val="85000"/>
                      <a:lumOff val="15000"/>
                    </a:schemeClr>
                  </a:solidFill>
                  <a:latin typeface="Arial"/>
                  <a:cs typeface="Arial"/>
                  <a:sym typeface="Arial"/>
                </a:rPr>
                <a:t>500/220 kV Bicentenario New </a:t>
              </a:r>
              <a:r>
                <a:rPr lang="es-MX" sz="1200" err="1">
                  <a:solidFill>
                    <a:schemeClr val="tx1">
                      <a:lumMod val="85000"/>
                      <a:lumOff val="15000"/>
                    </a:schemeClr>
                  </a:solidFill>
                  <a:latin typeface="Arial"/>
                  <a:cs typeface="Arial"/>
                  <a:sym typeface="Arial"/>
                </a:rPr>
                <a:t>Substation</a:t>
              </a:r>
              <a:r>
                <a:rPr lang="es-MX" sz="1200">
                  <a:solidFill>
                    <a:schemeClr val="tx1">
                      <a:lumMod val="85000"/>
                      <a:lumOff val="15000"/>
                    </a:schemeClr>
                  </a:solidFill>
                  <a:latin typeface="Arial"/>
                  <a:cs typeface="Arial"/>
                  <a:sym typeface="Arial"/>
                </a:rPr>
                <a:t>, </a:t>
              </a:r>
              <a:r>
                <a:rPr lang="es-MX" sz="1200" err="1">
                  <a:solidFill>
                    <a:schemeClr val="tx1">
                      <a:lumMod val="85000"/>
                      <a:lumOff val="15000"/>
                    </a:schemeClr>
                  </a:solidFill>
                  <a:latin typeface="Arial"/>
                  <a:cs typeface="Arial"/>
                  <a:sym typeface="Arial"/>
                </a:rPr>
                <a:t>expansions</a:t>
              </a:r>
              <a:r>
                <a:rPr lang="es-MX" sz="1200">
                  <a:solidFill>
                    <a:schemeClr val="tx1">
                      <a:lumMod val="85000"/>
                      <a:lumOff val="15000"/>
                    </a:schemeClr>
                  </a:solidFill>
                  <a:latin typeface="Arial"/>
                  <a:cs typeface="Arial"/>
                  <a:sym typeface="Arial"/>
                </a:rPr>
                <a:t> and </a:t>
              </a:r>
              <a:r>
                <a:rPr lang="es-MX" sz="1200" err="1">
                  <a:solidFill>
                    <a:schemeClr val="tx1">
                      <a:lumMod val="85000"/>
                      <a:lumOff val="15000"/>
                    </a:schemeClr>
                  </a:solidFill>
                  <a:latin typeface="Arial"/>
                  <a:cs typeface="Arial"/>
                  <a:sym typeface="Arial"/>
                </a:rPr>
                <a:t>associated</a:t>
              </a:r>
              <a:r>
                <a:rPr lang="es-MX" sz="1200">
                  <a:solidFill>
                    <a:schemeClr val="tx1">
                      <a:lumMod val="85000"/>
                      <a:lumOff val="15000"/>
                    </a:schemeClr>
                  </a:solidFill>
                  <a:latin typeface="Arial"/>
                  <a:cs typeface="Arial"/>
                  <a:sym typeface="Arial"/>
                </a:rPr>
                <a:t> </a:t>
              </a:r>
              <a:r>
                <a:rPr lang="es-MX" sz="1200" err="1">
                  <a:solidFill>
                    <a:schemeClr val="tx1">
                      <a:lumMod val="85000"/>
                      <a:lumOff val="15000"/>
                    </a:schemeClr>
                  </a:solidFill>
                  <a:latin typeface="Arial"/>
                  <a:cs typeface="Arial"/>
                  <a:sym typeface="Arial"/>
                </a:rPr>
                <a:t>substations</a:t>
              </a:r>
              <a:r>
                <a:rPr lang="es-MX" sz="1200">
                  <a:solidFill>
                    <a:schemeClr val="tx1">
                      <a:lumMod val="85000"/>
                      <a:lumOff val="15000"/>
                    </a:schemeClr>
                  </a:solidFill>
                  <a:latin typeface="Arial"/>
                  <a:cs typeface="Arial"/>
                  <a:sym typeface="Arial"/>
                </a:rPr>
                <a:t> (</a:t>
              </a:r>
              <a:r>
                <a:rPr lang="es-MX" sz="1200" err="1">
                  <a:solidFill>
                    <a:schemeClr val="tx1">
                      <a:lumMod val="85000"/>
                      <a:lumOff val="15000"/>
                    </a:schemeClr>
                  </a:solidFill>
                  <a:latin typeface="Arial"/>
                  <a:cs typeface="Arial"/>
                  <a:sym typeface="Arial"/>
                </a:rPr>
                <a:t>Trunk</a:t>
              </a:r>
              <a:r>
                <a:rPr lang="es-MX" sz="1200">
                  <a:solidFill>
                    <a:schemeClr val="tx1">
                      <a:lumMod val="85000"/>
                      <a:lumOff val="15000"/>
                    </a:schemeClr>
                  </a:solidFill>
                  <a:latin typeface="Arial"/>
                  <a:cs typeface="Arial"/>
                  <a:sym typeface="Arial"/>
                </a:rPr>
                <a:t> </a:t>
              </a:r>
              <a:r>
                <a:rPr lang="es-MX" sz="1200" err="1">
                  <a:solidFill>
                    <a:schemeClr val="tx1">
                      <a:lumMod val="85000"/>
                      <a:lumOff val="15000"/>
                    </a:schemeClr>
                  </a:solidFill>
                  <a:latin typeface="Arial"/>
                  <a:cs typeface="Arial"/>
                  <a:sym typeface="Arial"/>
                </a:rPr>
                <a:t>System</a:t>
              </a:r>
              <a:r>
                <a:rPr lang="es-MX" sz="1200">
                  <a:solidFill>
                    <a:schemeClr val="tx1">
                      <a:lumMod val="85000"/>
                      <a:lumOff val="15000"/>
                    </a:schemeClr>
                  </a:solidFill>
                  <a:latin typeface="Arial"/>
                  <a:cs typeface="Arial"/>
                  <a:sym typeface="Arial"/>
                </a:rPr>
                <a:t>)</a:t>
              </a:r>
            </a:p>
            <a:p>
              <a:pPr marL="12065" marR="5080" algn="just" defTabSz="914358">
                <a:spcBef>
                  <a:spcPts val="100"/>
                </a:spcBef>
              </a:pPr>
              <a:r>
                <a:rPr lang="es-MX" sz="1200" err="1">
                  <a:solidFill>
                    <a:schemeClr val="tx1">
                      <a:lumMod val="85000"/>
                      <a:lumOff val="15000"/>
                    </a:schemeClr>
                  </a:solidFill>
                  <a:latin typeface="Arial"/>
                  <a:cs typeface="Arial"/>
                  <a:sym typeface="Arial"/>
                </a:rPr>
                <a:t>Reconfiguration</a:t>
              </a:r>
              <a:r>
                <a:rPr lang="es-MX" sz="1200">
                  <a:solidFill>
                    <a:schemeClr val="tx1">
                      <a:lumMod val="85000"/>
                      <a:lumOff val="15000"/>
                    </a:schemeClr>
                  </a:solidFill>
                  <a:latin typeface="Arial"/>
                  <a:cs typeface="Arial"/>
                  <a:sym typeface="Arial"/>
                </a:rPr>
                <a:t> 220 kV Chavarría – Santa Rosa – Carapongo Link, </a:t>
              </a:r>
              <a:r>
                <a:rPr lang="es-MX" sz="1200" err="1">
                  <a:solidFill>
                    <a:schemeClr val="tx1">
                      <a:lumMod val="85000"/>
                      <a:lumOff val="15000"/>
                    </a:schemeClr>
                  </a:solidFill>
                  <a:latin typeface="Arial"/>
                  <a:cs typeface="Arial"/>
                  <a:sym typeface="Arial"/>
                </a:rPr>
                <a:t>lines</a:t>
              </a:r>
              <a:r>
                <a:rPr lang="es-MX" sz="1200">
                  <a:solidFill>
                    <a:schemeClr val="tx1">
                      <a:lumMod val="85000"/>
                      <a:lumOff val="15000"/>
                    </a:schemeClr>
                  </a:solidFill>
                  <a:latin typeface="Arial"/>
                  <a:cs typeface="Arial"/>
                  <a:sym typeface="Arial"/>
                </a:rPr>
                <a:t>, </a:t>
              </a:r>
              <a:r>
                <a:rPr lang="es-MX" sz="1200" err="1">
                  <a:solidFill>
                    <a:schemeClr val="tx1">
                      <a:lumMod val="85000"/>
                      <a:lumOff val="15000"/>
                    </a:schemeClr>
                  </a:solidFill>
                  <a:latin typeface="Arial"/>
                  <a:cs typeface="Arial"/>
                  <a:sym typeface="Arial"/>
                </a:rPr>
                <a:t>extensions</a:t>
              </a:r>
              <a:r>
                <a:rPr lang="es-MX" sz="1200">
                  <a:solidFill>
                    <a:schemeClr val="tx1">
                      <a:lumMod val="85000"/>
                      <a:lumOff val="15000"/>
                    </a:schemeClr>
                  </a:solidFill>
                  <a:latin typeface="Arial"/>
                  <a:cs typeface="Arial"/>
                  <a:sym typeface="Arial"/>
                </a:rPr>
                <a:t> and </a:t>
              </a:r>
              <a:r>
                <a:rPr lang="es-MX" sz="1200" err="1">
                  <a:solidFill>
                    <a:schemeClr val="tx1">
                      <a:lumMod val="85000"/>
                      <a:lumOff val="15000"/>
                    </a:schemeClr>
                  </a:solidFill>
                  <a:latin typeface="Arial"/>
                  <a:cs typeface="Arial"/>
                  <a:sym typeface="Arial"/>
                </a:rPr>
                <a:t>associated</a:t>
              </a:r>
              <a:r>
                <a:rPr lang="es-MX" sz="1200">
                  <a:solidFill>
                    <a:schemeClr val="tx1">
                      <a:lumMod val="85000"/>
                      <a:lumOff val="15000"/>
                    </a:schemeClr>
                  </a:solidFill>
                  <a:latin typeface="Arial"/>
                  <a:cs typeface="Arial"/>
                  <a:sym typeface="Arial"/>
                </a:rPr>
                <a:t> </a:t>
              </a:r>
              <a:r>
                <a:rPr lang="es-MX" sz="1200" err="1">
                  <a:solidFill>
                    <a:schemeClr val="tx1">
                      <a:lumMod val="85000"/>
                      <a:lumOff val="15000"/>
                    </a:schemeClr>
                  </a:solidFill>
                  <a:latin typeface="Arial"/>
                  <a:cs typeface="Arial"/>
                  <a:sym typeface="Arial"/>
                </a:rPr>
                <a:t>substations</a:t>
              </a:r>
              <a:r>
                <a:rPr lang="es-MX" sz="1200">
                  <a:solidFill>
                    <a:schemeClr val="tx1">
                      <a:lumMod val="85000"/>
                      <a:lumOff val="15000"/>
                    </a:schemeClr>
                  </a:solidFill>
                  <a:latin typeface="Arial"/>
                  <a:cs typeface="Arial"/>
                  <a:sym typeface="Arial"/>
                </a:rPr>
                <a:t> (ITC Project) </a:t>
              </a:r>
            </a:p>
            <a:p>
              <a:pPr marL="12065" marR="5080" algn="just" defTabSz="914358">
                <a:spcBef>
                  <a:spcPts val="100"/>
                </a:spcBef>
              </a:pPr>
              <a:r>
                <a:rPr lang="es-MX" sz="1200">
                  <a:solidFill>
                    <a:schemeClr val="tx1">
                      <a:lumMod val="85000"/>
                      <a:lumOff val="15000"/>
                    </a:schemeClr>
                  </a:solidFill>
                  <a:latin typeface="Arial"/>
                  <a:cs typeface="Arial"/>
                  <a:sym typeface="Arial"/>
                </a:rPr>
                <a:t>220 kV </a:t>
              </a:r>
              <a:r>
                <a:rPr lang="es-MX" sz="1200" err="1">
                  <a:solidFill>
                    <a:schemeClr val="tx1">
                      <a:lumMod val="85000"/>
                      <a:lumOff val="15000"/>
                    </a:schemeClr>
                  </a:solidFill>
                  <a:latin typeface="Arial"/>
                  <a:cs typeface="Arial"/>
                  <a:sym typeface="Arial"/>
                </a:rPr>
                <a:t>Muyurina</a:t>
              </a:r>
              <a:r>
                <a:rPr lang="es-MX" sz="1200">
                  <a:solidFill>
                    <a:schemeClr val="tx1">
                      <a:lumMod val="85000"/>
                      <a:lumOff val="15000"/>
                    </a:schemeClr>
                  </a:solidFill>
                  <a:latin typeface="Arial"/>
                  <a:cs typeface="Arial"/>
                  <a:sym typeface="Arial"/>
                </a:rPr>
                <a:t> New </a:t>
              </a:r>
              <a:r>
                <a:rPr lang="es-MX" sz="1200" err="1">
                  <a:solidFill>
                    <a:schemeClr val="tx1">
                      <a:lumMod val="85000"/>
                      <a:lumOff val="15000"/>
                    </a:schemeClr>
                  </a:solidFill>
                  <a:latin typeface="Arial"/>
                  <a:cs typeface="Arial"/>
                  <a:sym typeface="Arial"/>
                </a:rPr>
                <a:t>Substation</a:t>
              </a:r>
              <a:r>
                <a:rPr lang="es-MX" sz="1200">
                  <a:solidFill>
                    <a:schemeClr val="tx1">
                      <a:lumMod val="85000"/>
                      <a:lumOff val="15000"/>
                    </a:schemeClr>
                  </a:solidFill>
                  <a:latin typeface="Arial"/>
                  <a:cs typeface="Arial"/>
                  <a:sym typeface="Arial"/>
                </a:rPr>
                <a:t>, Ayacucho New </a:t>
              </a:r>
              <a:r>
                <a:rPr lang="es-MX" sz="1200" err="1">
                  <a:solidFill>
                    <a:schemeClr val="tx1">
                      <a:lumMod val="85000"/>
                      <a:lumOff val="15000"/>
                    </a:schemeClr>
                  </a:solidFill>
                  <a:latin typeface="Arial"/>
                  <a:cs typeface="Arial"/>
                  <a:sym typeface="Arial"/>
                </a:rPr>
                <a:t>Substation</a:t>
              </a:r>
              <a:r>
                <a:rPr lang="es-MX" sz="1200">
                  <a:solidFill>
                    <a:schemeClr val="tx1">
                      <a:lumMod val="85000"/>
                      <a:lumOff val="15000"/>
                    </a:schemeClr>
                  </a:solidFill>
                  <a:latin typeface="Arial"/>
                  <a:cs typeface="Arial"/>
                  <a:sym typeface="Arial"/>
                </a:rPr>
                <a:t>, 220 kV </a:t>
              </a:r>
              <a:r>
                <a:rPr lang="es-MX" sz="1200" err="1">
                  <a:solidFill>
                    <a:schemeClr val="tx1">
                      <a:lumMod val="85000"/>
                      <a:lumOff val="15000"/>
                    </a:schemeClr>
                  </a:solidFill>
                  <a:latin typeface="Arial"/>
                  <a:cs typeface="Arial"/>
                  <a:sym typeface="Arial"/>
                </a:rPr>
                <a:t>Muyurina</a:t>
              </a:r>
              <a:r>
                <a:rPr lang="es-MX" sz="1200">
                  <a:solidFill>
                    <a:schemeClr val="tx1">
                      <a:lumMod val="85000"/>
                      <a:lumOff val="15000"/>
                    </a:schemeClr>
                  </a:solidFill>
                  <a:latin typeface="Arial"/>
                  <a:cs typeface="Arial"/>
                  <a:sym typeface="Arial"/>
                </a:rPr>
                <a:t>-Ayacucho </a:t>
              </a:r>
              <a:r>
                <a:rPr lang="es-MX" sz="1200" err="1">
                  <a:solidFill>
                    <a:schemeClr val="tx1">
                      <a:lumMod val="85000"/>
                      <a:lumOff val="15000"/>
                    </a:schemeClr>
                  </a:solidFill>
                  <a:latin typeface="Arial"/>
                  <a:cs typeface="Arial"/>
                  <a:sym typeface="Arial"/>
                </a:rPr>
                <a:t>Transmission</a:t>
              </a:r>
              <a:r>
                <a:rPr lang="es-MX" sz="1200">
                  <a:solidFill>
                    <a:schemeClr val="tx1">
                      <a:lumMod val="85000"/>
                      <a:lumOff val="15000"/>
                    </a:schemeClr>
                  </a:solidFill>
                  <a:latin typeface="Arial"/>
                  <a:cs typeface="Arial"/>
                  <a:sym typeface="Arial"/>
                </a:rPr>
                <a:t> Line, </a:t>
              </a:r>
              <a:r>
                <a:rPr lang="es-MX" sz="1200" err="1">
                  <a:solidFill>
                    <a:schemeClr val="tx1">
                      <a:lumMod val="85000"/>
                      <a:lumOff val="15000"/>
                    </a:schemeClr>
                  </a:solidFill>
                  <a:latin typeface="Arial"/>
                  <a:cs typeface="Arial"/>
                  <a:sym typeface="Arial"/>
                </a:rPr>
                <a:t>Extensions</a:t>
              </a:r>
              <a:r>
                <a:rPr lang="es-MX" sz="1200">
                  <a:solidFill>
                    <a:schemeClr val="tx1">
                      <a:lumMod val="85000"/>
                      <a:lumOff val="15000"/>
                    </a:schemeClr>
                  </a:solidFill>
                  <a:latin typeface="Arial"/>
                  <a:cs typeface="Arial"/>
                  <a:sym typeface="Arial"/>
                </a:rPr>
                <a:t> and </a:t>
              </a:r>
              <a:r>
                <a:rPr lang="es-MX" sz="1200" err="1">
                  <a:solidFill>
                    <a:schemeClr val="tx1">
                      <a:lumMod val="85000"/>
                      <a:lumOff val="15000"/>
                    </a:schemeClr>
                  </a:solidFill>
                  <a:latin typeface="Arial"/>
                  <a:cs typeface="Arial"/>
                  <a:sym typeface="Arial"/>
                </a:rPr>
                <a:t>Associated</a:t>
              </a:r>
              <a:r>
                <a:rPr lang="es-MX" sz="1200">
                  <a:solidFill>
                    <a:schemeClr val="tx1">
                      <a:lumMod val="85000"/>
                      <a:lumOff val="15000"/>
                    </a:schemeClr>
                  </a:solidFill>
                  <a:latin typeface="Arial"/>
                  <a:cs typeface="Arial"/>
                  <a:sym typeface="Arial"/>
                </a:rPr>
                <a:t> </a:t>
              </a:r>
              <a:r>
                <a:rPr lang="es-MX" sz="1200" err="1">
                  <a:solidFill>
                    <a:schemeClr val="tx1">
                      <a:lumMod val="85000"/>
                      <a:lumOff val="15000"/>
                    </a:schemeClr>
                  </a:solidFill>
                  <a:latin typeface="Arial"/>
                  <a:cs typeface="Arial"/>
                  <a:sym typeface="Arial"/>
                </a:rPr>
                <a:t>Substations</a:t>
              </a:r>
              <a:r>
                <a:rPr lang="es-MX" sz="1200">
                  <a:solidFill>
                    <a:schemeClr val="tx1">
                      <a:lumMod val="85000"/>
                      <a:lumOff val="15000"/>
                    </a:schemeClr>
                  </a:solidFill>
                  <a:latin typeface="Arial"/>
                  <a:cs typeface="Arial"/>
                  <a:sym typeface="Arial"/>
                </a:rPr>
                <a:t> (</a:t>
              </a:r>
              <a:r>
                <a:rPr lang="es-MX" sz="1200" err="1">
                  <a:solidFill>
                    <a:schemeClr val="tx1">
                      <a:lumMod val="85000"/>
                      <a:lumOff val="15000"/>
                    </a:schemeClr>
                  </a:solidFill>
                  <a:latin typeface="Arial"/>
                  <a:cs typeface="Arial"/>
                  <a:sym typeface="Arial"/>
                </a:rPr>
                <a:t>Trunk</a:t>
              </a:r>
              <a:r>
                <a:rPr lang="es-MX" sz="1200">
                  <a:solidFill>
                    <a:schemeClr val="tx1">
                      <a:lumMod val="85000"/>
                      <a:lumOff val="15000"/>
                    </a:schemeClr>
                  </a:solidFill>
                  <a:latin typeface="Arial"/>
                  <a:cs typeface="Arial"/>
                  <a:sym typeface="Arial"/>
                </a:rPr>
                <a:t> </a:t>
              </a:r>
              <a:r>
                <a:rPr lang="es-MX" sz="1200" err="1">
                  <a:solidFill>
                    <a:schemeClr val="tx1">
                      <a:lumMod val="85000"/>
                      <a:lumOff val="15000"/>
                    </a:schemeClr>
                  </a:solidFill>
                  <a:latin typeface="Arial"/>
                  <a:cs typeface="Arial"/>
                  <a:sym typeface="Arial"/>
                </a:rPr>
                <a:t>System</a:t>
              </a:r>
              <a:r>
                <a:rPr lang="es-MX" sz="1200">
                  <a:solidFill>
                    <a:schemeClr val="tx1">
                      <a:lumMod val="85000"/>
                      <a:lumOff val="15000"/>
                    </a:schemeClr>
                  </a:solidFill>
                  <a:latin typeface="Arial"/>
                  <a:cs typeface="Arial"/>
                  <a:sym typeface="Arial"/>
                </a:rPr>
                <a:t> + ITC Project)</a:t>
              </a:r>
            </a:p>
            <a:p>
              <a:pPr marL="12065" marR="5080" algn="just" defTabSz="914358">
                <a:spcBef>
                  <a:spcPts val="100"/>
                </a:spcBef>
              </a:pPr>
              <a:r>
                <a:rPr lang="es-MX" sz="1200" err="1">
                  <a:solidFill>
                    <a:schemeClr val="tx1">
                      <a:lumMod val="85000"/>
                      <a:lumOff val="15000"/>
                    </a:schemeClr>
                  </a:solidFill>
                  <a:latin typeface="Arial"/>
                  <a:cs typeface="Arial"/>
                  <a:sym typeface="Arial"/>
                </a:rPr>
                <a:t>Supply</a:t>
              </a:r>
              <a:r>
                <a:rPr lang="es-MX" sz="1200">
                  <a:solidFill>
                    <a:schemeClr val="tx1">
                      <a:lumMod val="85000"/>
                      <a:lumOff val="15000"/>
                    </a:schemeClr>
                  </a:solidFill>
                  <a:latin typeface="Arial"/>
                  <a:cs typeface="Arial"/>
                  <a:sym typeface="Arial"/>
                </a:rPr>
                <a:t> </a:t>
              </a:r>
              <a:r>
                <a:rPr lang="es-MX" sz="1200" err="1">
                  <a:solidFill>
                    <a:schemeClr val="tx1">
                      <a:lumMod val="85000"/>
                      <a:lumOff val="15000"/>
                    </a:schemeClr>
                  </a:solidFill>
                  <a:latin typeface="Arial"/>
                  <a:cs typeface="Arial"/>
                  <a:sym typeface="Arial"/>
                </a:rPr>
                <a:t>Capacity</a:t>
              </a:r>
              <a:r>
                <a:rPr lang="es-MX" sz="1200">
                  <a:solidFill>
                    <a:schemeClr val="tx1">
                      <a:lumMod val="85000"/>
                      <a:lumOff val="15000"/>
                    </a:schemeClr>
                  </a:solidFill>
                  <a:latin typeface="Arial"/>
                  <a:cs typeface="Arial"/>
                  <a:sym typeface="Arial"/>
                </a:rPr>
                <a:t> </a:t>
              </a:r>
              <a:r>
                <a:rPr lang="es-MX" sz="1200" err="1">
                  <a:solidFill>
                    <a:schemeClr val="tx1">
                      <a:lumMod val="85000"/>
                      <a:lumOff val="15000"/>
                    </a:schemeClr>
                  </a:solidFill>
                  <a:latin typeface="Arial"/>
                  <a:cs typeface="Arial"/>
                  <a:sym typeface="Arial"/>
                </a:rPr>
                <a:t>Extension</a:t>
              </a:r>
              <a:r>
                <a:rPr lang="es-MX" sz="1200">
                  <a:solidFill>
                    <a:schemeClr val="tx1">
                      <a:lumMod val="85000"/>
                      <a:lumOff val="15000"/>
                    </a:schemeClr>
                  </a:solidFill>
                  <a:latin typeface="Arial"/>
                  <a:cs typeface="Arial"/>
                  <a:sym typeface="Arial"/>
                </a:rPr>
                <a:t> </a:t>
              </a:r>
              <a:r>
                <a:rPr lang="es-MX" sz="1200" err="1">
                  <a:solidFill>
                    <a:schemeClr val="tx1">
                      <a:lumMod val="85000"/>
                      <a:lumOff val="15000"/>
                    </a:schemeClr>
                  </a:solidFill>
                  <a:latin typeface="Arial"/>
                  <a:cs typeface="Arial"/>
                  <a:sym typeface="Arial"/>
                </a:rPr>
                <a:t>of</a:t>
              </a:r>
              <a:r>
                <a:rPr lang="es-MX" sz="1200">
                  <a:solidFill>
                    <a:schemeClr val="tx1">
                      <a:lumMod val="85000"/>
                      <a:lumOff val="15000"/>
                    </a:schemeClr>
                  </a:solidFill>
                  <a:latin typeface="Arial"/>
                  <a:cs typeface="Arial"/>
                  <a:sym typeface="Arial"/>
                </a:rPr>
                <a:t> </a:t>
              </a:r>
              <a:r>
                <a:rPr lang="es-MX" sz="1200" err="1">
                  <a:solidFill>
                    <a:schemeClr val="tx1">
                      <a:lumMod val="85000"/>
                      <a:lumOff val="15000"/>
                    </a:schemeClr>
                  </a:solidFill>
                  <a:latin typeface="Arial"/>
                  <a:cs typeface="Arial"/>
                  <a:sym typeface="Arial"/>
                </a:rPr>
                <a:t>the</a:t>
              </a:r>
              <a:r>
                <a:rPr lang="es-MX" sz="1200">
                  <a:solidFill>
                    <a:schemeClr val="tx1">
                      <a:lumMod val="85000"/>
                      <a:lumOff val="15000"/>
                    </a:schemeClr>
                  </a:solidFill>
                  <a:latin typeface="Arial"/>
                  <a:cs typeface="Arial"/>
                  <a:sym typeface="Arial"/>
                </a:rPr>
                <a:t> Ica Electric </a:t>
              </a:r>
              <a:r>
                <a:rPr lang="es-MX" sz="1200" err="1">
                  <a:solidFill>
                    <a:schemeClr val="tx1">
                      <a:lumMod val="85000"/>
                      <a:lumOff val="15000"/>
                    </a:schemeClr>
                  </a:solidFill>
                  <a:latin typeface="Arial"/>
                  <a:cs typeface="Arial"/>
                  <a:sym typeface="Arial"/>
                </a:rPr>
                <a:t>System</a:t>
              </a:r>
              <a:r>
                <a:rPr lang="es-MX" sz="1200">
                  <a:solidFill>
                    <a:schemeClr val="tx1">
                      <a:lumMod val="85000"/>
                      <a:lumOff val="15000"/>
                    </a:schemeClr>
                  </a:solidFill>
                  <a:latin typeface="Arial"/>
                  <a:cs typeface="Arial"/>
                  <a:sym typeface="Arial"/>
                </a:rPr>
                <a:t> (ITC Project)</a:t>
              </a:r>
            </a:p>
            <a:p>
              <a:pPr marL="12065" marR="5080" algn="just" defTabSz="914358">
                <a:spcBef>
                  <a:spcPts val="100"/>
                </a:spcBef>
              </a:pPr>
              <a:endParaRPr lang="es-PE" sz="1200">
                <a:effectLst/>
                <a:latin typeface="Arial"/>
              </a:endParaRPr>
            </a:p>
          </p:txBody>
        </p:sp>
      </p:grpSp>
      <p:grpSp>
        <p:nvGrpSpPr>
          <p:cNvPr id="9" name="Grupo 8">
            <a:extLst>
              <a:ext uri="{FF2B5EF4-FFF2-40B4-BE49-F238E27FC236}">
                <a16:creationId xmlns:a16="http://schemas.microsoft.com/office/drawing/2014/main" id="{886B2E44-8617-49D7-BBF7-8F6264895A30}"/>
              </a:ext>
            </a:extLst>
          </p:cNvPr>
          <p:cNvGrpSpPr/>
          <p:nvPr/>
        </p:nvGrpSpPr>
        <p:grpSpPr>
          <a:xfrm>
            <a:off x="5049279" y="4650256"/>
            <a:ext cx="6206719" cy="800469"/>
            <a:chOff x="5141001" y="3675211"/>
            <a:chExt cx="6206719" cy="800469"/>
          </a:xfrm>
        </p:grpSpPr>
        <p:sp>
          <p:nvSpPr>
            <p:cNvPr id="20" name="Elipse 19">
              <a:extLst>
                <a:ext uri="{FF2B5EF4-FFF2-40B4-BE49-F238E27FC236}">
                  <a16:creationId xmlns:a16="http://schemas.microsoft.com/office/drawing/2014/main" id="{FB92F3A0-83DB-0930-9129-13B165F79858}"/>
                </a:ext>
              </a:extLst>
            </p:cNvPr>
            <p:cNvSpPr/>
            <p:nvPr/>
          </p:nvSpPr>
          <p:spPr>
            <a:xfrm>
              <a:off x="5141001" y="3675211"/>
              <a:ext cx="800469" cy="800469"/>
            </a:xfrm>
            <a:prstGeom prst="ellips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200"/>
            </a:p>
          </p:txBody>
        </p:sp>
        <p:sp>
          <p:nvSpPr>
            <p:cNvPr id="7" name="object 14">
              <a:extLst>
                <a:ext uri="{FF2B5EF4-FFF2-40B4-BE49-F238E27FC236}">
                  <a16:creationId xmlns:a16="http://schemas.microsoft.com/office/drawing/2014/main" id="{E7E344BA-13CF-D9CC-6245-985235E3676C}"/>
                </a:ext>
              </a:extLst>
            </p:cNvPr>
            <p:cNvSpPr txBox="1"/>
            <p:nvPr/>
          </p:nvSpPr>
          <p:spPr>
            <a:xfrm>
              <a:off x="6116170" y="3792034"/>
              <a:ext cx="5231550" cy="382155"/>
            </a:xfrm>
            <a:prstGeom prst="rect">
              <a:avLst/>
            </a:prstGeom>
          </p:spPr>
          <p:txBody>
            <a:bodyPr vert="horz" wrap="square" lIns="0" tIns="12699" rIns="0" bIns="0" rtlCol="0" anchor="t">
              <a:spAutoFit/>
            </a:bodyPr>
            <a:lstStyle/>
            <a:p>
              <a:pPr marL="12065" marR="5080" algn="just" defTabSz="914358" rtl="0">
                <a:spcBef>
                  <a:spcPts val="100"/>
                </a:spcBef>
              </a:pPr>
              <a:r>
                <a:rPr lang="en-US" sz="1200">
                  <a:solidFill>
                    <a:schemeClr val="tx1">
                      <a:lumMod val="85000"/>
                      <a:lumOff val="15000"/>
                    </a:schemeClr>
                  </a:solidFill>
                  <a:latin typeface="Arial"/>
                  <a:cs typeface="Arial"/>
                  <a:sym typeface="Arial"/>
                </a:rPr>
                <a:t>The projects aim to enhance the security of transmission at 500 KV and improve transmission reliability in the Lima, Ica, and Ayacucho regions.</a:t>
              </a:r>
              <a:endParaRPr lang="en-US" sz="1200">
                <a:solidFill>
                  <a:schemeClr val="tx1">
                    <a:lumMod val="85000"/>
                    <a:lumOff val="15000"/>
                  </a:schemeClr>
                </a:solidFill>
                <a:latin typeface="Arial"/>
                <a:cs typeface="Arial"/>
              </a:endParaRPr>
            </a:p>
          </p:txBody>
        </p:sp>
        <p:pic>
          <p:nvPicPr>
            <p:cNvPr id="12" name="Gráfico 11" descr="Hombre trabajador de la construcción con relleno sólido">
              <a:extLst>
                <a:ext uri="{FF2B5EF4-FFF2-40B4-BE49-F238E27FC236}">
                  <a16:creationId xmlns:a16="http://schemas.microsoft.com/office/drawing/2014/main" id="{9895773A-B77A-A60D-1AD7-DF5F8E62682F}"/>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208262" y="3731638"/>
              <a:ext cx="687615" cy="687615"/>
            </a:xfrm>
            <a:prstGeom prst="rect">
              <a:avLst/>
            </a:prstGeom>
          </p:spPr>
        </p:pic>
      </p:grpSp>
      <p:grpSp>
        <p:nvGrpSpPr>
          <p:cNvPr id="10" name="Grupo 9">
            <a:extLst>
              <a:ext uri="{FF2B5EF4-FFF2-40B4-BE49-F238E27FC236}">
                <a16:creationId xmlns:a16="http://schemas.microsoft.com/office/drawing/2014/main" id="{60C1283D-E264-1250-F762-3445186933EF}"/>
              </a:ext>
            </a:extLst>
          </p:cNvPr>
          <p:cNvGrpSpPr/>
          <p:nvPr/>
        </p:nvGrpSpPr>
        <p:grpSpPr>
          <a:xfrm>
            <a:off x="5049279" y="5643432"/>
            <a:ext cx="6206719" cy="832227"/>
            <a:chOff x="5150145" y="5133520"/>
            <a:chExt cx="6206719" cy="832227"/>
          </a:xfrm>
        </p:grpSpPr>
        <p:sp>
          <p:nvSpPr>
            <p:cNvPr id="26" name="Elipse 25">
              <a:extLst>
                <a:ext uri="{FF2B5EF4-FFF2-40B4-BE49-F238E27FC236}">
                  <a16:creationId xmlns:a16="http://schemas.microsoft.com/office/drawing/2014/main" id="{0BE39496-C580-CA60-78E2-F80234A42778}"/>
                </a:ext>
              </a:extLst>
            </p:cNvPr>
            <p:cNvSpPr/>
            <p:nvPr/>
          </p:nvSpPr>
          <p:spPr>
            <a:xfrm>
              <a:off x="5150145" y="5133520"/>
              <a:ext cx="818611" cy="800469"/>
            </a:xfrm>
            <a:prstGeom prst="ellips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200"/>
            </a:p>
          </p:txBody>
        </p:sp>
        <p:sp>
          <p:nvSpPr>
            <p:cNvPr id="15" name="object 14">
              <a:extLst>
                <a:ext uri="{FF2B5EF4-FFF2-40B4-BE49-F238E27FC236}">
                  <a16:creationId xmlns:a16="http://schemas.microsoft.com/office/drawing/2014/main" id="{AC30F340-74A7-5026-7A2D-58BE0E25B14E}"/>
                </a:ext>
              </a:extLst>
            </p:cNvPr>
            <p:cNvSpPr txBox="1"/>
            <p:nvPr/>
          </p:nvSpPr>
          <p:spPr>
            <a:xfrm>
              <a:off x="6125314" y="5262992"/>
              <a:ext cx="5231550" cy="702755"/>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Investment</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Amount</a:t>
              </a:r>
              <a:r>
                <a:rPr lang="es-MX" sz="2000" b="1">
                  <a:solidFill>
                    <a:schemeClr val="tx1">
                      <a:lumMod val="85000"/>
                      <a:lumOff val="15000"/>
                    </a:schemeClr>
                  </a:solidFill>
                  <a:latin typeface="Arial"/>
                  <a:cs typeface="Arial"/>
                  <a:sym typeface="Arial"/>
                </a:rPr>
                <a:t>: US$ 290 MM</a:t>
              </a:r>
            </a:p>
            <a:p>
              <a:pPr marL="12065" marR="5080" algn="just" defTabSz="914358">
                <a:spcBef>
                  <a:spcPts val="100"/>
                </a:spcBef>
              </a:pPr>
              <a:r>
                <a:rPr lang="en-us" sz="1200">
                  <a:solidFill>
                    <a:schemeClr val="tx1">
                      <a:lumMod val="85000"/>
                      <a:lumOff val="15000"/>
                    </a:schemeClr>
                  </a:solidFill>
                  <a:latin typeface="Arial"/>
                  <a:cs typeface="Arial"/>
                  <a:sym typeface="Arial"/>
                </a:rPr>
                <a:t>Self-financed state initiative modality for a term of 30 years (plus construction period)</a:t>
              </a:r>
              <a:r>
                <a:rPr lang="es-MX" sz="1200">
                  <a:solidFill>
                    <a:schemeClr val="tx1">
                      <a:lumMod val="85000"/>
                      <a:lumOff val="15000"/>
                    </a:schemeClr>
                  </a:solidFill>
                  <a:latin typeface="Arial"/>
                  <a:cs typeface="Arial"/>
                  <a:sym typeface="Arial"/>
                </a:rPr>
                <a:t>.</a:t>
              </a:r>
              <a:endParaRPr lang="en-US" sz="1200">
                <a:solidFill>
                  <a:schemeClr val="tx1">
                    <a:lumMod val="85000"/>
                    <a:lumOff val="15000"/>
                  </a:schemeClr>
                </a:solidFill>
                <a:latin typeface="Arial"/>
                <a:cs typeface="Arial"/>
              </a:endParaRPr>
            </a:p>
          </p:txBody>
        </p:sp>
        <p:pic>
          <p:nvPicPr>
            <p:cNvPr id="4" name="Gráfico 3" descr="Monedas con relleno sólido">
              <a:extLst>
                <a:ext uri="{FF2B5EF4-FFF2-40B4-BE49-F238E27FC236}">
                  <a16:creationId xmlns:a16="http://schemas.microsoft.com/office/drawing/2014/main" id="{6BBB1340-A55B-95B1-8D82-3E470DA1ADE1}"/>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252032" y="5224872"/>
              <a:ext cx="608694" cy="617765"/>
            </a:xfrm>
            <a:prstGeom prst="rect">
              <a:avLst/>
            </a:prstGeom>
          </p:spPr>
        </p:pic>
      </p:grpSp>
      <p:pic>
        <p:nvPicPr>
          <p:cNvPr id="23" name="Imagen 22" descr="Nubes en el cielo&#10;&#10;Descripción generada automáticamente con confianza media">
            <a:extLst>
              <a:ext uri="{FF2B5EF4-FFF2-40B4-BE49-F238E27FC236}">
                <a16:creationId xmlns:a16="http://schemas.microsoft.com/office/drawing/2014/main" id="{05DBD117-B562-63DC-5DE5-387932901E1D}"/>
              </a:ext>
            </a:extLst>
          </p:cNvPr>
          <p:cNvPicPr>
            <a:picLocks noChangeAspect="1"/>
          </p:cNvPicPr>
          <p:nvPr/>
        </p:nvPicPr>
        <p:blipFill>
          <a:blip r:embed="rId8">
            <a:extLst>
              <a:ext uri="{28A0092B-C50C-407E-A947-70E740481C1C}">
                <a14:useLocalDpi xmlns:a14="http://schemas.microsoft.com/office/drawing/2010/main" val="0"/>
              </a:ext>
            </a:extLst>
          </a:blip>
          <a:srcRect l="348" t="3479" r="35937" b="949"/>
          <a:stretch>
            <a:fillRect/>
          </a:stretch>
        </p:blipFill>
        <p:spPr>
          <a:xfrm>
            <a:off x="569650" y="2223432"/>
            <a:ext cx="3420000" cy="3420000"/>
          </a:xfrm>
          <a:custGeom>
            <a:avLst/>
            <a:gdLst>
              <a:gd name="connsiteX0" fmla="*/ 1620000 w 3240000"/>
              <a:gd name="connsiteY0" fmla="*/ 0 h 3240000"/>
              <a:gd name="connsiteX1" fmla="*/ 3240000 w 3240000"/>
              <a:gd name="connsiteY1" fmla="*/ 1620000 h 3240000"/>
              <a:gd name="connsiteX2" fmla="*/ 1620000 w 3240000"/>
              <a:gd name="connsiteY2" fmla="*/ 3240000 h 3240000"/>
              <a:gd name="connsiteX3" fmla="*/ 0 w 3240000"/>
              <a:gd name="connsiteY3" fmla="*/ 1620000 h 3240000"/>
              <a:gd name="connsiteX4" fmla="*/ 1620000 w 3240000"/>
              <a:gd name="connsiteY4" fmla="*/ 0 h 32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0000" h="3240000">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p:spPr>
      </p:pic>
      <p:grpSp>
        <p:nvGrpSpPr>
          <p:cNvPr id="2" name="Grupo 1">
            <a:extLst>
              <a:ext uri="{FF2B5EF4-FFF2-40B4-BE49-F238E27FC236}">
                <a16:creationId xmlns:a16="http://schemas.microsoft.com/office/drawing/2014/main" id="{6023E0F8-626D-9764-AFBD-0B01E0E7761C}"/>
              </a:ext>
            </a:extLst>
          </p:cNvPr>
          <p:cNvGrpSpPr/>
          <p:nvPr/>
        </p:nvGrpSpPr>
        <p:grpSpPr>
          <a:xfrm>
            <a:off x="364290" y="997603"/>
            <a:ext cx="3752547" cy="1015796"/>
            <a:chOff x="364290" y="997603"/>
            <a:chExt cx="3752547" cy="1015796"/>
          </a:xfrm>
        </p:grpSpPr>
        <p:grpSp>
          <p:nvGrpSpPr>
            <p:cNvPr id="6" name="Grupo 5">
              <a:extLst>
                <a:ext uri="{FF2B5EF4-FFF2-40B4-BE49-F238E27FC236}">
                  <a16:creationId xmlns:a16="http://schemas.microsoft.com/office/drawing/2014/main" id="{6DFF1D4B-6746-1A0A-3A36-5D1C82E45161}"/>
                </a:ext>
              </a:extLst>
            </p:cNvPr>
            <p:cNvGrpSpPr/>
            <p:nvPr/>
          </p:nvGrpSpPr>
          <p:grpSpPr>
            <a:xfrm>
              <a:off x="364290" y="997603"/>
              <a:ext cx="3752547" cy="735494"/>
              <a:chOff x="-164593" y="5768531"/>
              <a:chExt cx="3898394" cy="735494"/>
            </a:xfrm>
            <a:noFill/>
          </p:grpSpPr>
          <p:sp>
            <p:nvSpPr>
              <p:cNvPr id="16" name="object 2">
                <a:extLst>
                  <a:ext uri="{FF2B5EF4-FFF2-40B4-BE49-F238E27FC236}">
                    <a16:creationId xmlns:a16="http://schemas.microsoft.com/office/drawing/2014/main" id="{C266FFE6-8464-E5C0-9B4A-90B327645484}"/>
                  </a:ext>
                </a:extLst>
              </p:cNvPr>
              <p:cNvSpPr/>
              <p:nvPr/>
            </p:nvSpPr>
            <p:spPr>
              <a:xfrm>
                <a:off x="-164593" y="5768531"/>
                <a:ext cx="3898394" cy="735494"/>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schemeClr val="bg1"/>
                  </a:solidFill>
                  <a:latin typeface="Arial"/>
                  <a:cs typeface="Arial"/>
                  <a:sym typeface="Arial"/>
                </a:endParaRPr>
              </a:p>
            </p:txBody>
          </p:sp>
          <p:sp>
            <p:nvSpPr>
              <p:cNvPr id="17" name="object 5">
                <a:extLst>
                  <a:ext uri="{FF2B5EF4-FFF2-40B4-BE49-F238E27FC236}">
                    <a16:creationId xmlns:a16="http://schemas.microsoft.com/office/drawing/2014/main" id="{E427A1B3-F870-EB73-4653-6FF71E93FEC4}"/>
                  </a:ext>
                </a:extLst>
              </p:cNvPr>
              <p:cNvSpPr txBox="1"/>
              <p:nvPr/>
            </p:nvSpPr>
            <p:spPr>
              <a:xfrm>
                <a:off x="191765" y="5883645"/>
                <a:ext cx="1981799" cy="505266"/>
              </a:xfrm>
              <a:prstGeom prst="rect">
                <a:avLst/>
              </a:prstGeom>
              <a:grpFill/>
            </p:spPr>
            <p:txBody>
              <a:bodyPr vert="horz" wrap="square" lIns="0" tIns="12699" rIns="0" bIns="0" rtlCol="0">
                <a:spAutoFit/>
              </a:bodyPr>
              <a:lstStyle/>
              <a:p>
                <a:pPr marL="12699" defTabSz="914358">
                  <a:defRPr/>
                </a:pPr>
                <a:r>
                  <a:rPr lang="es-PE" sz="1600" b="1" spc="-10">
                    <a:solidFill>
                      <a:schemeClr val="bg1"/>
                    </a:solidFill>
                    <a:latin typeface="Arial"/>
                    <a:cs typeface="Arial"/>
                    <a:sym typeface="Arial"/>
                  </a:rPr>
                  <a:t>ESTIMATED AWARD DATE</a:t>
                </a:r>
                <a:endParaRPr lang="es-PE" sz="1600">
                  <a:solidFill>
                    <a:schemeClr val="bg1"/>
                  </a:solidFill>
                  <a:latin typeface="Arial"/>
                  <a:cs typeface="Arial"/>
                  <a:sym typeface="Arial"/>
                </a:endParaRPr>
              </a:p>
            </p:txBody>
          </p:sp>
          <p:sp>
            <p:nvSpPr>
              <p:cNvPr id="18" name="object 17">
                <a:extLst>
                  <a:ext uri="{FF2B5EF4-FFF2-40B4-BE49-F238E27FC236}">
                    <a16:creationId xmlns:a16="http://schemas.microsoft.com/office/drawing/2014/main" id="{ED29EF2E-546C-F719-CB4E-1832718D1E5E}"/>
                  </a:ext>
                </a:extLst>
              </p:cNvPr>
              <p:cNvSpPr txBox="1"/>
              <p:nvPr/>
            </p:nvSpPr>
            <p:spPr>
              <a:xfrm>
                <a:off x="2529922" y="6137136"/>
                <a:ext cx="620987" cy="321241"/>
              </a:xfrm>
              <a:prstGeom prst="rect">
                <a:avLst/>
              </a:prstGeom>
              <a:grp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3</a:t>
                </a:r>
                <a:endParaRPr sz="2000">
                  <a:solidFill>
                    <a:schemeClr val="bg1"/>
                  </a:solidFill>
                  <a:latin typeface="Arial"/>
                  <a:cs typeface="Arial"/>
                  <a:sym typeface="Arial"/>
                </a:endParaRPr>
              </a:p>
            </p:txBody>
          </p:sp>
          <p:sp>
            <p:nvSpPr>
              <p:cNvPr id="19" name="object 18">
                <a:extLst>
                  <a:ext uri="{FF2B5EF4-FFF2-40B4-BE49-F238E27FC236}">
                    <a16:creationId xmlns:a16="http://schemas.microsoft.com/office/drawing/2014/main" id="{E5C0DA5C-F271-9B20-10C9-48F8C551EF3A}"/>
                  </a:ext>
                </a:extLst>
              </p:cNvPr>
              <p:cNvSpPr txBox="1"/>
              <p:nvPr/>
            </p:nvSpPr>
            <p:spPr>
              <a:xfrm>
                <a:off x="2190151" y="5893445"/>
                <a:ext cx="1292769" cy="243656"/>
              </a:xfrm>
              <a:prstGeom prst="rect">
                <a:avLst/>
              </a:prstGeom>
              <a:solidFill>
                <a:srgbClr val="84BA4E"/>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IV</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11" name="object 5">
              <a:extLst>
                <a:ext uri="{FF2B5EF4-FFF2-40B4-BE49-F238E27FC236}">
                  <a16:creationId xmlns:a16="http://schemas.microsoft.com/office/drawing/2014/main" id="{F33D046C-4405-3A07-067C-BBDDA02222D7}"/>
                </a:ext>
              </a:extLst>
            </p:cNvPr>
            <p:cNvSpPr txBox="1"/>
            <p:nvPr/>
          </p:nvSpPr>
          <p:spPr>
            <a:xfrm>
              <a:off x="707316" y="1754355"/>
              <a:ext cx="3168026" cy="259044"/>
            </a:xfrm>
            <a:prstGeom prst="rect">
              <a:avLst/>
            </a:prstGeom>
            <a:solidFill>
              <a:srgbClr val="84BA4E"/>
            </a:solidFill>
          </p:spPr>
          <p:txBody>
            <a:bodyPr vert="horz" wrap="square" lIns="0" tIns="12699" rIns="0" bIns="0" rtlCol="0">
              <a:spAutoFit/>
            </a:bodyPr>
            <a:lstStyle/>
            <a:p>
              <a:pPr marL="12699" algn="ctr" defTabSz="914358">
                <a:spcBef>
                  <a:spcPts val="100"/>
                </a:spcBef>
                <a:defRPr/>
              </a:pPr>
              <a:r>
                <a:rPr lang="es-MX" sz="1600" b="1" spc="-10">
                  <a:solidFill>
                    <a:schemeClr val="bg1"/>
                  </a:solidFill>
                  <a:latin typeface="Arial"/>
                  <a:cs typeface="Arial"/>
                  <a:sym typeface="Arial"/>
                </a:rPr>
                <a:t>TRANSACTION</a:t>
              </a:r>
              <a:endParaRPr lang="es-PE" sz="1600" b="1">
                <a:solidFill>
                  <a:schemeClr val="bg1"/>
                </a:solidFill>
                <a:latin typeface="Arial"/>
                <a:cs typeface="Arial"/>
                <a:sym typeface="Arial"/>
              </a:endParaRPr>
            </a:p>
          </p:txBody>
        </p:sp>
      </p:grpSp>
    </p:spTree>
    <p:extLst>
      <p:ext uri="{BB962C8B-B14F-4D97-AF65-F5344CB8AC3E}">
        <p14:creationId xmlns:p14="http://schemas.microsoft.com/office/powerpoint/2010/main" val="30630985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2C7CA72B-CADD-8546-A59C-3CE62E2B93E9}"/>
              </a:ext>
            </a:extLst>
          </p:cNvPr>
          <p:cNvSpPr/>
          <p:nvPr/>
        </p:nvSpPr>
        <p:spPr>
          <a:xfrm>
            <a:off x="989116"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CuadroTexto 2">
            <a:extLst>
              <a:ext uri="{FF2B5EF4-FFF2-40B4-BE49-F238E27FC236}">
                <a16:creationId xmlns:a16="http://schemas.microsoft.com/office/drawing/2014/main" id="{B3088468-D233-14D1-517B-E1D171FB0AF6}"/>
              </a:ext>
            </a:extLst>
          </p:cNvPr>
          <p:cNvSpPr txBox="1"/>
          <p:nvPr/>
        </p:nvSpPr>
        <p:spPr>
          <a:xfrm>
            <a:off x="5420828" y="860473"/>
            <a:ext cx="5504559" cy="646331"/>
          </a:xfrm>
          <a:prstGeom prst="rect">
            <a:avLst/>
          </a:prstGeom>
          <a:noFill/>
          <a:ln>
            <a:noFill/>
          </a:ln>
        </p:spPr>
        <p:txBody>
          <a:bodyPr wrap="square" lIns="91440" tIns="45720" rIns="91440" bIns="45720" anchor="t">
            <a:spAutoFit/>
          </a:bodyPr>
          <a:lstStyle/>
          <a:p>
            <a:r>
              <a:rPr lang="en-US" b="1">
                <a:solidFill>
                  <a:srgbClr val="002060"/>
                </a:solidFill>
                <a:latin typeface="Arial"/>
                <a:cs typeface="Arial"/>
              </a:rPr>
              <a:t>INTEGRATED GAS TRANSPORTATION SYSTEM – SOUTHERN ZONE OF PERU</a:t>
            </a:r>
            <a:endParaRPr lang="es-MX" b="1">
              <a:solidFill>
                <a:srgbClr val="002060"/>
              </a:solidFill>
              <a:latin typeface="Arial"/>
              <a:cs typeface="Arial"/>
            </a:endParaRPr>
          </a:p>
        </p:txBody>
      </p:sp>
      <p:grpSp>
        <p:nvGrpSpPr>
          <p:cNvPr id="8" name="Grupo 7">
            <a:extLst>
              <a:ext uri="{FF2B5EF4-FFF2-40B4-BE49-F238E27FC236}">
                <a16:creationId xmlns:a16="http://schemas.microsoft.com/office/drawing/2014/main" id="{FE3DE096-16FD-47D8-7CCB-8FDC31C11F5D}"/>
              </a:ext>
            </a:extLst>
          </p:cNvPr>
          <p:cNvGrpSpPr/>
          <p:nvPr/>
        </p:nvGrpSpPr>
        <p:grpSpPr>
          <a:xfrm>
            <a:off x="5358402" y="1796180"/>
            <a:ext cx="6193733" cy="3524041"/>
            <a:chOff x="5133817" y="2125997"/>
            <a:chExt cx="6193733" cy="3524041"/>
          </a:xfrm>
        </p:grpSpPr>
        <p:sp>
          <p:nvSpPr>
            <p:cNvPr id="5" name="Elipse 4">
              <a:extLst>
                <a:ext uri="{FF2B5EF4-FFF2-40B4-BE49-F238E27FC236}">
                  <a16:creationId xmlns:a16="http://schemas.microsoft.com/office/drawing/2014/main" id="{E3397ECD-27F1-A48E-4F11-A56F02EBD829}"/>
                </a:ext>
              </a:extLst>
            </p:cNvPr>
            <p:cNvSpPr/>
            <p:nvPr/>
          </p:nvSpPr>
          <p:spPr>
            <a:xfrm>
              <a:off x="5133817" y="2125997"/>
              <a:ext cx="818611" cy="800469"/>
            </a:xfrm>
            <a:prstGeom prst="ellips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4" name="object 14">
              <a:extLst>
                <a:ext uri="{FF2B5EF4-FFF2-40B4-BE49-F238E27FC236}">
                  <a16:creationId xmlns:a16="http://schemas.microsoft.com/office/drawing/2014/main" id="{DCE7083E-D3D9-5529-12EE-AA43F41B026D}"/>
                </a:ext>
              </a:extLst>
            </p:cNvPr>
            <p:cNvSpPr txBox="1"/>
            <p:nvPr/>
          </p:nvSpPr>
          <p:spPr>
            <a:xfrm>
              <a:off x="6095999" y="2125997"/>
              <a:ext cx="5231551" cy="3524041"/>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r>
                <a:rPr lang="es-MX" sz="2000" b="1">
                  <a:solidFill>
                    <a:schemeClr val="tx1">
                      <a:lumMod val="85000"/>
                      <a:lumOff val="15000"/>
                    </a:schemeClr>
                  </a:solidFill>
                  <a:latin typeface="Arial"/>
                  <a:cs typeface="Arial"/>
                  <a:sym typeface="Arial"/>
                </a:rPr>
                <a:t> and main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endParaRPr>
            </a:p>
            <a:p>
              <a:pPr marL="12065" marR="5080" algn="just" defTabSz="914358">
                <a:spcBef>
                  <a:spcPts val="100"/>
                </a:spcBef>
              </a:pPr>
              <a:r>
                <a:rPr lang="en-US" sz="1200" b="0" i="0">
                  <a:solidFill>
                    <a:srgbClr val="000000"/>
                  </a:solidFill>
                  <a:effectLst/>
                  <a:latin typeface="Helvetica Neue"/>
                </a:rPr>
                <a:t>This encompasses a natural gas and natural gas liquids transportation system, which will provide supply security to users of the National Interconnected Electric System and the Natural Gas (GN) and Liquefied Natural Gas (GNL) system, known as "Energy Security." It also aims to cover the supply of GN and GNL to users in the major cities of the southern zone of Peru and the Energy Node in Mollendo (Puerto Bravo Power Plant) and Ilo (Ilo Power Plant).</a:t>
              </a:r>
            </a:p>
            <a:p>
              <a:pPr marL="12065" marR="5080" algn="just" defTabSz="914358">
                <a:spcBef>
                  <a:spcPts val="100"/>
                </a:spcBef>
              </a:pPr>
              <a:endParaRPr lang="en-US" sz="1200" b="0" i="0">
                <a:solidFill>
                  <a:srgbClr val="000000"/>
                </a:solidFill>
                <a:effectLst/>
                <a:latin typeface="Helvetica Neue"/>
              </a:endParaRPr>
            </a:p>
            <a:p>
              <a:pPr marL="12065" marR="5080" algn="just" defTabSz="914358">
                <a:spcBef>
                  <a:spcPts val="100"/>
                </a:spcBef>
              </a:pPr>
              <a:r>
                <a:rPr lang="en-US" sz="1200" b="0" i="0">
                  <a:solidFill>
                    <a:srgbClr val="000000"/>
                  </a:solidFill>
                  <a:effectLst/>
                  <a:latin typeface="Helvetica Neue"/>
                </a:rPr>
                <a:t>The project will be carried out in two (2) stages:</a:t>
              </a:r>
            </a:p>
            <a:p>
              <a:pPr marL="12065" marR="5080" algn="just" defTabSz="914358">
                <a:spcBef>
                  <a:spcPts val="100"/>
                </a:spcBef>
              </a:pPr>
              <a:r>
                <a:rPr lang="en-US" sz="1200" b="0" i="0">
                  <a:solidFill>
                    <a:srgbClr val="000000"/>
                  </a:solidFill>
                  <a:effectLst/>
                  <a:latin typeface="Helvetica Neue"/>
                </a:rPr>
                <a:t>During </a:t>
              </a:r>
              <a:r>
                <a:rPr lang="en-US" sz="1200" b="1" i="0">
                  <a:solidFill>
                    <a:srgbClr val="000000"/>
                  </a:solidFill>
                  <a:effectLst/>
                  <a:latin typeface="Helvetica Neue"/>
                </a:rPr>
                <a:t>STAGE I</a:t>
              </a:r>
              <a:r>
                <a:rPr lang="en-US" sz="1200" b="0" i="0">
                  <a:solidFill>
                    <a:srgbClr val="000000"/>
                  </a:solidFill>
                  <a:effectLst/>
                  <a:latin typeface="Helvetica Neue"/>
                </a:rPr>
                <a:t>, activities included: diagnosis, demand analysis, supply analysis, technical analysis of alternative solutions, costs at market prices, social evaluation, sensitivity analysis, probabilistic risk analysis of social profitability, and sustainability analysis. This stage was completed in October 2020.</a:t>
              </a:r>
            </a:p>
            <a:p>
              <a:pPr marL="12065" marR="5080" algn="just" defTabSz="914358">
                <a:spcBef>
                  <a:spcPts val="100"/>
                </a:spcBef>
              </a:pPr>
              <a:r>
                <a:rPr lang="en-US" sz="1200" b="1" i="0">
                  <a:solidFill>
                    <a:srgbClr val="000000"/>
                  </a:solidFill>
                  <a:effectLst/>
                  <a:latin typeface="Helvetica Neue"/>
                </a:rPr>
                <a:t>STAGE II </a:t>
              </a:r>
              <a:r>
                <a:rPr lang="en-US" sz="1200" b="0" i="0">
                  <a:solidFill>
                    <a:srgbClr val="000000"/>
                  </a:solidFill>
                  <a:effectLst/>
                  <a:latin typeface="Helvetica Neue"/>
                </a:rPr>
                <a:t>will involve the development of the technical alternative solution selected in Stage I of the Pre-Investment Study, based on the criteria established in Invierte.pe.</a:t>
              </a:r>
              <a:endParaRPr lang="es-ES" sz="1200" b="0" i="0">
                <a:solidFill>
                  <a:srgbClr val="000000"/>
                </a:solidFill>
                <a:effectLst/>
                <a:latin typeface="Helvetica Neue"/>
              </a:endParaRPr>
            </a:p>
          </p:txBody>
        </p:sp>
      </p:grpSp>
      <p:grpSp>
        <p:nvGrpSpPr>
          <p:cNvPr id="10" name="Grupo 9">
            <a:extLst>
              <a:ext uri="{FF2B5EF4-FFF2-40B4-BE49-F238E27FC236}">
                <a16:creationId xmlns:a16="http://schemas.microsoft.com/office/drawing/2014/main" id="{60C1283D-E264-1250-F762-3445186933EF}"/>
              </a:ext>
            </a:extLst>
          </p:cNvPr>
          <p:cNvGrpSpPr/>
          <p:nvPr/>
        </p:nvGrpSpPr>
        <p:grpSpPr>
          <a:xfrm>
            <a:off x="5358402" y="5460605"/>
            <a:ext cx="6193734" cy="813168"/>
            <a:chOff x="5150145" y="5120821"/>
            <a:chExt cx="6193734" cy="813168"/>
          </a:xfrm>
        </p:grpSpPr>
        <p:sp>
          <p:nvSpPr>
            <p:cNvPr id="26" name="Elipse 25">
              <a:extLst>
                <a:ext uri="{FF2B5EF4-FFF2-40B4-BE49-F238E27FC236}">
                  <a16:creationId xmlns:a16="http://schemas.microsoft.com/office/drawing/2014/main" id="{0BE39496-C580-CA60-78E2-F80234A42778}"/>
                </a:ext>
              </a:extLst>
            </p:cNvPr>
            <p:cNvSpPr/>
            <p:nvPr/>
          </p:nvSpPr>
          <p:spPr>
            <a:xfrm>
              <a:off x="5150145" y="5133520"/>
              <a:ext cx="818611" cy="800469"/>
            </a:xfrm>
            <a:prstGeom prst="ellips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5" name="object 14">
              <a:extLst>
                <a:ext uri="{FF2B5EF4-FFF2-40B4-BE49-F238E27FC236}">
                  <a16:creationId xmlns:a16="http://schemas.microsoft.com/office/drawing/2014/main" id="{AC30F340-74A7-5026-7A2D-58BE0E25B14E}"/>
                </a:ext>
              </a:extLst>
            </p:cNvPr>
            <p:cNvSpPr txBox="1"/>
            <p:nvPr/>
          </p:nvSpPr>
          <p:spPr>
            <a:xfrm>
              <a:off x="6112329" y="5120821"/>
              <a:ext cx="5231550" cy="548867"/>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Investment</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Amount</a:t>
              </a:r>
              <a:r>
                <a:rPr lang="es-MX" sz="2000" b="1">
                  <a:solidFill>
                    <a:schemeClr val="tx1">
                      <a:lumMod val="85000"/>
                      <a:lumOff val="15000"/>
                    </a:schemeClr>
                  </a:solidFill>
                  <a:latin typeface="Arial"/>
                  <a:cs typeface="Arial"/>
                  <a:sym typeface="Arial"/>
                </a:rPr>
                <a:t>: US$ 4,321 MM</a:t>
              </a:r>
            </a:p>
            <a:p>
              <a:pPr marL="12065" marR="5080" algn="just" defTabSz="914358">
                <a:spcBef>
                  <a:spcPts val="100"/>
                </a:spcBef>
              </a:pPr>
              <a:r>
                <a:rPr lang="en-US" sz="1400">
                  <a:solidFill>
                    <a:schemeClr val="tx1">
                      <a:lumMod val="85000"/>
                      <a:lumOff val="15000"/>
                    </a:schemeClr>
                  </a:solidFill>
                  <a:latin typeface="Arial"/>
                  <a:cs typeface="Arial"/>
                  <a:sym typeface="Arial"/>
                </a:rPr>
                <a:t>Self-financed state initiative modality for a term to be defined.</a:t>
              </a:r>
              <a:endParaRPr lang="en-US" sz="1400">
                <a:solidFill>
                  <a:schemeClr val="tx1">
                    <a:lumMod val="85000"/>
                    <a:lumOff val="15000"/>
                  </a:schemeClr>
                </a:solidFill>
                <a:latin typeface="Arial"/>
                <a:cs typeface="Arial"/>
              </a:endParaRPr>
            </a:p>
          </p:txBody>
        </p:sp>
        <p:pic>
          <p:nvPicPr>
            <p:cNvPr id="4" name="Gráfico 3" descr="Monedas con relleno sólido">
              <a:extLst>
                <a:ext uri="{FF2B5EF4-FFF2-40B4-BE49-F238E27FC236}">
                  <a16:creationId xmlns:a16="http://schemas.microsoft.com/office/drawing/2014/main" id="{6BBB1340-A55B-95B1-8D82-3E470DA1ADE1}"/>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52032" y="5224872"/>
              <a:ext cx="608694" cy="617765"/>
            </a:xfrm>
            <a:prstGeom prst="rect">
              <a:avLst/>
            </a:prstGeom>
          </p:spPr>
        </p:pic>
      </p:grpSp>
      <p:pic>
        <p:nvPicPr>
          <p:cNvPr id="11" name="Gráfico 10" descr="Hombre trabajador de la construcción con relleno sólido">
            <a:extLst>
              <a:ext uri="{FF2B5EF4-FFF2-40B4-BE49-F238E27FC236}">
                <a16:creationId xmlns:a16="http://schemas.microsoft.com/office/drawing/2014/main" id="{8B7409E3-2EFC-DFDA-EE22-40FB3890E429}"/>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420828" y="1852606"/>
            <a:ext cx="687615" cy="687615"/>
          </a:xfrm>
          <a:prstGeom prst="rect">
            <a:avLst/>
          </a:prstGeom>
        </p:spPr>
      </p:pic>
      <p:pic>
        <p:nvPicPr>
          <p:cNvPr id="13" name="Imagen 12" descr="Sol brillando en el cielo&#10;&#10;Descripción generada automáticamente con confianza media">
            <a:extLst>
              <a:ext uri="{FF2B5EF4-FFF2-40B4-BE49-F238E27FC236}">
                <a16:creationId xmlns:a16="http://schemas.microsoft.com/office/drawing/2014/main" id="{B884D77C-3FC3-61C2-80F7-F9047BEAC5D2}"/>
              </a:ext>
            </a:extLst>
          </p:cNvPr>
          <p:cNvPicPr>
            <a:picLocks noChangeAspect="1"/>
          </p:cNvPicPr>
          <p:nvPr/>
        </p:nvPicPr>
        <p:blipFill>
          <a:blip r:embed="rId6">
            <a:extLst>
              <a:ext uri="{28A0092B-C50C-407E-A947-70E740481C1C}">
                <a14:useLocalDpi xmlns:a14="http://schemas.microsoft.com/office/drawing/2010/main" val="0"/>
              </a:ext>
            </a:extLst>
          </a:blip>
          <a:srcRect l="8059" t="30054" r="8059" b="2832"/>
          <a:stretch>
            <a:fillRect/>
          </a:stretch>
        </p:blipFill>
        <p:spPr>
          <a:xfrm>
            <a:off x="569650" y="2241550"/>
            <a:ext cx="3420000" cy="3420000"/>
          </a:xfrm>
          <a:custGeom>
            <a:avLst/>
            <a:gdLst>
              <a:gd name="connsiteX0" fmla="*/ 1620000 w 3240000"/>
              <a:gd name="connsiteY0" fmla="*/ 0 h 3240000"/>
              <a:gd name="connsiteX1" fmla="*/ 3240000 w 3240000"/>
              <a:gd name="connsiteY1" fmla="*/ 1620000 h 3240000"/>
              <a:gd name="connsiteX2" fmla="*/ 1620000 w 3240000"/>
              <a:gd name="connsiteY2" fmla="*/ 3240000 h 3240000"/>
              <a:gd name="connsiteX3" fmla="*/ 0 w 3240000"/>
              <a:gd name="connsiteY3" fmla="*/ 1620000 h 3240000"/>
              <a:gd name="connsiteX4" fmla="*/ 1620000 w 3240000"/>
              <a:gd name="connsiteY4" fmla="*/ 0 h 32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0000" h="3240000">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p:spPr>
      </p:pic>
      <p:sp>
        <p:nvSpPr>
          <p:cNvPr id="2" name="object 5">
            <a:extLst>
              <a:ext uri="{FF2B5EF4-FFF2-40B4-BE49-F238E27FC236}">
                <a16:creationId xmlns:a16="http://schemas.microsoft.com/office/drawing/2014/main" id="{FD0B1024-26B4-B55F-C295-FED75F83F973}"/>
              </a:ext>
            </a:extLst>
          </p:cNvPr>
          <p:cNvSpPr txBox="1"/>
          <p:nvPr/>
        </p:nvSpPr>
        <p:spPr>
          <a:xfrm>
            <a:off x="708226" y="1886877"/>
            <a:ext cx="3155750" cy="264913"/>
          </a:xfrm>
          <a:prstGeom prst="rect">
            <a:avLst/>
          </a:prstGeom>
          <a:solidFill>
            <a:srgbClr val="C00000"/>
          </a:solidFill>
        </p:spPr>
        <p:txBody>
          <a:bodyPr vert="horz" wrap="square" lIns="0" tIns="12699" rIns="0" bIns="0" rtlCol="0">
            <a:spAutoFit/>
          </a:bodyPr>
          <a:lstStyle/>
          <a:p>
            <a:pPr marL="12699" algn="ctr" defTabSz="914358">
              <a:spcBef>
                <a:spcPts val="100"/>
              </a:spcBef>
              <a:defRPr/>
            </a:pPr>
            <a:r>
              <a:rPr lang="es-MX" sz="1600" b="1" spc="-10">
                <a:solidFill>
                  <a:srgbClr val="FFFFFF"/>
                </a:solidFill>
                <a:latin typeface="Arial"/>
                <a:cs typeface="Arial"/>
                <a:sym typeface="Arial"/>
              </a:rPr>
              <a:t>FORMULATION</a:t>
            </a:r>
            <a:endParaRPr lang="es-PE" sz="1600" b="1">
              <a:solidFill>
                <a:prstClr val="black"/>
              </a:solidFill>
              <a:latin typeface="Arial"/>
              <a:cs typeface="Arial"/>
              <a:sym typeface="Arial"/>
            </a:endParaRPr>
          </a:p>
        </p:txBody>
      </p:sp>
    </p:spTree>
    <p:extLst>
      <p:ext uri="{BB962C8B-B14F-4D97-AF65-F5344CB8AC3E}">
        <p14:creationId xmlns:p14="http://schemas.microsoft.com/office/powerpoint/2010/main" val="41325848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36F1C767-FF87-1DB0-FF56-06390499959E}"/>
              </a:ext>
            </a:extLst>
          </p:cNvPr>
          <p:cNvSpPr/>
          <p:nvPr/>
        </p:nvSpPr>
        <p:spPr>
          <a:xfrm>
            <a:off x="9676854" y="0"/>
            <a:ext cx="2515146" cy="72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7" name="object 4">
            <a:extLst>
              <a:ext uri="{FF2B5EF4-FFF2-40B4-BE49-F238E27FC236}">
                <a16:creationId xmlns:a16="http://schemas.microsoft.com/office/drawing/2014/main" id="{68BD033E-6E6D-0E70-62FA-7CD4094AC990}"/>
              </a:ext>
            </a:extLst>
          </p:cNvPr>
          <p:cNvSpPr txBox="1"/>
          <p:nvPr/>
        </p:nvSpPr>
        <p:spPr>
          <a:xfrm>
            <a:off x="1377809" y="795658"/>
            <a:ext cx="8649855" cy="566822"/>
          </a:xfrm>
          <a:prstGeom prst="rect">
            <a:avLst/>
          </a:prstGeom>
        </p:spPr>
        <p:txBody>
          <a:bodyPr vert="horz" wrap="square" lIns="0" tIns="12700" rIns="0" bIns="0" rtlCol="0" anchor="t">
            <a:spAutoFit/>
          </a:bodyPr>
          <a:lstStyle/>
          <a:p>
            <a:pPr marL="12700">
              <a:spcBef>
                <a:spcPts val="100"/>
              </a:spcBef>
              <a:defRPr/>
            </a:pPr>
            <a:r>
              <a:rPr lang="es-PE" b="1" spc="-10">
                <a:solidFill>
                  <a:srgbClr val="002060"/>
                </a:solidFill>
                <a:latin typeface="Arial"/>
                <a:cs typeface="Arial"/>
              </a:rPr>
              <a:t>(18) </a:t>
            </a:r>
            <a:r>
              <a:rPr lang="en-US" b="1" spc="-10">
                <a:solidFill>
                  <a:srgbClr val="002060"/>
                </a:solidFill>
                <a:latin typeface="Arial"/>
                <a:cs typeface="Arial"/>
              </a:rPr>
              <a:t>ELECTRICITY PROJECTS BINDING TO THE TRANSMISSION PLAN 2023-2032</a:t>
            </a:r>
            <a:endParaRPr lang="es" b="1" spc="-10">
              <a:solidFill>
                <a:srgbClr val="002060"/>
              </a:solidFill>
              <a:highlight>
                <a:srgbClr val="FFFF00"/>
              </a:highlight>
              <a:cs typeface="Calibri"/>
            </a:endParaRPr>
          </a:p>
        </p:txBody>
      </p:sp>
      <p:sp>
        <p:nvSpPr>
          <p:cNvPr id="19" name="TextBox 15">
            <a:extLst>
              <a:ext uri="{FF2B5EF4-FFF2-40B4-BE49-F238E27FC236}">
                <a16:creationId xmlns:a16="http://schemas.microsoft.com/office/drawing/2014/main" id="{4AEDB07F-F626-14B0-8065-504A87E6A970}"/>
              </a:ext>
            </a:extLst>
          </p:cNvPr>
          <p:cNvSpPr txBox="1"/>
          <p:nvPr/>
        </p:nvSpPr>
        <p:spPr>
          <a:xfrm>
            <a:off x="1324801" y="1362480"/>
            <a:ext cx="8427018"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1300">
                <a:latin typeface="Arial"/>
                <a:ea typeface="+mn-lt"/>
                <a:cs typeface="Arial"/>
              </a:rPr>
              <a:t>The Ministry of Energy and Mines, through Ministerial Resolution No. 055-2023-MINEM dated 02.16.2023, entrusted PROINVERSIÓN with 18 electricity projects binding to the Transmission Plan 2023-2032.</a:t>
            </a:r>
            <a:endParaRPr lang="es-ES" sz="1300">
              <a:latin typeface="Arial"/>
              <a:ea typeface="+mn-lt"/>
              <a:cs typeface="Arial"/>
            </a:endParaRPr>
          </a:p>
        </p:txBody>
      </p:sp>
      <p:graphicFrame>
        <p:nvGraphicFramePr>
          <p:cNvPr id="33" name="Tabla 32">
            <a:extLst>
              <a:ext uri="{FF2B5EF4-FFF2-40B4-BE49-F238E27FC236}">
                <a16:creationId xmlns:a16="http://schemas.microsoft.com/office/drawing/2014/main" id="{97B189B6-690B-8E2C-AFE9-6AB8E9AD2FD8}"/>
              </a:ext>
            </a:extLst>
          </p:cNvPr>
          <p:cNvGraphicFramePr>
            <a:graphicFrameLocks noGrp="1"/>
          </p:cNvGraphicFramePr>
          <p:nvPr>
            <p:extLst>
              <p:ext uri="{D42A27DB-BD31-4B8C-83A1-F6EECF244321}">
                <p14:modId xmlns:p14="http://schemas.microsoft.com/office/powerpoint/2010/main" val="102170515"/>
              </p:ext>
            </p:extLst>
          </p:nvPr>
        </p:nvGraphicFramePr>
        <p:xfrm>
          <a:off x="575351" y="1929302"/>
          <a:ext cx="11293029" cy="4590663"/>
        </p:xfrm>
        <a:graphic>
          <a:graphicData uri="http://schemas.openxmlformats.org/drawingml/2006/table">
            <a:tbl>
              <a:tblPr firstRow="1" bandRow="1">
                <a:tableStyleId>{5C22544A-7EE6-4342-B048-85BDC9FD1C3A}</a:tableStyleId>
              </a:tblPr>
              <a:tblGrid>
                <a:gridCol w="471524">
                  <a:extLst>
                    <a:ext uri="{9D8B030D-6E8A-4147-A177-3AD203B41FA5}">
                      <a16:colId xmlns:a16="http://schemas.microsoft.com/office/drawing/2014/main" val="636934945"/>
                    </a:ext>
                  </a:extLst>
                </a:gridCol>
                <a:gridCol w="9488099">
                  <a:extLst>
                    <a:ext uri="{9D8B030D-6E8A-4147-A177-3AD203B41FA5}">
                      <a16:colId xmlns:a16="http://schemas.microsoft.com/office/drawing/2014/main" val="2164764421"/>
                    </a:ext>
                  </a:extLst>
                </a:gridCol>
                <a:gridCol w="1333406">
                  <a:extLst>
                    <a:ext uri="{9D8B030D-6E8A-4147-A177-3AD203B41FA5}">
                      <a16:colId xmlns:a16="http://schemas.microsoft.com/office/drawing/2014/main" val="1081801877"/>
                    </a:ext>
                  </a:extLst>
                </a:gridCol>
              </a:tblGrid>
              <a:tr h="201543">
                <a:tc>
                  <a:txBody>
                    <a:bodyPr/>
                    <a:lstStyle/>
                    <a:p>
                      <a:pPr marL="0" algn="ctr" rtl="0" eaLnBrk="1" fontAlgn="ctr" latinLnBrk="0" hangingPunct="1">
                        <a:spcBef>
                          <a:spcPts val="0"/>
                        </a:spcBef>
                        <a:spcAft>
                          <a:spcPts val="0"/>
                        </a:spcAft>
                      </a:pPr>
                      <a:r>
                        <a:rPr lang="en-us" sz="1200" kern="1200">
                          <a:effectLst/>
                          <a:latin typeface="Arial"/>
                        </a:rPr>
                        <a:t>No</a:t>
                      </a:r>
                      <a:endParaRPr lang="es-PE" sz="1200">
                        <a:effectLst/>
                        <a:latin typeface="Arial"/>
                      </a:endParaRPr>
                    </a:p>
                  </a:txBody>
                  <a:tcPr marL="0" marR="0" marT="0" marB="0" anchor="ctr">
                    <a:solidFill>
                      <a:srgbClr val="77D034"/>
                    </a:solidFill>
                  </a:tcPr>
                </a:tc>
                <a:tc>
                  <a:txBody>
                    <a:bodyPr/>
                    <a:lstStyle/>
                    <a:p>
                      <a:pPr marL="0" algn="ctr" rtl="0" eaLnBrk="1" fontAlgn="ctr" latinLnBrk="0" hangingPunct="1">
                        <a:spcBef>
                          <a:spcPts val="0"/>
                        </a:spcBef>
                        <a:spcAft>
                          <a:spcPts val="0"/>
                        </a:spcAft>
                      </a:pPr>
                      <a:r>
                        <a:rPr lang="en-us" sz="1200" kern="1200">
                          <a:effectLst/>
                          <a:latin typeface="Arial"/>
                        </a:rPr>
                        <a:t>Binding Projects</a:t>
                      </a:r>
                      <a:endParaRPr lang="es-PE" sz="1200">
                        <a:effectLst/>
                        <a:latin typeface="Arial"/>
                      </a:endParaRPr>
                    </a:p>
                  </a:txBody>
                  <a:tcPr marL="0" marR="0" marT="0" marB="0" anchor="ctr">
                    <a:solidFill>
                      <a:srgbClr val="77D034"/>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kern="1200">
                          <a:effectLst/>
                          <a:latin typeface="Arial"/>
                        </a:rPr>
                        <a:t>Location</a:t>
                      </a:r>
                      <a:endParaRPr lang="es-PE" sz="1200">
                        <a:effectLst/>
                        <a:latin typeface="Arial"/>
                      </a:endParaRPr>
                    </a:p>
                  </a:txBody>
                  <a:tcPr marL="0" marR="0" marT="0" marB="0" anchor="ctr">
                    <a:solidFill>
                      <a:srgbClr val="77D034"/>
                    </a:solidFill>
                  </a:tcPr>
                </a:tc>
                <a:extLst>
                  <a:ext uri="{0D108BD9-81ED-4DB2-BD59-A6C34878D82A}">
                    <a16:rowId xmlns:a16="http://schemas.microsoft.com/office/drawing/2014/main" val="2223288571"/>
                  </a:ext>
                </a:extLst>
              </a:tr>
              <a:tr h="348891">
                <a:tc>
                  <a:txBody>
                    <a:bodyPr/>
                    <a:lstStyle/>
                    <a:p>
                      <a:pPr marL="0" algn="ctr" rtl="0" eaLnBrk="1" fontAlgn="ctr" latinLnBrk="0" hangingPunct="1">
                        <a:spcBef>
                          <a:spcPts val="0"/>
                        </a:spcBef>
                        <a:spcAft>
                          <a:spcPts val="0"/>
                        </a:spcAft>
                      </a:pPr>
                      <a:r>
                        <a:rPr lang="es-PE" sz="1200" kern="1200">
                          <a:effectLst/>
                          <a:latin typeface="Arial"/>
                        </a:rPr>
                        <a:t>1</a:t>
                      </a:r>
                      <a:endParaRPr lang="es-PE" sz="1200">
                        <a:effectLst/>
                        <a:latin typeface="Arial"/>
                      </a:endParaRPr>
                    </a:p>
                  </a:txBody>
                  <a:tcPr marL="0" marR="0" marT="0" marB="0" anchor="ctr">
                    <a:solidFill>
                      <a:schemeClr val="bg1"/>
                    </a:solidFill>
                  </a:tcPr>
                </a:tc>
                <a:tc>
                  <a:txBody>
                    <a:bodyPr/>
                    <a:lstStyle/>
                    <a:p>
                      <a:pPr marL="0" algn="l" rtl="0" eaLnBrk="1" fontAlgn="ctr" latinLnBrk="0" hangingPunct="1">
                        <a:spcBef>
                          <a:spcPts val="0"/>
                        </a:spcBef>
                        <a:spcAft>
                          <a:spcPts val="0"/>
                        </a:spcAft>
                      </a:pPr>
                      <a:r>
                        <a:rPr lang="en-us" sz="1200" kern="1200">
                          <a:effectLst/>
                          <a:latin typeface="Arial"/>
                        </a:rPr>
                        <a:t>500 kV </a:t>
                      </a:r>
                      <a:r>
                        <a:rPr lang="en-us" sz="1200" kern="1200" err="1">
                          <a:effectLst/>
                          <a:latin typeface="Arial"/>
                        </a:rPr>
                        <a:t>Chilca</a:t>
                      </a:r>
                      <a:r>
                        <a:rPr lang="en-us" sz="1200" kern="1200">
                          <a:effectLst/>
                          <a:latin typeface="Arial"/>
                        </a:rPr>
                        <a:t> CTM-</a:t>
                      </a:r>
                      <a:r>
                        <a:rPr lang="en-us" sz="1200" kern="1200" err="1">
                          <a:effectLst/>
                          <a:latin typeface="Arial"/>
                        </a:rPr>
                        <a:t>Carabayllo</a:t>
                      </a:r>
                      <a:r>
                        <a:rPr lang="en-us" sz="1200" kern="1200">
                          <a:effectLst/>
                          <a:latin typeface="Arial"/>
                        </a:rPr>
                        <a:t> Link, Transformer Substation Expansion and Air Core Reactor in </a:t>
                      </a:r>
                      <a:r>
                        <a:rPr lang="en-us" sz="1200" kern="1200" err="1">
                          <a:effectLst/>
                          <a:latin typeface="Arial"/>
                        </a:rPr>
                        <a:t>Chilca</a:t>
                      </a:r>
                      <a:r>
                        <a:rPr lang="en-us" sz="1200" kern="1200">
                          <a:effectLst/>
                          <a:latin typeface="Arial"/>
                        </a:rPr>
                        <a:t> CTM Substation (Trunk System) Only component 1</a:t>
                      </a:r>
                      <a:endParaRPr lang="es-PE" sz="1200">
                        <a:effectLst/>
                        <a:latin typeface="Arial"/>
                      </a:endParaRPr>
                    </a:p>
                  </a:txBody>
                  <a:tcPr marL="0" marR="0" marT="0" marB="0" anchor="ctr">
                    <a:solidFill>
                      <a:schemeClr val="bg1"/>
                    </a:solidFill>
                  </a:tcPr>
                </a:tc>
                <a:tc>
                  <a:txBody>
                    <a:bodyPr/>
                    <a:lstStyle/>
                    <a:p>
                      <a:pPr marL="0" algn="ctr" rtl="0" eaLnBrk="1" fontAlgn="ctr" latinLnBrk="0" hangingPunct="1">
                        <a:spcBef>
                          <a:spcPts val="0"/>
                        </a:spcBef>
                        <a:spcAft>
                          <a:spcPts val="0"/>
                        </a:spcAft>
                      </a:pPr>
                      <a:r>
                        <a:rPr lang="es-PE" sz="1200" kern="1200">
                          <a:effectLst/>
                          <a:latin typeface="Arial"/>
                        </a:rPr>
                        <a:t>Lima</a:t>
                      </a:r>
                      <a:endParaRPr lang="es-PE" sz="1200">
                        <a:effectLst/>
                        <a:latin typeface="Arial"/>
                      </a:endParaRPr>
                    </a:p>
                  </a:txBody>
                  <a:tcPr marL="0" marR="0" marT="0" marB="0" anchor="ctr">
                    <a:solidFill>
                      <a:schemeClr val="bg1"/>
                    </a:solidFill>
                  </a:tcPr>
                </a:tc>
                <a:extLst>
                  <a:ext uri="{0D108BD9-81ED-4DB2-BD59-A6C34878D82A}">
                    <a16:rowId xmlns:a16="http://schemas.microsoft.com/office/drawing/2014/main" val="257164765"/>
                  </a:ext>
                </a:extLst>
              </a:tr>
              <a:tr h="174446">
                <a:tc>
                  <a:txBody>
                    <a:bodyPr/>
                    <a:lstStyle/>
                    <a:p>
                      <a:pPr marL="0" algn="ctr" rtl="0" eaLnBrk="1" fontAlgn="ctr" latinLnBrk="0" hangingPunct="1">
                        <a:spcBef>
                          <a:spcPts val="0"/>
                        </a:spcBef>
                        <a:spcAft>
                          <a:spcPts val="0"/>
                        </a:spcAft>
                      </a:pPr>
                      <a:r>
                        <a:rPr lang="es-PE" sz="1200" kern="1200">
                          <a:effectLst/>
                          <a:latin typeface="Arial"/>
                        </a:rPr>
                        <a:t>2</a:t>
                      </a:r>
                      <a:endParaRPr lang="es-PE" sz="1200">
                        <a:effectLst/>
                        <a:latin typeface="Arial"/>
                      </a:endParaRPr>
                    </a:p>
                  </a:txBody>
                  <a:tcPr marL="0" marR="0" marT="0" marB="0" anchor="ctr">
                    <a:solidFill>
                      <a:schemeClr val="accent3">
                        <a:lumMod val="20000"/>
                        <a:lumOff val="80000"/>
                      </a:schemeClr>
                    </a:solidFill>
                  </a:tcPr>
                </a:tc>
                <a:tc>
                  <a:txBody>
                    <a:bodyPr/>
                    <a:lstStyle/>
                    <a:p>
                      <a:pPr marL="0" algn="l" rtl="0" eaLnBrk="1" fontAlgn="ctr" latinLnBrk="0" hangingPunct="1">
                        <a:spcBef>
                          <a:spcPts val="0"/>
                        </a:spcBef>
                        <a:spcAft>
                          <a:spcPts val="0"/>
                        </a:spcAft>
                      </a:pPr>
                      <a:r>
                        <a:rPr lang="en-us" sz="1200" kern="1200">
                          <a:effectLst/>
                          <a:latin typeface="Arial"/>
                        </a:rPr>
                        <a:t>500/220 kV </a:t>
                      </a:r>
                      <a:r>
                        <a:rPr lang="en-us" sz="1200" kern="1200" err="1">
                          <a:effectLst/>
                          <a:latin typeface="Arial"/>
                        </a:rPr>
                        <a:t>Bicentenario</a:t>
                      </a:r>
                      <a:r>
                        <a:rPr lang="en-us" sz="1200" kern="1200">
                          <a:effectLst/>
                          <a:latin typeface="Arial"/>
                        </a:rPr>
                        <a:t> New Substation, expansions and associated substations (Trunk System)</a:t>
                      </a:r>
                      <a:endParaRPr lang="es-PE" sz="1200">
                        <a:effectLst/>
                        <a:latin typeface="Arial"/>
                      </a:endParaRPr>
                    </a:p>
                  </a:txBody>
                  <a:tcPr marL="0" marR="0" marT="0" marB="0" anchor="ctr">
                    <a:solidFill>
                      <a:schemeClr val="accent3">
                        <a:lumMod val="20000"/>
                        <a:lumOff val="80000"/>
                      </a:schemeClr>
                    </a:solidFill>
                  </a:tcPr>
                </a:tc>
                <a:tc>
                  <a:txBody>
                    <a:bodyPr/>
                    <a:lstStyle/>
                    <a:p>
                      <a:pPr marL="0" algn="ctr" rtl="0" eaLnBrk="1" fontAlgn="ctr" latinLnBrk="0" hangingPunct="1">
                        <a:spcBef>
                          <a:spcPts val="0"/>
                        </a:spcBef>
                        <a:spcAft>
                          <a:spcPts val="0"/>
                        </a:spcAft>
                      </a:pPr>
                      <a:r>
                        <a:rPr lang="es-PE" sz="1200" kern="1200">
                          <a:effectLst/>
                          <a:latin typeface="Arial"/>
                        </a:rPr>
                        <a:t>Ica</a:t>
                      </a:r>
                      <a:endParaRPr lang="es-PE" sz="1200">
                        <a:effectLst/>
                        <a:latin typeface="Arial"/>
                      </a:endParaRPr>
                    </a:p>
                  </a:txBody>
                  <a:tcPr marL="0" marR="0" marT="0" marB="0" anchor="ctr">
                    <a:solidFill>
                      <a:schemeClr val="accent3">
                        <a:lumMod val="20000"/>
                        <a:lumOff val="80000"/>
                      </a:schemeClr>
                    </a:solidFill>
                  </a:tcPr>
                </a:tc>
                <a:extLst>
                  <a:ext uri="{0D108BD9-81ED-4DB2-BD59-A6C34878D82A}">
                    <a16:rowId xmlns:a16="http://schemas.microsoft.com/office/drawing/2014/main" val="1508250122"/>
                  </a:ext>
                </a:extLst>
              </a:tr>
              <a:tr h="348891">
                <a:tc>
                  <a:txBody>
                    <a:bodyPr/>
                    <a:lstStyle/>
                    <a:p>
                      <a:pPr marL="0" algn="ctr" rtl="0" eaLnBrk="1" fontAlgn="ctr" latinLnBrk="0" hangingPunct="1">
                        <a:spcBef>
                          <a:spcPts val="0"/>
                        </a:spcBef>
                        <a:spcAft>
                          <a:spcPts val="0"/>
                        </a:spcAft>
                      </a:pPr>
                      <a:r>
                        <a:rPr lang="es-PE" sz="1200" kern="1200">
                          <a:effectLst/>
                          <a:latin typeface="Arial"/>
                        </a:rPr>
                        <a:t>3</a:t>
                      </a:r>
                      <a:endParaRPr lang="es-PE" sz="1200">
                        <a:effectLst/>
                        <a:latin typeface="Arial"/>
                      </a:endParaRPr>
                    </a:p>
                  </a:txBody>
                  <a:tcPr marL="0" marR="0" marT="0" marB="0" anchor="ctr">
                    <a:solidFill>
                      <a:schemeClr val="bg1"/>
                    </a:solidFill>
                  </a:tcPr>
                </a:tc>
                <a:tc>
                  <a:txBody>
                    <a:bodyPr/>
                    <a:lstStyle/>
                    <a:p>
                      <a:pPr marL="0" algn="l" rtl="0" eaLnBrk="1" fontAlgn="ctr" latinLnBrk="0" hangingPunct="1">
                        <a:spcBef>
                          <a:spcPts val="0"/>
                        </a:spcBef>
                        <a:spcAft>
                          <a:spcPts val="0"/>
                        </a:spcAft>
                      </a:pPr>
                      <a:r>
                        <a:rPr lang="en-us" sz="1200" kern="1200">
                          <a:effectLst/>
                          <a:latin typeface="Arial"/>
                        </a:rPr>
                        <a:t>Poroma “Hub” New Substation (First Stage) and 500 kV “Hub” Poroma - </a:t>
                      </a:r>
                      <a:r>
                        <a:rPr lang="en-us" sz="1200" kern="1200" err="1">
                          <a:effectLst/>
                          <a:latin typeface="Arial"/>
                        </a:rPr>
                        <a:t>Colectora</a:t>
                      </a:r>
                      <a:r>
                        <a:rPr lang="en-us" sz="1200" kern="1200">
                          <a:effectLst/>
                          <a:latin typeface="Arial"/>
                        </a:rPr>
                        <a:t> Link, extensions and associated substations. (Trunk System)</a:t>
                      </a:r>
                      <a:endParaRPr lang="es-PE" sz="1200">
                        <a:effectLst/>
                        <a:latin typeface="Arial"/>
                      </a:endParaRPr>
                    </a:p>
                  </a:txBody>
                  <a:tcPr marL="0" marR="0" marT="0" marB="0" anchor="ctr">
                    <a:solidFill>
                      <a:schemeClr val="bg1"/>
                    </a:solidFill>
                  </a:tcPr>
                </a:tc>
                <a:tc>
                  <a:txBody>
                    <a:bodyPr/>
                    <a:lstStyle/>
                    <a:p>
                      <a:pPr marL="0" algn="ctr" rtl="0" eaLnBrk="1" fontAlgn="ctr" latinLnBrk="0" hangingPunct="1">
                        <a:spcBef>
                          <a:spcPts val="0"/>
                        </a:spcBef>
                        <a:spcAft>
                          <a:spcPts val="0"/>
                        </a:spcAft>
                      </a:pPr>
                      <a:r>
                        <a:rPr lang="es-PE" sz="1200" kern="1200">
                          <a:effectLst/>
                          <a:latin typeface="Arial"/>
                        </a:rPr>
                        <a:t>Ica</a:t>
                      </a:r>
                      <a:endParaRPr lang="es-PE" sz="1200">
                        <a:effectLst/>
                        <a:latin typeface="Arial"/>
                      </a:endParaRPr>
                    </a:p>
                  </a:txBody>
                  <a:tcPr marL="0" marR="0" marT="0" marB="0" anchor="ctr">
                    <a:solidFill>
                      <a:schemeClr val="bg1"/>
                    </a:solidFill>
                  </a:tcPr>
                </a:tc>
                <a:extLst>
                  <a:ext uri="{0D108BD9-81ED-4DB2-BD59-A6C34878D82A}">
                    <a16:rowId xmlns:a16="http://schemas.microsoft.com/office/drawing/2014/main" val="3553872462"/>
                  </a:ext>
                </a:extLst>
              </a:tr>
              <a:tr h="348891">
                <a:tc>
                  <a:txBody>
                    <a:bodyPr/>
                    <a:lstStyle/>
                    <a:p>
                      <a:pPr marL="0" algn="ctr" rtl="0" eaLnBrk="1" fontAlgn="ctr" latinLnBrk="0" hangingPunct="1">
                        <a:spcBef>
                          <a:spcPts val="0"/>
                        </a:spcBef>
                        <a:spcAft>
                          <a:spcPts val="0"/>
                        </a:spcAft>
                      </a:pPr>
                      <a:r>
                        <a:rPr lang="es-PE" sz="1200" kern="1200">
                          <a:effectLst/>
                          <a:latin typeface="Arial"/>
                        </a:rPr>
                        <a:t>4</a:t>
                      </a:r>
                      <a:endParaRPr lang="es-PE" sz="1200">
                        <a:effectLst/>
                        <a:latin typeface="Arial"/>
                      </a:endParaRPr>
                    </a:p>
                  </a:txBody>
                  <a:tcPr marL="0" marR="0" marT="0" marB="0" anchor="ctr">
                    <a:solidFill>
                      <a:schemeClr val="accent3">
                        <a:lumMod val="20000"/>
                        <a:lumOff val="80000"/>
                      </a:schemeClr>
                    </a:solidFill>
                  </a:tcPr>
                </a:tc>
                <a:tc>
                  <a:txBody>
                    <a:bodyPr/>
                    <a:lstStyle/>
                    <a:p>
                      <a:pPr marL="0" algn="l" rtl="0" eaLnBrk="1" fontAlgn="ctr" latinLnBrk="0" hangingPunct="1">
                        <a:spcBef>
                          <a:spcPts val="0"/>
                        </a:spcBef>
                        <a:spcAft>
                          <a:spcPts val="0"/>
                        </a:spcAft>
                      </a:pPr>
                      <a:r>
                        <a:rPr lang="en-us" sz="1200" kern="1200">
                          <a:effectLst/>
                          <a:latin typeface="Arial"/>
                        </a:rPr>
                        <a:t>“Hub” San José New Substation – First Stage and 220 kV “Hub” San José Link – Distribution (Arequipa), extensions and associated substations (ITC Project).</a:t>
                      </a:r>
                      <a:endParaRPr lang="es-PE" sz="1200">
                        <a:effectLst/>
                        <a:latin typeface="Arial"/>
                      </a:endParaRPr>
                    </a:p>
                  </a:txBody>
                  <a:tcPr marL="0" marR="0" marT="0" marB="0" anchor="ctr">
                    <a:solidFill>
                      <a:schemeClr val="accent3">
                        <a:lumMod val="20000"/>
                        <a:lumOff val="80000"/>
                      </a:schemeClr>
                    </a:solidFill>
                  </a:tcPr>
                </a:tc>
                <a:tc>
                  <a:txBody>
                    <a:bodyPr/>
                    <a:lstStyle/>
                    <a:p>
                      <a:pPr marL="0" algn="ctr" rtl="0" eaLnBrk="1" fontAlgn="ctr" latinLnBrk="0" hangingPunct="1">
                        <a:spcBef>
                          <a:spcPts val="0"/>
                        </a:spcBef>
                        <a:spcAft>
                          <a:spcPts val="0"/>
                        </a:spcAft>
                      </a:pPr>
                      <a:r>
                        <a:rPr lang="es-PE" sz="1200" kern="1200">
                          <a:effectLst/>
                          <a:latin typeface="Arial"/>
                        </a:rPr>
                        <a:t>Arequipa</a:t>
                      </a:r>
                      <a:endParaRPr lang="es-PE" sz="1200">
                        <a:effectLst/>
                        <a:latin typeface="Arial"/>
                      </a:endParaRPr>
                    </a:p>
                  </a:txBody>
                  <a:tcPr marL="0" marR="0" marT="0" marB="0" anchor="ctr">
                    <a:solidFill>
                      <a:schemeClr val="accent3">
                        <a:lumMod val="20000"/>
                        <a:lumOff val="80000"/>
                      </a:schemeClr>
                    </a:solidFill>
                  </a:tcPr>
                </a:tc>
                <a:extLst>
                  <a:ext uri="{0D108BD9-81ED-4DB2-BD59-A6C34878D82A}">
                    <a16:rowId xmlns:a16="http://schemas.microsoft.com/office/drawing/2014/main" val="3182523782"/>
                  </a:ext>
                </a:extLst>
              </a:tr>
              <a:tr h="174446">
                <a:tc>
                  <a:txBody>
                    <a:bodyPr/>
                    <a:lstStyle/>
                    <a:p>
                      <a:pPr marL="0" algn="ctr" rtl="0" eaLnBrk="1" fontAlgn="ctr" latinLnBrk="0" hangingPunct="1">
                        <a:spcBef>
                          <a:spcPts val="0"/>
                        </a:spcBef>
                        <a:spcAft>
                          <a:spcPts val="0"/>
                        </a:spcAft>
                      </a:pPr>
                      <a:r>
                        <a:rPr lang="es-PE" sz="1200" kern="1200">
                          <a:effectLst/>
                          <a:latin typeface="Arial"/>
                        </a:rPr>
                        <a:t>5</a:t>
                      </a:r>
                      <a:endParaRPr lang="es-PE" sz="1200">
                        <a:effectLst/>
                        <a:latin typeface="Arial"/>
                      </a:endParaRPr>
                    </a:p>
                  </a:txBody>
                  <a:tcPr marL="0" marR="0" marT="0" marB="0" anchor="ctr">
                    <a:solidFill>
                      <a:schemeClr val="bg1"/>
                    </a:solidFill>
                  </a:tcPr>
                </a:tc>
                <a:tc>
                  <a:txBody>
                    <a:bodyPr/>
                    <a:lstStyle/>
                    <a:p>
                      <a:pPr marL="0" algn="l" rtl="0" eaLnBrk="1" fontAlgn="ctr" latinLnBrk="0" hangingPunct="1">
                        <a:spcBef>
                          <a:spcPts val="0"/>
                        </a:spcBef>
                        <a:spcAft>
                          <a:spcPts val="0"/>
                        </a:spcAft>
                      </a:pPr>
                      <a:r>
                        <a:rPr lang="en-us" sz="1200" kern="1200">
                          <a:effectLst/>
                          <a:latin typeface="Arial"/>
                        </a:rPr>
                        <a:t>Reconfiguration 220 kV </a:t>
                      </a:r>
                      <a:r>
                        <a:rPr lang="en-us" sz="1200" kern="1200" err="1">
                          <a:effectLst/>
                          <a:latin typeface="Arial"/>
                        </a:rPr>
                        <a:t>Chavarría</a:t>
                      </a:r>
                      <a:r>
                        <a:rPr lang="en-us" sz="1200" kern="1200">
                          <a:effectLst/>
                          <a:latin typeface="Arial"/>
                        </a:rPr>
                        <a:t> – Santa Rosa – </a:t>
                      </a:r>
                      <a:r>
                        <a:rPr lang="en-us" sz="1200" kern="1200" err="1">
                          <a:effectLst/>
                          <a:latin typeface="Arial"/>
                        </a:rPr>
                        <a:t>Carapongo</a:t>
                      </a:r>
                      <a:r>
                        <a:rPr lang="en-us" sz="1200" kern="1200">
                          <a:effectLst/>
                          <a:latin typeface="Arial"/>
                        </a:rPr>
                        <a:t> Link, lines, extensions and associated substations (ITC Project) </a:t>
                      </a:r>
                      <a:endParaRPr lang="es-PE" sz="1200">
                        <a:effectLst/>
                        <a:latin typeface="Arial"/>
                      </a:endParaRPr>
                    </a:p>
                  </a:txBody>
                  <a:tcPr marL="0" marR="0" marT="0" marB="0" anchor="ctr">
                    <a:solidFill>
                      <a:schemeClr val="bg1"/>
                    </a:solidFill>
                  </a:tcPr>
                </a:tc>
                <a:tc>
                  <a:txBody>
                    <a:bodyPr/>
                    <a:lstStyle/>
                    <a:p>
                      <a:pPr marL="0" algn="ctr" rtl="0" eaLnBrk="1" fontAlgn="ctr" latinLnBrk="0" hangingPunct="1">
                        <a:spcBef>
                          <a:spcPts val="0"/>
                        </a:spcBef>
                        <a:spcAft>
                          <a:spcPts val="0"/>
                        </a:spcAft>
                      </a:pPr>
                      <a:r>
                        <a:rPr lang="es-PE" sz="1200" kern="1200">
                          <a:effectLst/>
                          <a:latin typeface="Arial"/>
                        </a:rPr>
                        <a:t>Lima</a:t>
                      </a:r>
                      <a:endParaRPr lang="es-PE" sz="1200">
                        <a:effectLst/>
                        <a:latin typeface="Arial"/>
                      </a:endParaRPr>
                    </a:p>
                  </a:txBody>
                  <a:tcPr marL="0" marR="0" marT="0" marB="0" anchor="ctr">
                    <a:solidFill>
                      <a:schemeClr val="bg1"/>
                    </a:solidFill>
                  </a:tcPr>
                </a:tc>
                <a:extLst>
                  <a:ext uri="{0D108BD9-81ED-4DB2-BD59-A6C34878D82A}">
                    <a16:rowId xmlns:a16="http://schemas.microsoft.com/office/drawing/2014/main" val="460298256"/>
                  </a:ext>
                </a:extLst>
              </a:tr>
              <a:tr h="348891">
                <a:tc>
                  <a:txBody>
                    <a:bodyPr/>
                    <a:lstStyle/>
                    <a:p>
                      <a:pPr marL="0" algn="ctr" rtl="0" eaLnBrk="1" fontAlgn="ctr" latinLnBrk="0" hangingPunct="1">
                        <a:spcBef>
                          <a:spcPts val="0"/>
                        </a:spcBef>
                        <a:spcAft>
                          <a:spcPts val="0"/>
                        </a:spcAft>
                      </a:pPr>
                      <a:r>
                        <a:rPr lang="es-PE" sz="1200" kern="1200">
                          <a:effectLst/>
                          <a:latin typeface="Arial"/>
                        </a:rPr>
                        <a:t>6</a:t>
                      </a:r>
                      <a:endParaRPr lang="es-PE" sz="1200">
                        <a:effectLst/>
                        <a:latin typeface="Arial"/>
                      </a:endParaRPr>
                    </a:p>
                  </a:txBody>
                  <a:tcPr marL="0" marR="0" marT="0" marB="0" anchor="ctr">
                    <a:solidFill>
                      <a:schemeClr val="accent3">
                        <a:lumMod val="20000"/>
                        <a:lumOff val="80000"/>
                      </a:schemeClr>
                    </a:solidFill>
                  </a:tcPr>
                </a:tc>
                <a:tc>
                  <a:txBody>
                    <a:bodyPr/>
                    <a:lstStyle/>
                    <a:p>
                      <a:pPr marL="0" algn="l" rtl="0" eaLnBrk="1" fontAlgn="ctr" latinLnBrk="0" hangingPunct="1">
                        <a:spcBef>
                          <a:spcPts val="0"/>
                        </a:spcBef>
                        <a:spcAft>
                          <a:spcPts val="0"/>
                        </a:spcAft>
                      </a:pPr>
                      <a:r>
                        <a:rPr lang="en-us" sz="1200" kern="1200">
                          <a:effectLst/>
                          <a:latin typeface="Arial"/>
                        </a:rPr>
                        <a:t>220 kV </a:t>
                      </a:r>
                      <a:r>
                        <a:rPr lang="en-us" sz="1200" kern="1200" err="1">
                          <a:effectLst/>
                          <a:latin typeface="Arial"/>
                        </a:rPr>
                        <a:t>Muyurina</a:t>
                      </a:r>
                      <a:r>
                        <a:rPr lang="en-us" sz="1200" kern="1200">
                          <a:effectLst/>
                          <a:latin typeface="Arial"/>
                        </a:rPr>
                        <a:t> New Substation, Ayacucho New Substation, 220 kV </a:t>
                      </a:r>
                      <a:r>
                        <a:rPr lang="en-us" sz="1200" kern="1200" err="1">
                          <a:effectLst/>
                          <a:latin typeface="Arial"/>
                        </a:rPr>
                        <a:t>Muyurina</a:t>
                      </a:r>
                      <a:r>
                        <a:rPr lang="en-us" sz="1200" kern="1200">
                          <a:effectLst/>
                          <a:latin typeface="Arial"/>
                        </a:rPr>
                        <a:t>-Ayacucho Transmission Line, Extensions and Associated Substations (Trunk System + ITC Project)</a:t>
                      </a:r>
                      <a:endParaRPr lang="es-PE" sz="1200">
                        <a:effectLst/>
                        <a:latin typeface="Arial"/>
                      </a:endParaRPr>
                    </a:p>
                  </a:txBody>
                  <a:tcPr marL="0" marR="0" marT="0" marB="0" anchor="ctr">
                    <a:solidFill>
                      <a:schemeClr val="accent3">
                        <a:lumMod val="20000"/>
                        <a:lumOff val="80000"/>
                      </a:schemeClr>
                    </a:solidFill>
                  </a:tcPr>
                </a:tc>
                <a:tc>
                  <a:txBody>
                    <a:bodyPr/>
                    <a:lstStyle/>
                    <a:p>
                      <a:pPr marL="0" algn="ctr" rtl="0" eaLnBrk="1" fontAlgn="ctr" latinLnBrk="0" hangingPunct="1">
                        <a:spcBef>
                          <a:spcPts val="0"/>
                        </a:spcBef>
                        <a:spcAft>
                          <a:spcPts val="0"/>
                        </a:spcAft>
                      </a:pPr>
                      <a:r>
                        <a:rPr lang="es-PE" sz="1200" kern="1200">
                          <a:effectLst/>
                          <a:latin typeface="Arial"/>
                        </a:rPr>
                        <a:t>Ayacucho</a:t>
                      </a:r>
                      <a:endParaRPr lang="es-PE" sz="1200">
                        <a:effectLst/>
                        <a:latin typeface="Arial"/>
                      </a:endParaRPr>
                    </a:p>
                  </a:txBody>
                  <a:tcPr marL="0" marR="0" marT="0" marB="0" anchor="ctr">
                    <a:solidFill>
                      <a:schemeClr val="accent3">
                        <a:lumMod val="20000"/>
                        <a:lumOff val="80000"/>
                      </a:schemeClr>
                    </a:solidFill>
                  </a:tcPr>
                </a:tc>
                <a:extLst>
                  <a:ext uri="{0D108BD9-81ED-4DB2-BD59-A6C34878D82A}">
                    <a16:rowId xmlns:a16="http://schemas.microsoft.com/office/drawing/2014/main" val="3381259729"/>
                  </a:ext>
                </a:extLst>
              </a:tr>
              <a:tr h="174446">
                <a:tc>
                  <a:txBody>
                    <a:bodyPr/>
                    <a:lstStyle/>
                    <a:p>
                      <a:pPr marL="0" algn="ctr" rtl="0" eaLnBrk="1" fontAlgn="ctr" latinLnBrk="0" hangingPunct="1">
                        <a:spcBef>
                          <a:spcPts val="0"/>
                        </a:spcBef>
                        <a:spcAft>
                          <a:spcPts val="0"/>
                        </a:spcAft>
                      </a:pPr>
                      <a:r>
                        <a:rPr lang="es-PE" sz="1200" kern="1200">
                          <a:effectLst/>
                          <a:latin typeface="Arial"/>
                        </a:rPr>
                        <a:t>7</a:t>
                      </a:r>
                      <a:endParaRPr lang="es-PE" sz="1200">
                        <a:effectLst/>
                        <a:latin typeface="Arial"/>
                      </a:endParaRPr>
                    </a:p>
                  </a:txBody>
                  <a:tcPr marL="0" marR="0" marT="0" marB="0" anchor="ctr">
                    <a:solidFill>
                      <a:schemeClr val="bg1"/>
                    </a:solidFill>
                  </a:tcPr>
                </a:tc>
                <a:tc>
                  <a:txBody>
                    <a:bodyPr/>
                    <a:lstStyle/>
                    <a:p>
                      <a:pPr marL="0" algn="l" rtl="0" eaLnBrk="1" fontAlgn="ctr" latinLnBrk="0" hangingPunct="1">
                        <a:spcBef>
                          <a:spcPts val="0"/>
                        </a:spcBef>
                        <a:spcAft>
                          <a:spcPts val="0"/>
                        </a:spcAft>
                      </a:pPr>
                      <a:r>
                        <a:rPr lang="en-us" sz="1200" kern="1200">
                          <a:effectLst/>
                          <a:latin typeface="Arial"/>
                        </a:rPr>
                        <a:t>220 kV </a:t>
                      </a:r>
                      <a:r>
                        <a:rPr lang="en-us" sz="1200" kern="1200" err="1">
                          <a:effectLst/>
                          <a:latin typeface="Arial"/>
                        </a:rPr>
                        <a:t>Palca</a:t>
                      </a:r>
                      <a:r>
                        <a:rPr lang="en-us" sz="1200" kern="1200">
                          <a:effectLst/>
                          <a:latin typeface="Arial"/>
                        </a:rPr>
                        <a:t> New Substation, 220 kV </a:t>
                      </a:r>
                      <a:r>
                        <a:rPr lang="en-us" sz="1200" kern="1200" err="1">
                          <a:effectLst/>
                          <a:latin typeface="Arial"/>
                        </a:rPr>
                        <a:t>Palca</a:t>
                      </a:r>
                      <a:r>
                        <a:rPr lang="en-us" sz="1200" kern="1200">
                          <a:effectLst/>
                          <a:latin typeface="Arial"/>
                        </a:rPr>
                        <a:t>-La </a:t>
                      </a:r>
                      <a:r>
                        <a:rPr lang="en-us" sz="1200" kern="1200" err="1">
                          <a:effectLst/>
                          <a:latin typeface="Arial"/>
                        </a:rPr>
                        <a:t>Pascana</a:t>
                      </a:r>
                      <a:r>
                        <a:rPr lang="en-us" sz="1200" kern="1200">
                          <a:effectLst/>
                          <a:latin typeface="Arial"/>
                        </a:rPr>
                        <a:t> Transmission Line, extensions and Associated Substations (Arequipa) (ITC Project).</a:t>
                      </a:r>
                      <a:endParaRPr lang="es-PE" sz="1200">
                        <a:effectLst/>
                        <a:latin typeface="Arial"/>
                      </a:endParaRPr>
                    </a:p>
                  </a:txBody>
                  <a:tcPr marL="0" marR="0" marT="0" marB="0" anchor="ctr">
                    <a:solidFill>
                      <a:schemeClr val="bg1"/>
                    </a:solidFill>
                  </a:tcPr>
                </a:tc>
                <a:tc>
                  <a:txBody>
                    <a:bodyPr/>
                    <a:lstStyle/>
                    <a:p>
                      <a:pPr marL="0" algn="ctr" rtl="0" eaLnBrk="1" fontAlgn="ctr" latinLnBrk="0" hangingPunct="1">
                        <a:spcBef>
                          <a:spcPts val="0"/>
                        </a:spcBef>
                        <a:spcAft>
                          <a:spcPts val="0"/>
                        </a:spcAft>
                      </a:pPr>
                      <a:r>
                        <a:rPr lang="es-PE" sz="1200" kern="1200">
                          <a:effectLst/>
                          <a:latin typeface="Arial"/>
                        </a:rPr>
                        <a:t>Arequipa</a:t>
                      </a:r>
                      <a:endParaRPr lang="es-PE" sz="1200">
                        <a:effectLst/>
                        <a:latin typeface="Arial"/>
                      </a:endParaRPr>
                    </a:p>
                  </a:txBody>
                  <a:tcPr marL="0" marR="0" marT="0" marB="0" anchor="ctr">
                    <a:solidFill>
                      <a:schemeClr val="bg1"/>
                    </a:solidFill>
                  </a:tcPr>
                </a:tc>
                <a:extLst>
                  <a:ext uri="{0D108BD9-81ED-4DB2-BD59-A6C34878D82A}">
                    <a16:rowId xmlns:a16="http://schemas.microsoft.com/office/drawing/2014/main" val="1994468347"/>
                  </a:ext>
                </a:extLst>
              </a:tr>
              <a:tr h="174446">
                <a:tc>
                  <a:txBody>
                    <a:bodyPr/>
                    <a:lstStyle/>
                    <a:p>
                      <a:pPr marL="0" algn="ctr" rtl="0" eaLnBrk="1" fontAlgn="ctr" latinLnBrk="0" hangingPunct="1">
                        <a:spcBef>
                          <a:spcPts val="0"/>
                        </a:spcBef>
                        <a:spcAft>
                          <a:spcPts val="0"/>
                        </a:spcAft>
                      </a:pPr>
                      <a:r>
                        <a:rPr lang="es-PE" sz="1200" b="0" kern="1200">
                          <a:solidFill>
                            <a:schemeClr val="tx1"/>
                          </a:solidFill>
                          <a:effectLst/>
                          <a:latin typeface="Arial"/>
                        </a:rPr>
                        <a:t>8</a:t>
                      </a:r>
                      <a:endParaRPr lang="es-PE" sz="1200" b="0">
                        <a:solidFill>
                          <a:schemeClr val="tx1"/>
                        </a:solidFill>
                        <a:effectLst/>
                        <a:latin typeface="Arial"/>
                      </a:endParaRPr>
                    </a:p>
                  </a:txBody>
                  <a:tcPr marL="0" marR="0" marT="0" marB="0" anchor="ctr">
                    <a:solidFill>
                      <a:schemeClr val="accent3">
                        <a:lumMod val="20000"/>
                        <a:lumOff val="80000"/>
                      </a:schemeClr>
                    </a:solidFill>
                  </a:tcPr>
                </a:tc>
                <a:tc>
                  <a:txBody>
                    <a:bodyPr/>
                    <a:lstStyle/>
                    <a:p>
                      <a:pPr marL="0" algn="l" rtl="0" eaLnBrk="1" fontAlgn="ctr" latinLnBrk="0" hangingPunct="1">
                        <a:spcBef>
                          <a:spcPts val="0"/>
                        </a:spcBef>
                        <a:spcAft>
                          <a:spcPts val="0"/>
                        </a:spcAft>
                      </a:pPr>
                      <a:r>
                        <a:rPr lang="en-us" sz="1200" b="0" kern="1200">
                          <a:solidFill>
                            <a:schemeClr val="tx1"/>
                          </a:solidFill>
                          <a:effectLst/>
                          <a:latin typeface="Arial"/>
                        </a:rPr>
                        <a:t>220 kV </a:t>
                      </a:r>
                      <a:r>
                        <a:rPr lang="en-us" sz="1200" b="0" kern="1200" err="1">
                          <a:solidFill>
                            <a:schemeClr val="tx1"/>
                          </a:solidFill>
                          <a:effectLst/>
                          <a:latin typeface="Arial"/>
                        </a:rPr>
                        <a:t>Aguaytía</a:t>
                      </a:r>
                      <a:r>
                        <a:rPr lang="en-us" sz="1200" b="0" kern="1200">
                          <a:solidFill>
                            <a:schemeClr val="tx1"/>
                          </a:solidFill>
                          <a:effectLst/>
                          <a:latin typeface="Arial"/>
                        </a:rPr>
                        <a:t> – Pucallpa Link, substations, lines and associated extensions (ITC Project).</a:t>
                      </a:r>
                      <a:endParaRPr lang="es-PE" sz="1200" b="0">
                        <a:solidFill>
                          <a:schemeClr val="tx1"/>
                        </a:solidFill>
                        <a:effectLst/>
                        <a:latin typeface="Arial"/>
                      </a:endParaRPr>
                    </a:p>
                  </a:txBody>
                  <a:tcPr marL="0" marR="0" marT="0" marB="0" anchor="ctr">
                    <a:solidFill>
                      <a:schemeClr val="accent3">
                        <a:lumMod val="20000"/>
                        <a:lumOff val="80000"/>
                      </a:schemeClr>
                    </a:solidFill>
                  </a:tcPr>
                </a:tc>
                <a:tc>
                  <a:txBody>
                    <a:bodyPr/>
                    <a:lstStyle/>
                    <a:p>
                      <a:pPr marL="0" algn="ctr" rtl="0" eaLnBrk="1" fontAlgn="ctr" latinLnBrk="0" hangingPunct="1">
                        <a:spcBef>
                          <a:spcPts val="0"/>
                        </a:spcBef>
                        <a:spcAft>
                          <a:spcPts val="0"/>
                        </a:spcAft>
                      </a:pPr>
                      <a:r>
                        <a:rPr lang="es-PE" sz="1200" b="0" kern="1200">
                          <a:solidFill>
                            <a:schemeClr val="tx1"/>
                          </a:solidFill>
                          <a:effectLst/>
                          <a:latin typeface="Arial"/>
                        </a:rPr>
                        <a:t>Ucayali</a:t>
                      </a:r>
                      <a:endParaRPr lang="es-PE" sz="1200" b="0">
                        <a:solidFill>
                          <a:schemeClr val="tx1"/>
                        </a:solidFill>
                        <a:effectLst/>
                        <a:latin typeface="Arial"/>
                      </a:endParaRPr>
                    </a:p>
                  </a:txBody>
                  <a:tcPr marL="0" marR="0" marT="0" marB="0" anchor="ctr">
                    <a:solidFill>
                      <a:schemeClr val="accent3">
                        <a:lumMod val="20000"/>
                        <a:lumOff val="80000"/>
                      </a:schemeClr>
                    </a:solidFill>
                  </a:tcPr>
                </a:tc>
                <a:extLst>
                  <a:ext uri="{0D108BD9-81ED-4DB2-BD59-A6C34878D82A}">
                    <a16:rowId xmlns:a16="http://schemas.microsoft.com/office/drawing/2014/main" val="2760094163"/>
                  </a:ext>
                </a:extLst>
              </a:tr>
              <a:tr h="174446">
                <a:tc>
                  <a:txBody>
                    <a:bodyPr/>
                    <a:lstStyle/>
                    <a:p>
                      <a:pPr marL="0" algn="ctr" rtl="0" eaLnBrk="1" fontAlgn="ctr" latinLnBrk="0" hangingPunct="1">
                        <a:spcBef>
                          <a:spcPts val="0"/>
                        </a:spcBef>
                        <a:spcAft>
                          <a:spcPts val="0"/>
                        </a:spcAft>
                      </a:pPr>
                      <a:r>
                        <a:rPr lang="es-PE" sz="1200" kern="1200">
                          <a:effectLst/>
                          <a:latin typeface="Arial"/>
                        </a:rPr>
                        <a:t>9</a:t>
                      </a:r>
                      <a:endParaRPr lang="es-PE" sz="1200">
                        <a:effectLst/>
                        <a:latin typeface="Arial"/>
                      </a:endParaRPr>
                    </a:p>
                  </a:txBody>
                  <a:tcPr marL="0" marR="0" marT="0" marB="0" anchor="ctr">
                    <a:solidFill>
                      <a:schemeClr val="bg1"/>
                    </a:solidFill>
                  </a:tcPr>
                </a:tc>
                <a:tc>
                  <a:txBody>
                    <a:bodyPr/>
                    <a:lstStyle/>
                    <a:p>
                      <a:pPr marL="0" algn="l" rtl="0" eaLnBrk="1" fontAlgn="ctr" latinLnBrk="0" hangingPunct="1">
                        <a:spcBef>
                          <a:spcPts val="0"/>
                        </a:spcBef>
                        <a:spcAft>
                          <a:spcPts val="0"/>
                        </a:spcAft>
                      </a:pPr>
                      <a:r>
                        <a:rPr lang="en-us" sz="1200" kern="1200">
                          <a:effectLst/>
                          <a:latin typeface="Arial"/>
                        </a:rPr>
                        <a:t>138-60 KV Reliability Increase of the </a:t>
                      </a:r>
                      <a:r>
                        <a:rPr lang="en-us" sz="1200" kern="1200" err="1">
                          <a:effectLst/>
                          <a:latin typeface="Arial"/>
                        </a:rPr>
                        <a:t>Tarma</a:t>
                      </a:r>
                      <a:r>
                        <a:rPr lang="en-us" sz="1200" kern="1200">
                          <a:effectLst/>
                          <a:latin typeface="Arial"/>
                        </a:rPr>
                        <a:t> - </a:t>
                      </a:r>
                      <a:r>
                        <a:rPr lang="en-us" sz="1200" kern="1200" err="1">
                          <a:effectLst/>
                          <a:latin typeface="Arial"/>
                        </a:rPr>
                        <a:t>Chanchamayo</a:t>
                      </a:r>
                      <a:r>
                        <a:rPr lang="en-us" sz="1200" kern="1200">
                          <a:effectLst/>
                          <a:latin typeface="Arial"/>
                        </a:rPr>
                        <a:t> Electric System. (Trunk System)</a:t>
                      </a:r>
                      <a:endParaRPr lang="es-PE" sz="1200">
                        <a:effectLst/>
                        <a:latin typeface="Arial"/>
                      </a:endParaRPr>
                    </a:p>
                  </a:txBody>
                  <a:tcPr marL="0" marR="0" marT="0" marB="0" anchor="ctr">
                    <a:solidFill>
                      <a:schemeClr val="bg1"/>
                    </a:solidFill>
                  </a:tcPr>
                </a:tc>
                <a:tc>
                  <a:txBody>
                    <a:bodyPr/>
                    <a:lstStyle/>
                    <a:p>
                      <a:pPr marL="0" algn="ctr" rtl="0" eaLnBrk="1" fontAlgn="ctr" latinLnBrk="0" hangingPunct="1">
                        <a:spcBef>
                          <a:spcPts val="0"/>
                        </a:spcBef>
                        <a:spcAft>
                          <a:spcPts val="0"/>
                        </a:spcAft>
                      </a:pPr>
                      <a:r>
                        <a:rPr lang="es-PE" sz="1200" kern="1200">
                          <a:effectLst/>
                          <a:latin typeface="Arial"/>
                        </a:rPr>
                        <a:t>Junín</a:t>
                      </a:r>
                      <a:endParaRPr lang="es-PE" sz="1200">
                        <a:effectLst/>
                        <a:latin typeface="Arial"/>
                      </a:endParaRPr>
                    </a:p>
                  </a:txBody>
                  <a:tcPr marL="0" marR="0" marT="0" marB="0" anchor="ctr">
                    <a:solidFill>
                      <a:schemeClr val="bg1"/>
                    </a:solidFill>
                  </a:tcPr>
                </a:tc>
                <a:extLst>
                  <a:ext uri="{0D108BD9-81ED-4DB2-BD59-A6C34878D82A}">
                    <a16:rowId xmlns:a16="http://schemas.microsoft.com/office/drawing/2014/main" val="505610177"/>
                  </a:ext>
                </a:extLst>
              </a:tr>
              <a:tr h="174446">
                <a:tc>
                  <a:txBody>
                    <a:bodyPr/>
                    <a:lstStyle/>
                    <a:p>
                      <a:pPr marL="0" algn="ctr" rtl="0" eaLnBrk="1" fontAlgn="ctr" latinLnBrk="0" hangingPunct="1">
                        <a:spcBef>
                          <a:spcPts val="0"/>
                        </a:spcBef>
                        <a:spcAft>
                          <a:spcPts val="0"/>
                        </a:spcAft>
                      </a:pPr>
                      <a:r>
                        <a:rPr lang="es-PE" sz="1200" kern="1200">
                          <a:effectLst/>
                          <a:latin typeface="Arial"/>
                        </a:rPr>
                        <a:t>10</a:t>
                      </a:r>
                      <a:endParaRPr lang="es-PE" sz="1200">
                        <a:effectLst/>
                        <a:latin typeface="Arial"/>
                      </a:endParaRPr>
                    </a:p>
                  </a:txBody>
                  <a:tcPr marL="0" marR="0" marT="0" marB="0" anchor="ctr">
                    <a:solidFill>
                      <a:schemeClr val="accent3">
                        <a:lumMod val="20000"/>
                        <a:lumOff val="80000"/>
                      </a:schemeClr>
                    </a:solidFill>
                  </a:tcPr>
                </a:tc>
                <a:tc>
                  <a:txBody>
                    <a:bodyPr/>
                    <a:lstStyle/>
                    <a:p>
                      <a:pPr marL="0" algn="l" rtl="0" eaLnBrk="1" fontAlgn="ctr" latinLnBrk="0" hangingPunct="1">
                        <a:spcBef>
                          <a:spcPts val="0"/>
                        </a:spcBef>
                        <a:spcAft>
                          <a:spcPts val="0"/>
                        </a:spcAft>
                      </a:pPr>
                      <a:r>
                        <a:rPr lang="en-us" sz="1200" kern="1200">
                          <a:effectLst/>
                          <a:latin typeface="Arial"/>
                        </a:rPr>
                        <a:t>220 kV </a:t>
                      </a:r>
                      <a:r>
                        <a:rPr lang="en-us" sz="1200" kern="1200" err="1">
                          <a:effectLst/>
                          <a:latin typeface="Arial"/>
                        </a:rPr>
                        <a:t>Planicie</a:t>
                      </a:r>
                      <a:r>
                        <a:rPr lang="en-us" sz="1200" kern="1200">
                          <a:effectLst/>
                          <a:latin typeface="Arial"/>
                        </a:rPr>
                        <a:t> – </a:t>
                      </a:r>
                      <a:r>
                        <a:rPr lang="en-us" sz="1200" kern="1200" err="1">
                          <a:effectLst/>
                          <a:latin typeface="Arial"/>
                        </a:rPr>
                        <a:t>Industriales</a:t>
                      </a:r>
                      <a:r>
                        <a:rPr lang="en-us" sz="1200" kern="1200">
                          <a:effectLst/>
                          <a:latin typeface="Arial"/>
                        </a:rPr>
                        <a:t> Link, extension to III circuit. (ITC Project) (1)</a:t>
                      </a:r>
                      <a:endParaRPr lang="es-PE" sz="1200">
                        <a:effectLst/>
                        <a:latin typeface="Arial"/>
                      </a:endParaRPr>
                    </a:p>
                  </a:txBody>
                  <a:tcPr marL="0" marR="0" marT="0" marB="0" anchor="ctr">
                    <a:solidFill>
                      <a:schemeClr val="accent3">
                        <a:lumMod val="20000"/>
                        <a:lumOff val="80000"/>
                      </a:schemeClr>
                    </a:solidFill>
                  </a:tcPr>
                </a:tc>
                <a:tc>
                  <a:txBody>
                    <a:bodyPr/>
                    <a:lstStyle/>
                    <a:p>
                      <a:pPr marL="0" algn="ctr" rtl="0" eaLnBrk="1" fontAlgn="ctr" latinLnBrk="0" hangingPunct="1">
                        <a:spcBef>
                          <a:spcPts val="0"/>
                        </a:spcBef>
                        <a:spcAft>
                          <a:spcPts val="0"/>
                        </a:spcAft>
                      </a:pPr>
                      <a:r>
                        <a:rPr lang="es-PE" sz="1200" kern="1200">
                          <a:effectLst/>
                          <a:latin typeface="Arial"/>
                        </a:rPr>
                        <a:t>Lima</a:t>
                      </a:r>
                      <a:endParaRPr lang="es-PE" sz="1200">
                        <a:effectLst/>
                        <a:latin typeface="Arial"/>
                      </a:endParaRPr>
                    </a:p>
                  </a:txBody>
                  <a:tcPr marL="0" marR="0" marT="0" marB="0" anchor="ctr">
                    <a:solidFill>
                      <a:schemeClr val="accent3">
                        <a:lumMod val="20000"/>
                        <a:lumOff val="80000"/>
                      </a:schemeClr>
                    </a:solidFill>
                  </a:tcPr>
                </a:tc>
                <a:extLst>
                  <a:ext uri="{0D108BD9-81ED-4DB2-BD59-A6C34878D82A}">
                    <a16:rowId xmlns:a16="http://schemas.microsoft.com/office/drawing/2014/main" val="3217342625"/>
                  </a:ext>
                </a:extLst>
              </a:tr>
              <a:tr h="174446">
                <a:tc>
                  <a:txBody>
                    <a:bodyPr/>
                    <a:lstStyle/>
                    <a:p>
                      <a:pPr marL="0" algn="ctr" rtl="0" eaLnBrk="1" fontAlgn="ctr" latinLnBrk="0" hangingPunct="1">
                        <a:spcBef>
                          <a:spcPts val="0"/>
                        </a:spcBef>
                        <a:spcAft>
                          <a:spcPts val="0"/>
                        </a:spcAft>
                      </a:pPr>
                      <a:r>
                        <a:rPr lang="es-PE" sz="1200" kern="1200">
                          <a:effectLst/>
                          <a:latin typeface="Arial"/>
                        </a:rPr>
                        <a:t>11</a:t>
                      </a:r>
                      <a:endParaRPr lang="es-PE" sz="1200">
                        <a:effectLst/>
                        <a:latin typeface="Arial"/>
                      </a:endParaRPr>
                    </a:p>
                  </a:txBody>
                  <a:tcPr marL="0" marR="0" marT="0" marB="0" anchor="ctr">
                    <a:solidFill>
                      <a:schemeClr val="bg1"/>
                    </a:solidFill>
                  </a:tcPr>
                </a:tc>
                <a:tc>
                  <a:txBody>
                    <a:bodyPr/>
                    <a:lstStyle/>
                    <a:p>
                      <a:pPr marL="0" algn="l" rtl="0" eaLnBrk="1" fontAlgn="ctr" latinLnBrk="0" hangingPunct="1">
                        <a:spcBef>
                          <a:spcPts val="0"/>
                        </a:spcBef>
                        <a:spcAft>
                          <a:spcPts val="0"/>
                        </a:spcAft>
                      </a:pPr>
                      <a:r>
                        <a:rPr lang="en-us" sz="1200" kern="1200">
                          <a:effectLst/>
                          <a:latin typeface="Arial"/>
                        </a:rPr>
                        <a:t>138 kV Nueva </a:t>
                      </a:r>
                      <a:r>
                        <a:rPr lang="en-us" sz="1200" kern="1200" err="1">
                          <a:effectLst/>
                          <a:latin typeface="Arial"/>
                        </a:rPr>
                        <a:t>Virú</a:t>
                      </a:r>
                      <a:r>
                        <a:rPr lang="en-us" sz="1200" kern="1200">
                          <a:effectLst/>
                          <a:latin typeface="Arial"/>
                        </a:rPr>
                        <a:t> – Trujillo Sur Link, extensions and associated substations (ITC Project)</a:t>
                      </a:r>
                      <a:endParaRPr lang="es-PE" sz="1200">
                        <a:effectLst/>
                        <a:latin typeface="Arial"/>
                      </a:endParaRPr>
                    </a:p>
                  </a:txBody>
                  <a:tcPr marL="0" marR="0" marT="0" marB="0" anchor="ctr">
                    <a:solidFill>
                      <a:schemeClr val="bg1"/>
                    </a:solidFill>
                  </a:tcPr>
                </a:tc>
                <a:tc>
                  <a:txBody>
                    <a:bodyPr/>
                    <a:lstStyle/>
                    <a:p>
                      <a:pPr marL="0" algn="ctr" rtl="0" eaLnBrk="1" fontAlgn="ctr" latinLnBrk="0" hangingPunct="1">
                        <a:spcBef>
                          <a:spcPts val="0"/>
                        </a:spcBef>
                        <a:spcAft>
                          <a:spcPts val="0"/>
                        </a:spcAft>
                      </a:pPr>
                      <a:r>
                        <a:rPr lang="es-PE" sz="1200" kern="1200">
                          <a:effectLst/>
                          <a:latin typeface="Arial"/>
                        </a:rPr>
                        <a:t>La Libertad</a:t>
                      </a:r>
                      <a:endParaRPr lang="es-PE" sz="1200">
                        <a:effectLst/>
                        <a:latin typeface="Arial"/>
                      </a:endParaRPr>
                    </a:p>
                  </a:txBody>
                  <a:tcPr marL="0" marR="0" marT="0" marB="0" anchor="ctr">
                    <a:solidFill>
                      <a:schemeClr val="bg1"/>
                    </a:solidFill>
                  </a:tcPr>
                </a:tc>
                <a:extLst>
                  <a:ext uri="{0D108BD9-81ED-4DB2-BD59-A6C34878D82A}">
                    <a16:rowId xmlns:a16="http://schemas.microsoft.com/office/drawing/2014/main" val="2732381723"/>
                  </a:ext>
                </a:extLst>
              </a:tr>
              <a:tr h="174446">
                <a:tc>
                  <a:txBody>
                    <a:bodyPr/>
                    <a:lstStyle/>
                    <a:p>
                      <a:pPr marL="0" algn="ctr" rtl="0" eaLnBrk="1" fontAlgn="ctr" latinLnBrk="0" hangingPunct="1">
                        <a:spcBef>
                          <a:spcPts val="0"/>
                        </a:spcBef>
                        <a:spcAft>
                          <a:spcPts val="0"/>
                        </a:spcAft>
                      </a:pPr>
                      <a:r>
                        <a:rPr lang="es-PE" sz="1200" kern="1200">
                          <a:effectLst/>
                          <a:latin typeface="Arial"/>
                        </a:rPr>
                        <a:t>12</a:t>
                      </a:r>
                      <a:endParaRPr lang="es-PE" sz="1200">
                        <a:effectLst/>
                        <a:latin typeface="Arial"/>
                      </a:endParaRPr>
                    </a:p>
                  </a:txBody>
                  <a:tcPr marL="0" marR="0" marT="0" marB="0" anchor="ctr">
                    <a:solidFill>
                      <a:schemeClr val="accent3">
                        <a:lumMod val="20000"/>
                        <a:lumOff val="80000"/>
                      </a:schemeClr>
                    </a:solidFill>
                  </a:tcPr>
                </a:tc>
                <a:tc>
                  <a:txBody>
                    <a:bodyPr/>
                    <a:lstStyle/>
                    <a:p>
                      <a:pPr marL="0" algn="l" rtl="0" eaLnBrk="1" fontAlgn="ctr" latinLnBrk="0" hangingPunct="1">
                        <a:spcBef>
                          <a:spcPts val="0"/>
                        </a:spcBef>
                        <a:spcAft>
                          <a:spcPts val="0"/>
                        </a:spcAft>
                      </a:pPr>
                      <a:r>
                        <a:rPr lang="en-us" sz="1200" kern="1200">
                          <a:effectLst/>
                          <a:latin typeface="Arial"/>
                        </a:rPr>
                        <a:t>Increased capacity and reliability (Criterion N-1) of the Huaraz Electric System Supply (ITC Project) </a:t>
                      </a:r>
                      <a:endParaRPr lang="es-PE" sz="1200">
                        <a:effectLst/>
                        <a:latin typeface="Arial"/>
                      </a:endParaRPr>
                    </a:p>
                  </a:txBody>
                  <a:tcPr marL="0" marR="0" marT="0" marB="0" anchor="ctr">
                    <a:solidFill>
                      <a:schemeClr val="accent3">
                        <a:lumMod val="20000"/>
                        <a:lumOff val="80000"/>
                      </a:schemeClr>
                    </a:solidFill>
                  </a:tcPr>
                </a:tc>
                <a:tc>
                  <a:txBody>
                    <a:bodyPr/>
                    <a:lstStyle/>
                    <a:p>
                      <a:pPr marL="0" algn="ctr" rtl="0" eaLnBrk="1" fontAlgn="ctr" latinLnBrk="0" hangingPunct="1">
                        <a:spcBef>
                          <a:spcPts val="0"/>
                        </a:spcBef>
                        <a:spcAft>
                          <a:spcPts val="0"/>
                        </a:spcAft>
                      </a:pPr>
                      <a:r>
                        <a:rPr lang="es-PE" sz="1200" kern="1200">
                          <a:effectLst/>
                          <a:latin typeface="Arial"/>
                        </a:rPr>
                        <a:t>Ancash</a:t>
                      </a:r>
                      <a:endParaRPr lang="es-PE" sz="1200">
                        <a:effectLst/>
                        <a:latin typeface="Arial"/>
                      </a:endParaRPr>
                    </a:p>
                  </a:txBody>
                  <a:tcPr marL="0" marR="0" marT="0" marB="0" anchor="ctr">
                    <a:solidFill>
                      <a:schemeClr val="accent3">
                        <a:lumMod val="20000"/>
                        <a:lumOff val="80000"/>
                      </a:schemeClr>
                    </a:solidFill>
                  </a:tcPr>
                </a:tc>
                <a:extLst>
                  <a:ext uri="{0D108BD9-81ED-4DB2-BD59-A6C34878D82A}">
                    <a16:rowId xmlns:a16="http://schemas.microsoft.com/office/drawing/2014/main" val="1310515545"/>
                  </a:ext>
                </a:extLst>
              </a:tr>
              <a:tr h="174446">
                <a:tc>
                  <a:txBody>
                    <a:bodyPr/>
                    <a:lstStyle/>
                    <a:p>
                      <a:pPr marL="0" algn="ctr" rtl="0" eaLnBrk="1" fontAlgn="ctr" latinLnBrk="0" hangingPunct="1">
                        <a:spcBef>
                          <a:spcPts val="0"/>
                        </a:spcBef>
                        <a:spcAft>
                          <a:spcPts val="0"/>
                        </a:spcAft>
                      </a:pPr>
                      <a:r>
                        <a:rPr lang="es-PE" sz="1200" kern="1200">
                          <a:effectLst/>
                          <a:latin typeface="Arial"/>
                        </a:rPr>
                        <a:t>13</a:t>
                      </a:r>
                      <a:endParaRPr lang="es-PE" sz="1200">
                        <a:effectLst/>
                        <a:latin typeface="Arial"/>
                      </a:endParaRPr>
                    </a:p>
                  </a:txBody>
                  <a:tcPr marL="0" marR="0" marT="0" marB="0" anchor="ctr">
                    <a:solidFill>
                      <a:schemeClr val="bg1"/>
                    </a:solidFill>
                  </a:tcPr>
                </a:tc>
                <a:tc>
                  <a:txBody>
                    <a:bodyPr/>
                    <a:lstStyle/>
                    <a:p>
                      <a:pPr marL="0" algn="l" rtl="0" eaLnBrk="1" fontAlgn="ctr" latinLnBrk="0" hangingPunct="1">
                        <a:spcBef>
                          <a:spcPts val="0"/>
                        </a:spcBef>
                        <a:spcAft>
                          <a:spcPts val="0"/>
                        </a:spcAft>
                      </a:pPr>
                      <a:r>
                        <a:rPr lang="en-us" sz="1200" kern="1200">
                          <a:effectLst/>
                          <a:latin typeface="Arial"/>
                        </a:rPr>
                        <a:t>138 kV </a:t>
                      </a:r>
                      <a:r>
                        <a:rPr lang="en-us" sz="1200" kern="1200" err="1">
                          <a:effectLst/>
                          <a:latin typeface="Arial"/>
                        </a:rPr>
                        <a:t>Yaros</a:t>
                      </a:r>
                      <a:r>
                        <a:rPr lang="en-us" sz="1200" kern="1200">
                          <a:effectLst/>
                          <a:latin typeface="Arial"/>
                        </a:rPr>
                        <a:t> – </a:t>
                      </a:r>
                      <a:r>
                        <a:rPr lang="en-us" sz="1200" kern="1200" err="1">
                          <a:effectLst/>
                          <a:latin typeface="Arial"/>
                        </a:rPr>
                        <a:t>Amarilis</a:t>
                      </a:r>
                      <a:r>
                        <a:rPr lang="en-us" sz="1200" kern="1200">
                          <a:effectLst/>
                          <a:latin typeface="Arial"/>
                        </a:rPr>
                        <a:t> Link (second circuit) (ITC Project) (1)</a:t>
                      </a:r>
                      <a:endParaRPr lang="es-PE" sz="1200">
                        <a:effectLst/>
                        <a:latin typeface="Arial"/>
                      </a:endParaRPr>
                    </a:p>
                  </a:txBody>
                  <a:tcPr marL="0" marR="0" marT="0" marB="0" anchor="ctr">
                    <a:solidFill>
                      <a:schemeClr val="bg1"/>
                    </a:solidFill>
                  </a:tcPr>
                </a:tc>
                <a:tc>
                  <a:txBody>
                    <a:bodyPr/>
                    <a:lstStyle/>
                    <a:p>
                      <a:pPr marL="0" algn="ctr" rtl="0" eaLnBrk="1" fontAlgn="ctr" latinLnBrk="0" hangingPunct="1">
                        <a:spcBef>
                          <a:spcPts val="0"/>
                        </a:spcBef>
                        <a:spcAft>
                          <a:spcPts val="0"/>
                        </a:spcAft>
                      </a:pPr>
                      <a:r>
                        <a:rPr lang="es-PE" sz="1200" kern="1200">
                          <a:effectLst/>
                          <a:latin typeface="Arial"/>
                        </a:rPr>
                        <a:t>Huánuco</a:t>
                      </a:r>
                      <a:endParaRPr lang="es-PE" sz="1200">
                        <a:effectLst/>
                        <a:latin typeface="Arial"/>
                      </a:endParaRPr>
                    </a:p>
                  </a:txBody>
                  <a:tcPr marL="0" marR="0" marT="0" marB="0" anchor="ctr">
                    <a:solidFill>
                      <a:schemeClr val="bg1"/>
                    </a:solidFill>
                  </a:tcPr>
                </a:tc>
                <a:extLst>
                  <a:ext uri="{0D108BD9-81ED-4DB2-BD59-A6C34878D82A}">
                    <a16:rowId xmlns:a16="http://schemas.microsoft.com/office/drawing/2014/main" val="3823460198"/>
                  </a:ext>
                </a:extLst>
              </a:tr>
              <a:tr h="174446">
                <a:tc>
                  <a:txBody>
                    <a:bodyPr/>
                    <a:lstStyle/>
                    <a:p>
                      <a:pPr marL="0" algn="ctr" rtl="0" eaLnBrk="1" fontAlgn="ctr" latinLnBrk="0" hangingPunct="1">
                        <a:spcBef>
                          <a:spcPts val="0"/>
                        </a:spcBef>
                        <a:spcAft>
                          <a:spcPts val="0"/>
                        </a:spcAft>
                      </a:pPr>
                      <a:r>
                        <a:rPr lang="es-PE" sz="1200" kern="1200">
                          <a:effectLst/>
                          <a:latin typeface="Arial"/>
                        </a:rPr>
                        <a:t>14</a:t>
                      </a:r>
                      <a:endParaRPr lang="es-PE" sz="1200">
                        <a:effectLst/>
                        <a:latin typeface="Arial"/>
                      </a:endParaRPr>
                    </a:p>
                  </a:txBody>
                  <a:tcPr marL="0" marR="0" marT="0" marB="0" anchor="ctr">
                    <a:solidFill>
                      <a:schemeClr val="accent3">
                        <a:lumMod val="20000"/>
                        <a:lumOff val="80000"/>
                      </a:schemeClr>
                    </a:solidFill>
                  </a:tcPr>
                </a:tc>
                <a:tc>
                  <a:txBody>
                    <a:bodyPr/>
                    <a:lstStyle/>
                    <a:p>
                      <a:pPr marL="0" algn="l" rtl="0" eaLnBrk="1" fontAlgn="ctr" latinLnBrk="0" hangingPunct="1">
                        <a:spcBef>
                          <a:spcPts val="0"/>
                        </a:spcBef>
                        <a:spcAft>
                          <a:spcPts val="0"/>
                        </a:spcAft>
                      </a:pPr>
                      <a:r>
                        <a:rPr lang="en-us" sz="1200" kern="1200">
                          <a:effectLst/>
                          <a:latin typeface="Arial"/>
                        </a:rPr>
                        <a:t>Supply Capacity Extension of the Ica Electric System (ITC Project)</a:t>
                      </a:r>
                      <a:endParaRPr lang="es-PE" sz="1200">
                        <a:effectLst/>
                        <a:latin typeface="Arial"/>
                      </a:endParaRPr>
                    </a:p>
                  </a:txBody>
                  <a:tcPr marL="0" marR="0" marT="0" marB="0" anchor="ctr">
                    <a:solidFill>
                      <a:schemeClr val="accent3">
                        <a:lumMod val="20000"/>
                        <a:lumOff val="80000"/>
                      </a:schemeClr>
                    </a:solidFill>
                  </a:tcPr>
                </a:tc>
                <a:tc>
                  <a:txBody>
                    <a:bodyPr/>
                    <a:lstStyle/>
                    <a:p>
                      <a:pPr marL="0" algn="ctr" rtl="0" eaLnBrk="1" fontAlgn="ctr" latinLnBrk="0" hangingPunct="1">
                        <a:spcBef>
                          <a:spcPts val="0"/>
                        </a:spcBef>
                        <a:spcAft>
                          <a:spcPts val="0"/>
                        </a:spcAft>
                      </a:pPr>
                      <a:r>
                        <a:rPr lang="es-PE" sz="1200" kern="1200">
                          <a:effectLst/>
                          <a:latin typeface="Arial"/>
                        </a:rPr>
                        <a:t>Ica</a:t>
                      </a:r>
                      <a:endParaRPr lang="es-PE" sz="1200">
                        <a:effectLst/>
                        <a:latin typeface="Arial"/>
                      </a:endParaRPr>
                    </a:p>
                  </a:txBody>
                  <a:tcPr marL="0" marR="0" marT="0" marB="0" anchor="ctr">
                    <a:solidFill>
                      <a:schemeClr val="accent3">
                        <a:lumMod val="20000"/>
                        <a:lumOff val="80000"/>
                      </a:schemeClr>
                    </a:solidFill>
                  </a:tcPr>
                </a:tc>
                <a:extLst>
                  <a:ext uri="{0D108BD9-81ED-4DB2-BD59-A6C34878D82A}">
                    <a16:rowId xmlns:a16="http://schemas.microsoft.com/office/drawing/2014/main" val="2877633136"/>
                  </a:ext>
                </a:extLst>
              </a:tr>
              <a:tr h="174446">
                <a:tc rowSpan="2">
                  <a:txBody>
                    <a:bodyPr/>
                    <a:lstStyle/>
                    <a:p>
                      <a:pPr marL="0" algn="ctr" rtl="0" eaLnBrk="1" fontAlgn="ctr" latinLnBrk="0" hangingPunct="1">
                        <a:spcBef>
                          <a:spcPts val="0"/>
                        </a:spcBef>
                        <a:spcAft>
                          <a:spcPts val="0"/>
                        </a:spcAft>
                      </a:pPr>
                      <a:r>
                        <a:rPr lang="es-PE" sz="1200" kern="1200">
                          <a:effectLst/>
                          <a:latin typeface="Arial"/>
                        </a:rPr>
                        <a:t>15</a:t>
                      </a:r>
                      <a:endParaRPr lang="es-PE" sz="1200">
                        <a:effectLst/>
                        <a:latin typeface="Arial"/>
                      </a:endParaRPr>
                    </a:p>
                  </a:txBody>
                  <a:tcPr marL="0" marR="0" marT="0" marB="0" anchor="ctr">
                    <a:solidFill>
                      <a:schemeClr val="bg1"/>
                    </a:solidFill>
                  </a:tcPr>
                </a:tc>
                <a:tc rowSpan="2">
                  <a:txBody>
                    <a:bodyPr/>
                    <a:lstStyle/>
                    <a:p>
                      <a:pPr marL="0" algn="l" rtl="0" eaLnBrk="1" fontAlgn="ctr" latinLnBrk="0" hangingPunct="1">
                        <a:spcBef>
                          <a:spcPts val="0"/>
                        </a:spcBef>
                        <a:spcAft>
                          <a:spcPts val="0"/>
                        </a:spcAft>
                      </a:pPr>
                      <a:r>
                        <a:rPr lang="en-us" sz="1200" kern="1200" err="1">
                          <a:effectLst/>
                          <a:latin typeface="Arial"/>
                        </a:rPr>
                        <a:t>Marcona</a:t>
                      </a:r>
                      <a:r>
                        <a:rPr lang="en-us" sz="1200" kern="1200">
                          <a:effectLst/>
                          <a:latin typeface="Arial"/>
                        </a:rPr>
                        <a:t> II New Substation and 138 kV </a:t>
                      </a:r>
                      <a:r>
                        <a:rPr lang="en-us" sz="1200" kern="1200" err="1">
                          <a:effectLst/>
                          <a:latin typeface="Arial"/>
                        </a:rPr>
                        <a:t>Marcona</a:t>
                      </a:r>
                      <a:r>
                        <a:rPr lang="en-us" sz="1200" kern="1200">
                          <a:effectLst/>
                          <a:latin typeface="Arial"/>
                        </a:rPr>
                        <a:t> II - San Isidro (Bella Unión) - Pampa (</a:t>
                      </a:r>
                      <a:r>
                        <a:rPr lang="en-us" sz="1200" kern="1200" err="1">
                          <a:effectLst/>
                          <a:latin typeface="Arial"/>
                        </a:rPr>
                        <a:t>Chala</a:t>
                      </a:r>
                      <a:r>
                        <a:rPr lang="en-us" sz="1200" kern="1200">
                          <a:effectLst/>
                          <a:latin typeface="Arial"/>
                        </a:rPr>
                        <a:t>) Link, extensions and associated substations (ITC Project)</a:t>
                      </a:r>
                      <a:endParaRPr lang="es-PE" sz="1200">
                        <a:effectLst/>
                        <a:latin typeface="Arial"/>
                      </a:endParaRPr>
                    </a:p>
                  </a:txBody>
                  <a:tcPr marL="0" marR="0" marT="0" marB="0" anchor="ctr">
                    <a:solidFill>
                      <a:schemeClr val="bg1"/>
                    </a:solidFill>
                  </a:tcPr>
                </a:tc>
                <a:tc>
                  <a:txBody>
                    <a:bodyPr/>
                    <a:lstStyle/>
                    <a:p>
                      <a:pPr marL="0" algn="ctr" rtl="0" eaLnBrk="1" fontAlgn="ctr" latinLnBrk="0" hangingPunct="1">
                        <a:spcBef>
                          <a:spcPts val="0"/>
                        </a:spcBef>
                        <a:spcAft>
                          <a:spcPts val="0"/>
                        </a:spcAft>
                      </a:pPr>
                      <a:r>
                        <a:rPr lang="es-PE" sz="1200" kern="1200">
                          <a:effectLst/>
                          <a:latin typeface="Arial"/>
                        </a:rPr>
                        <a:t>Arequipa </a:t>
                      </a:r>
                      <a:endParaRPr lang="es-PE" sz="1200">
                        <a:effectLst/>
                        <a:latin typeface="Arial"/>
                      </a:endParaRPr>
                    </a:p>
                  </a:txBody>
                  <a:tcPr marL="0" marR="0" marT="0" marB="0" anchor="ctr">
                    <a:solidFill>
                      <a:schemeClr val="bg1"/>
                    </a:solidFill>
                  </a:tcPr>
                </a:tc>
                <a:extLst>
                  <a:ext uri="{0D108BD9-81ED-4DB2-BD59-A6C34878D82A}">
                    <a16:rowId xmlns:a16="http://schemas.microsoft.com/office/drawing/2014/main" val="34440179"/>
                  </a:ext>
                </a:extLst>
              </a:tr>
              <a:tr h="174446">
                <a:tc vMerge="1">
                  <a:txBody>
                    <a:bodyPr/>
                    <a:lstStyle/>
                    <a:p>
                      <a:endParaRPr lang="es-ES"/>
                    </a:p>
                  </a:txBody>
                  <a:tcPr>
                    <a:solidFill>
                      <a:schemeClr val="bg1"/>
                    </a:solidFill>
                  </a:tcPr>
                </a:tc>
                <a:tc vMerge="1">
                  <a:txBody>
                    <a:bodyPr/>
                    <a:lstStyle/>
                    <a:p>
                      <a:endParaRPr lang="es-ES"/>
                    </a:p>
                  </a:txBody>
                  <a:tcPr>
                    <a:solidFill>
                      <a:schemeClr val="bg1"/>
                    </a:solidFill>
                  </a:tcPr>
                </a:tc>
                <a:tc>
                  <a:txBody>
                    <a:bodyPr/>
                    <a:lstStyle/>
                    <a:p>
                      <a:pPr marL="0" algn="ctr" rtl="0" eaLnBrk="1" fontAlgn="ctr" latinLnBrk="0" hangingPunct="1">
                        <a:spcBef>
                          <a:spcPts val="0"/>
                        </a:spcBef>
                        <a:spcAft>
                          <a:spcPts val="0"/>
                        </a:spcAft>
                      </a:pPr>
                      <a:r>
                        <a:rPr lang="es-PE" sz="1200" kern="1200">
                          <a:effectLst/>
                          <a:latin typeface="Arial"/>
                        </a:rPr>
                        <a:t>Ica</a:t>
                      </a:r>
                      <a:endParaRPr lang="es-PE" sz="1200">
                        <a:effectLst/>
                        <a:latin typeface="Arial"/>
                      </a:endParaRPr>
                    </a:p>
                  </a:txBody>
                  <a:tcPr marL="0" marR="0" marT="0" marB="0" anchor="ctr">
                    <a:solidFill>
                      <a:schemeClr val="bg1"/>
                    </a:solidFill>
                  </a:tcPr>
                </a:tc>
                <a:extLst>
                  <a:ext uri="{0D108BD9-81ED-4DB2-BD59-A6C34878D82A}">
                    <a16:rowId xmlns:a16="http://schemas.microsoft.com/office/drawing/2014/main" val="346977954"/>
                  </a:ext>
                </a:extLst>
              </a:tr>
              <a:tr h="174446">
                <a:tc>
                  <a:txBody>
                    <a:bodyPr/>
                    <a:lstStyle/>
                    <a:p>
                      <a:pPr marL="0" algn="ctr" rtl="0" eaLnBrk="1" fontAlgn="ctr" latinLnBrk="0" hangingPunct="1">
                        <a:spcBef>
                          <a:spcPts val="0"/>
                        </a:spcBef>
                        <a:spcAft>
                          <a:spcPts val="0"/>
                        </a:spcAft>
                      </a:pPr>
                      <a:r>
                        <a:rPr lang="es-PE" sz="1200" kern="1200">
                          <a:effectLst/>
                          <a:latin typeface="Arial"/>
                        </a:rPr>
                        <a:t>16</a:t>
                      </a:r>
                      <a:endParaRPr lang="es-PE" sz="1200">
                        <a:effectLst/>
                        <a:latin typeface="Arial"/>
                      </a:endParaRPr>
                    </a:p>
                  </a:txBody>
                  <a:tcPr marL="0" marR="0" marT="0" marB="0" anchor="ctr">
                    <a:solidFill>
                      <a:schemeClr val="accent3">
                        <a:lumMod val="20000"/>
                        <a:lumOff val="80000"/>
                      </a:schemeClr>
                    </a:solidFill>
                  </a:tcPr>
                </a:tc>
                <a:tc>
                  <a:txBody>
                    <a:bodyPr/>
                    <a:lstStyle/>
                    <a:p>
                      <a:pPr marL="0" algn="l" rtl="0" eaLnBrk="1" fontAlgn="ctr" latinLnBrk="0" hangingPunct="1">
                        <a:spcBef>
                          <a:spcPts val="0"/>
                        </a:spcBef>
                        <a:spcAft>
                          <a:spcPts val="0"/>
                        </a:spcAft>
                      </a:pPr>
                      <a:r>
                        <a:rPr lang="en-us" sz="1200" kern="1200">
                          <a:effectLst/>
                          <a:latin typeface="Arial"/>
                        </a:rPr>
                        <a:t>138 kV </a:t>
                      </a:r>
                      <a:r>
                        <a:rPr lang="en-us" sz="1200" kern="1200" err="1">
                          <a:effectLst/>
                          <a:latin typeface="Arial"/>
                        </a:rPr>
                        <a:t>Abancay</a:t>
                      </a:r>
                      <a:r>
                        <a:rPr lang="en-us" sz="1200" kern="1200">
                          <a:effectLst/>
                          <a:latin typeface="Arial"/>
                        </a:rPr>
                        <a:t> Nueva – </a:t>
                      </a:r>
                      <a:r>
                        <a:rPr lang="en-us" sz="1200" kern="1200" err="1">
                          <a:effectLst/>
                          <a:latin typeface="Arial"/>
                        </a:rPr>
                        <a:t>Andahuaylas</a:t>
                      </a:r>
                      <a:r>
                        <a:rPr lang="en-us" sz="1200" kern="1200">
                          <a:effectLst/>
                          <a:latin typeface="Arial"/>
                        </a:rPr>
                        <a:t> Link, extensions and associated substations (ITC Project)</a:t>
                      </a:r>
                      <a:endParaRPr lang="es-PE" sz="1200">
                        <a:effectLst/>
                        <a:latin typeface="Arial"/>
                      </a:endParaRPr>
                    </a:p>
                  </a:txBody>
                  <a:tcPr marL="0" marR="0" marT="0" marB="0" anchor="ctr">
                    <a:solidFill>
                      <a:schemeClr val="accent3">
                        <a:lumMod val="20000"/>
                        <a:lumOff val="80000"/>
                      </a:schemeClr>
                    </a:solidFill>
                  </a:tcPr>
                </a:tc>
                <a:tc>
                  <a:txBody>
                    <a:bodyPr/>
                    <a:lstStyle/>
                    <a:p>
                      <a:pPr marL="0" algn="ctr" rtl="0" eaLnBrk="1" fontAlgn="ctr" latinLnBrk="0" hangingPunct="1">
                        <a:spcBef>
                          <a:spcPts val="0"/>
                        </a:spcBef>
                        <a:spcAft>
                          <a:spcPts val="0"/>
                        </a:spcAft>
                      </a:pPr>
                      <a:r>
                        <a:rPr lang="es-PE" sz="1200" kern="1200">
                          <a:effectLst/>
                          <a:latin typeface="Arial"/>
                        </a:rPr>
                        <a:t>Apurímac</a:t>
                      </a:r>
                      <a:endParaRPr lang="es-PE" sz="1200">
                        <a:effectLst/>
                        <a:latin typeface="Arial"/>
                      </a:endParaRPr>
                    </a:p>
                  </a:txBody>
                  <a:tcPr marL="0" marR="0" marT="0" marB="0" anchor="ctr">
                    <a:solidFill>
                      <a:schemeClr val="accent3">
                        <a:lumMod val="20000"/>
                        <a:lumOff val="80000"/>
                      </a:schemeClr>
                    </a:solidFill>
                  </a:tcPr>
                </a:tc>
                <a:extLst>
                  <a:ext uri="{0D108BD9-81ED-4DB2-BD59-A6C34878D82A}">
                    <a16:rowId xmlns:a16="http://schemas.microsoft.com/office/drawing/2014/main" val="177845116"/>
                  </a:ext>
                </a:extLst>
              </a:tr>
              <a:tr h="174446">
                <a:tc>
                  <a:txBody>
                    <a:bodyPr/>
                    <a:lstStyle/>
                    <a:p>
                      <a:pPr marL="0" algn="ctr" rtl="0" eaLnBrk="1" fontAlgn="ctr" latinLnBrk="0" hangingPunct="1">
                        <a:spcBef>
                          <a:spcPts val="0"/>
                        </a:spcBef>
                        <a:spcAft>
                          <a:spcPts val="0"/>
                        </a:spcAft>
                      </a:pPr>
                      <a:r>
                        <a:rPr lang="es-PE" sz="1200" kern="1200">
                          <a:effectLst/>
                          <a:latin typeface="Arial"/>
                        </a:rPr>
                        <a:t>17</a:t>
                      </a:r>
                      <a:endParaRPr lang="es-PE" sz="1200">
                        <a:effectLst/>
                        <a:latin typeface="Arial"/>
                      </a:endParaRPr>
                    </a:p>
                  </a:txBody>
                  <a:tcPr marL="0" marR="0" marT="0" marB="0" anchor="ctr">
                    <a:solidFill>
                      <a:schemeClr val="bg1"/>
                    </a:solidFill>
                  </a:tcPr>
                </a:tc>
                <a:tc>
                  <a:txBody>
                    <a:bodyPr/>
                    <a:lstStyle/>
                    <a:p>
                      <a:pPr marL="0" algn="l" rtl="0" eaLnBrk="1" fontAlgn="ctr" latinLnBrk="0" hangingPunct="1">
                        <a:spcBef>
                          <a:spcPts val="0"/>
                        </a:spcBef>
                        <a:spcAft>
                          <a:spcPts val="0"/>
                        </a:spcAft>
                      </a:pPr>
                      <a:r>
                        <a:rPr lang="en-us" sz="1200" kern="1200">
                          <a:effectLst/>
                          <a:latin typeface="Arial"/>
                        </a:rPr>
                        <a:t>138 kV San Román – </a:t>
                      </a:r>
                      <a:r>
                        <a:rPr lang="en-us" sz="1200" kern="1200" err="1">
                          <a:effectLst/>
                          <a:latin typeface="Arial"/>
                        </a:rPr>
                        <a:t>Yocara</a:t>
                      </a:r>
                      <a:r>
                        <a:rPr lang="en-us" sz="1200" kern="1200">
                          <a:effectLst/>
                          <a:latin typeface="Arial"/>
                        </a:rPr>
                        <a:t> – </a:t>
                      </a:r>
                      <a:r>
                        <a:rPr lang="en-us" sz="1200" kern="1200" err="1">
                          <a:effectLst/>
                          <a:latin typeface="Arial"/>
                        </a:rPr>
                        <a:t>Maravilla</a:t>
                      </a:r>
                      <a:r>
                        <a:rPr lang="en-us" sz="1200" kern="1200">
                          <a:effectLst/>
                          <a:latin typeface="Arial"/>
                        </a:rPr>
                        <a:t> (</a:t>
                      </a:r>
                      <a:r>
                        <a:rPr lang="en-us" sz="1200" kern="1200" err="1">
                          <a:effectLst/>
                          <a:latin typeface="Arial"/>
                        </a:rPr>
                        <a:t>Juliaca</a:t>
                      </a:r>
                      <a:r>
                        <a:rPr lang="en-us" sz="1200" kern="1200">
                          <a:effectLst/>
                          <a:latin typeface="Arial"/>
                        </a:rPr>
                        <a:t>) Link, extensions and associated substations (ITC Project)</a:t>
                      </a:r>
                      <a:endParaRPr lang="es-PE" sz="1200">
                        <a:effectLst/>
                        <a:latin typeface="Arial"/>
                      </a:endParaRPr>
                    </a:p>
                  </a:txBody>
                  <a:tcPr marL="0" marR="0" marT="0" marB="0" anchor="ctr">
                    <a:solidFill>
                      <a:schemeClr val="bg1"/>
                    </a:solidFill>
                  </a:tcPr>
                </a:tc>
                <a:tc>
                  <a:txBody>
                    <a:bodyPr/>
                    <a:lstStyle/>
                    <a:p>
                      <a:pPr marL="0" algn="ctr" rtl="0" eaLnBrk="1" fontAlgn="ctr" latinLnBrk="0" hangingPunct="1">
                        <a:spcBef>
                          <a:spcPts val="0"/>
                        </a:spcBef>
                        <a:spcAft>
                          <a:spcPts val="0"/>
                        </a:spcAft>
                      </a:pPr>
                      <a:r>
                        <a:rPr lang="es-PE" sz="1200" kern="1200">
                          <a:effectLst/>
                          <a:latin typeface="Arial"/>
                        </a:rPr>
                        <a:t>Puno</a:t>
                      </a:r>
                      <a:endParaRPr lang="es-PE" sz="1200">
                        <a:effectLst/>
                        <a:latin typeface="Arial"/>
                      </a:endParaRPr>
                    </a:p>
                  </a:txBody>
                  <a:tcPr marL="0" marR="0" marT="0" marB="0" anchor="ctr">
                    <a:solidFill>
                      <a:schemeClr val="bg1"/>
                    </a:solidFill>
                  </a:tcPr>
                </a:tc>
                <a:extLst>
                  <a:ext uri="{0D108BD9-81ED-4DB2-BD59-A6C34878D82A}">
                    <a16:rowId xmlns:a16="http://schemas.microsoft.com/office/drawing/2014/main" val="2219374870"/>
                  </a:ext>
                </a:extLst>
              </a:tr>
              <a:tr h="174446">
                <a:tc>
                  <a:txBody>
                    <a:bodyPr/>
                    <a:lstStyle/>
                    <a:p>
                      <a:pPr marL="0" algn="ctr" rtl="0" eaLnBrk="1" fontAlgn="ctr" latinLnBrk="0" hangingPunct="1">
                        <a:spcBef>
                          <a:spcPts val="0"/>
                        </a:spcBef>
                        <a:spcAft>
                          <a:spcPts val="0"/>
                        </a:spcAft>
                      </a:pPr>
                      <a:r>
                        <a:rPr lang="es-PE" sz="1200" kern="1200">
                          <a:effectLst/>
                          <a:latin typeface="Arial"/>
                        </a:rPr>
                        <a:t>18</a:t>
                      </a:r>
                      <a:endParaRPr lang="es-PE" sz="1200">
                        <a:effectLst/>
                        <a:latin typeface="Arial"/>
                      </a:endParaRPr>
                    </a:p>
                  </a:txBody>
                  <a:tcPr marL="0" marR="0" marT="0" marB="0" anchor="ctr">
                    <a:solidFill>
                      <a:schemeClr val="accent3">
                        <a:lumMod val="20000"/>
                        <a:lumOff val="80000"/>
                      </a:schemeClr>
                    </a:solidFill>
                  </a:tcPr>
                </a:tc>
                <a:tc>
                  <a:txBody>
                    <a:bodyPr/>
                    <a:lstStyle/>
                    <a:p>
                      <a:pPr marL="0" algn="l" rtl="0" eaLnBrk="1" fontAlgn="ctr" latinLnBrk="0" hangingPunct="1">
                        <a:spcBef>
                          <a:spcPts val="0"/>
                        </a:spcBef>
                        <a:spcAft>
                          <a:spcPts val="0"/>
                        </a:spcAft>
                      </a:pPr>
                      <a:r>
                        <a:rPr lang="en-us" sz="1200" kern="1200">
                          <a:effectLst/>
                          <a:latin typeface="Arial"/>
                        </a:rPr>
                        <a:t>138 kV </a:t>
                      </a:r>
                      <a:r>
                        <a:rPr lang="en-us" sz="1200" kern="1200" err="1">
                          <a:effectLst/>
                          <a:latin typeface="Arial"/>
                        </a:rPr>
                        <a:t>Derivación</a:t>
                      </a:r>
                      <a:r>
                        <a:rPr lang="en-us" sz="1200" kern="1200">
                          <a:effectLst/>
                          <a:latin typeface="Arial"/>
                        </a:rPr>
                        <a:t> San Rafael - </a:t>
                      </a:r>
                      <a:r>
                        <a:rPr lang="en-us" sz="1200" kern="1200" err="1">
                          <a:effectLst/>
                          <a:latin typeface="Arial"/>
                        </a:rPr>
                        <a:t>Ananea</a:t>
                      </a:r>
                      <a:r>
                        <a:rPr lang="en-us" sz="1200" kern="1200">
                          <a:effectLst/>
                          <a:latin typeface="Arial"/>
                        </a:rPr>
                        <a:t> Link, extensions and associated substations (ITC Project)</a:t>
                      </a:r>
                      <a:endParaRPr lang="es-PE" sz="1200">
                        <a:effectLst/>
                        <a:latin typeface="Arial"/>
                      </a:endParaRPr>
                    </a:p>
                  </a:txBody>
                  <a:tcPr marL="0" marR="0" marT="0" marB="0" anchor="ctr">
                    <a:solidFill>
                      <a:schemeClr val="accent3">
                        <a:lumMod val="20000"/>
                        <a:lumOff val="80000"/>
                      </a:schemeClr>
                    </a:solidFill>
                  </a:tcPr>
                </a:tc>
                <a:tc>
                  <a:txBody>
                    <a:bodyPr/>
                    <a:lstStyle/>
                    <a:p>
                      <a:pPr marL="0" algn="ctr" rtl="0" eaLnBrk="1" fontAlgn="ctr" latinLnBrk="0" hangingPunct="1">
                        <a:spcBef>
                          <a:spcPts val="0"/>
                        </a:spcBef>
                        <a:spcAft>
                          <a:spcPts val="0"/>
                        </a:spcAft>
                      </a:pPr>
                      <a:r>
                        <a:rPr lang="es-PE" sz="1200" kern="1200">
                          <a:effectLst/>
                          <a:latin typeface="Arial"/>
                        </a:rPr>
                        <a:t>Puno</a:t>
                      </a:r>
                      <a:endParaRPr lang="es-PE" sz="1200">
                        <a:effectLst/>
                        <a:latin typeface="Arial"/>
                      </a:endParaRPr>
                    </a:p>
                  </a:txBody>
                  <a:tcPr marL="0" marR="0" marT="0" marB="0" anchor="ctr">
                    <a:solidFill>
                      <a:schemeClr val="accent3">
                        <a:lumMod val="20000"/>
                        <a:lumOff val="80000"/>
                      </a:schemeClr>
                    </a:solidFill>
                  </a:tcPr>
                </a:tc>
                <a:extLst>
                  <a:ext uri="{0D108BD9-81ED-4DB2-BD59-A6C34878D82A}">
                    <a16:rowId xmlns:a16="http://schemas.microsoft.com/office/drawing/2014/main" val="1565811884"/>
                  </a:ext>
                </a:extLst>
              </a:tr>
            </a:tbl>
          </a:graphicData>
        </a:graphic>
      </p:graphicFrame>
      <p:sp>
        <p:nvSpPr>
          <p:cNvPr id="30" name="object 30">
            <a:extLst>
              <a:ext uri="{FF2B5EF4-FFF2-40B4-BE49-F238E27FC236}">
                <a16:creationId xmlns:a16="http://schemas.microsoft.com/office/drawing/2014/main" id="{B1DA010C-5B7A-76AF-25C9-3B8C7B106DA8}"/>
              </a:ext>
            </a:extLst>
          </p:cNvPr>
          <p:cNvSpPr/>
          <p:nvPr/>
        </p:nvSpPr>
        <p:spPr>
          <a:xfrm>
            <a:off x="10437340" y="769480"/>
            <a:ext cx="727200" cy="727200"/>
          </a:xfrm>
          <a:custGeom>
            <a:avLst/>
            <a:gdLst/>
            <a:ahLst/>
            <a:cxnLst/>
            <a:rect l="l" t="t" r="r" b="b"/>
            <a:pathLst>
              <a:path w="543560" h="543560">
                <a:moveTo>
                  <a:pt x="397433" y="272338"/>
                </a:moveTo>
                <a:lnTo>
                  <a:pt x="373113" y="242303"/>
                </a:lnTo>
                <a:lnTo>
                  <a:pt x="373113" y="270370"/>
                </a:lnTo>
                <a:lnTo>
                  <a:pt x="197231" y="446252"/>
                </a:lnTo>
                <a:lnTo>
                  <a:pt x="267703" y="305333"/>
                </a:lnTo>
                <a:lnTo>
                  <a:pt x="170040" y="272783"/>
                </a:lnTo>
                <a:lnTo>
                  <a:pt x="345922" y="96901"/>
                </a:lnTo>
                <a:lnTo>
                  <a:pt x="275463" y="237820"/>
                </a:lnTo>
                <a:lnTo>
                  <a:pt x="373113" y="270370"/>
                </a:lnTo>
                <a:lnTo>
                  <a:pt x="373113" y="242303"/>
                </a:lnTo>
                <a:lnTo>
                  <a:pt x="313029" y="222262"/>
                </a:lnTo>
                <a:lnTo>
                  <a:pt x="362178" y="123964"/>
                </a:lnTo>
                <a:lnTo>
                  <a:pt x="365125" y="113919"/>
                </a:lnTo>
                <a:lnTo>
                  <a:pt x="364439" y="103797"/>
                </a:lnTo>
                <a:lnTo>
                  <a:pt x="361391" y="96901"/>
                </a:lnTo>
                <a:lnTo>
                  <a:pt x="360337" y="94513"/>
                </a:lnTo>
                <a:lnTo>
                  <a:pt x="353021" y="86956"/>
                </a:lnTo>
                <a:lnTo>
                  <a:pt x="347827" y="83223"/>
                </a:lnTo>
                <a:lnTo>
                  <a:pt x="341807" y="81394"/>
                </a:lnTo>
                <a:lnTo>
                  <a:pt x="328269" y="81394"/>
                </a:lnTo>
                <a:lnTo>
                  <a:pt x="154343" y="250786"/>
                </a:lnTo>
                <a:lnTo>
                  <a:pt x="145732" y="270840"/>
                </a:lnTo>
                <a:lnTo>
                  <a:pt x="146519" y="278345"/>
                </a:lnTo>
                <a:lnTo>
                  <a:pt x="230124" y="320890"/>
                </a:lnTo>
                <a:lnTo>
                  <a:pt x="180975" y="419188"/>
                </a:lnTo>
                <a:lnTo>
                  <a:pt x="178028" y="429247"/>
                </a:lnTo>
                <a:lnTo>
                  <a:pt x="178714" y="439369"/>
                </a:lnTo>
                <a:lnTo>
                  <a:pt x="182829" y="448652"/>
                </a:lnTo>
                <a:lnTo>
                  <a:pt x="190131" y="456196"/>
                </a:lnTo>
                <a:lnTo>
                  <a:pt x="195173" y="459816"/>
                </a:lnTo>
                <a:lnTo>
                  <a:pt x="201117" y="461746"/>
                </a:lnTo>
                <a:lnTo>
                  <a:pt x="215125" y="461746"/>
                </a:lnTo>
                <a:lnTo>
                  <a:pt x="388810" y="292354"/>
                </a:lnTo>
                <a:lnTo>
                  <a:pt x="396328" y="279628"/>
                </a:lnTo>
                <a:lnTo>
                  <a:pt x="397433" y="272338"/>
                </a:lnTo>
                <a:close/>
              </a:path>
              <a:path w="543560" h="543560">
                <a:moveTo>
                  <a:pt x="511009" y="387578"/>
                </a:moveTo>
                <a:lnTo>
                  <a:pt x="503224" y="383946"/>
                </a:lnTo>
                <a:lnTo>
                  <a:pt x="499414" y="382854"/>
                </a:lnTo>
                <a:lnTo>
                  <a:pt x="429018" y="387096"/>
                </a:lnTo>
                <a:lnTo>
                  <a:pt x="425754" y="388683"/>
                </a:lnTo>
                <a:lnTo>
                  <a:pt x="421043" y="394030"/>
                </a:lnTo>
                <a:lnTo>
                  <a:pt x="419874" y="397446"/>
                </a:lnTo>
                <a:lnTo>
                  <a:pt x="420547" y="408266"/>
                </a:lnTo>
                <a:lnTo>
                  <a:pt x="426796" y="413931"/>
                </a:lnTo>
                <a:lnTo>
                  <a:pt x="472655" y="411086"/>
                </a:lnTo>
                <a:lnTo>
                  <a:pt x="469163" y="415823"/>
                </a:lnTo>
                <a:lnTo>
                  <a:pt x="438251" y="450507"/>
                </a:lnTo>
                <a:lnTo>
                  <a:pt x="401878" y="478510"/>
                </a:lnTo>
                <a:lnTo>
                  <a:pt x="361200" y="499237"/>
                </a:lnTo>
                <a:lnTo>
                  <a:pt x="317385" y="512102"/>
                </a:lnTo>
                <a:lnTo>
                  <a:pt x="271576" y="516521"/>
                </a:lnTo>
                <a:lnTo>
                  <a:pt x="222275" y="511530"/>
                </a:lnTo>
                <a:lnTo>
                  <a:pt x="176326" y="497243"/>
                </a:lnTo>
                <a:lnTo>
                  <a:pt x="134721" y="474624"/>
                </a:lnTo>
                <a:lnTo>
                  <a:pt x="98463" y="444690"/>
                </a:lnTo>
                <a:lnTo>
                  <a:pt x="68529" y="408432"/>
                </a:lnTo>
                <a:lnTo>
                  <a:pt x="45923" y="366826"/>
                </a:lnTo>
                <a:lnTo>
                  <a:pt x="31635" y="320878"/>
                </a:lnTo>
                <a:lnTo>
                  <a:pt x="26644" y="271576"/>
                </a:lnTo>
                <a:lnTo>
                  <a:pt x="26644" y="264236"/>
                </a:lnTo>
                <a:lnTo>
                  <a:pt x="20662" y="258254"/>
                </a:lnTo>
                <a:lnTo>
                  <a:pt x="5969" y="258254"/>
                </a:lnTo>
                <a:lnTo>
                  <a:pt x="0" y="264236"/>
                </a:lnTo>
                <a:lnTo>
                  <a:pt x="0" y="271576"/>
                </a:lnTo>
                <a:lnTo>
                  <a:pt x="4381" y="320332"/>
                </a:lnTo>
                <a:lnTo>
                  <a:pt x="17018" y="366242"/>
                </a:lnTo>
                <a:lnTo>
                  <a:pt x="37134" y="408546"/>
                </a:lnTo>
                <a:lnTo>
                  <a:pt x="63957" y="446455"/>
                </a:lnTo>
                <a:lnTo>
                  <a:pt x="96710" y="479209"/>
                </a:lnTo>
                <a:lnTo>
                  <a:pt x="134620" y="506031"/>
                </a:lnTo>
                <a:lnTo>
                  <a:pt x="176911" y="526148"/>
                </a:lnTo>
                <a:lnTo>
                  <a:pt x="222821" y="538784"/>
                </a:lnTo>
                <a:lnTo>
                  <a:pt x="271576" y="543166"/>
                </a:lnTo>
                <a:lnTo>
                  <a:pt x="318427" y="538861"/>
                </a:lnTo>
                <a:lnTo>
                  <a:pt x="363855" y="526313"/>
                </a:lnTo>
                <a:lnTo>
                  <a:pt x="406654" y="506107"/>
                </a:lnTo>
                <a:lnTo>
                  <a:pt x="445604" y="478802"/>
                </a:lnTo>
                <a:lnTo>
                  <a:pt x="479501" y="444995"/>
                </a:lnTo>
                <a:lnTo>
                  <a:pt x="484365" y="439204"/>
                </a:lnTo>
                <a:lnTo>
                  <a:pt x="484365" y="471817"/>
                </a:lnTo>
                <a:lnTo>
                  <a:pt x="490347" y="477786"/>
                </a:lnTo>
                <a:lnTo>
                  <a:pt x="505040" y="477786"/>
                </a:lnTo>
                <a:lnTo>
                  <a:pt x="511009" y="471817"/>
                </a:lnTo>
                <a:lnTo>
                  <a:pt x="511009" y="387578"/>
                </a:lnTo>
                <a:close/>
              </a:path>
              <a:path w="543560" h="543560">
                <a:moveTo>
                  <a:pt x="543166" y="271589"/>
                </a:moveTo>
                <a:lnTo>
                  <a:pt x="538772" y="222834"/>
                </a:lnTo>
                <a:lnTo>
                  <a:pt x="526148" y="176911"/>
                </a:lnTo>
                <a:lnTo>
                  <a:pt x="506031" y="134620"/>
                </a:lnTo>
                <a:lnTo>
                  <a:pt x="479209" y="96697"/>
                </a:lnTo>
                <a:lnTo>
                  <a:pt x="446455" y="63944"/>
                </a:lnTo>
                <a:lnTo>
                  <a:pt x="408546" y="37134"/>
                </a:lnTo>
                <a:lnTo>
                  <a:pt x="366242" y="17018"/>
                </a:lnTo>
                <a:lnTo>
                  <a:pt x="320332" y="4381"/>
                </a:lnTo>
                <a:lnTo>
                  <a:pt x="271589" y="0"/>
                </a:lnTo>
                <a:lnTo>
                  <a:pt x="224739" y="4305"/>
                </a:lnTo>
                <a:lnTo>
                  <a:pt x="179311" y="16852"/>
                </a:lnTo>
                <a:lnTo>
                  <a:pt x="136512" y="37058"/>
                </a:lnTo>
                <a:lnTo>
                  <a:pt x="97561" y="64350"/>
                </a:lnTo>
                <a:lnTo>
                  <a:pt x="63665" y="98171"/>
                </a:lnTo>
                <a:lnTo>
                  <a:pt x="58801" y="103962"/>
                </a:lnTo>
                <a:lnTo>
                  <a:pt x="58801" y="71348"/>
                </a:lnTo>
                <a:lnTo>
                  <a:pt x="52819" y="65379"/>
                </a:lnTo>
                <a:lnTo>
                  <a:pt x="38125" y="65379"/>
                </a:lnTo>
                <a:lnTo>
                  <a:pt x="32156" y="71348"/>
                </a:lnTo>
                <a:lnTo>
                  <a:pt x="32156" y="155587"/>
                </a:lnTo>
                <a:lnTo>
                  <a:pt x="39941" y="159219"/>
                </a:lnTo>
                <a:lnTo>
                  <a:pt x="43751" y="160312"/>
                </a:lnTo>
                <a:lnTo>
                  <a:pt x="114147" y="156070"/>
                </a:lnTo>
                <a:lnTo>
                  <a:pt x="117411" y="154482"/>
                </a:lnTo>
                <a:lnTo>
                  <a:pt x="122123" y="149136"/>
                </a:lnTo>
                <a:lnTo>
                  <a:pt x="123291" y="145719"/>
                </a:lnTo>
                <a:lnTo>
                  <a:pt x="122618" y="134899"/>
                </a:lnTo>
                <a:lnTo>
                  <a:pt x="116370" y="129235"/>
                </a:lnTo>
                <a:lnTo>
                  <a:pt x="70510" y="132080"/>
                </a:lnTo>
                <a:lnTo>
                  <a:pt x="74002" y="127342"/>
                </a:lnTo>
                <a:lnTo>
                  <a:pt x="104914" y="92659"/>
                </a:lnTo>
                <a:lnTo>
                  <a:pt x="141287" y="64655"/>
                </a:lnTo>
                <a:lnTo>
                  <a:pt x="181952" y="43929"/>
                </a:lnTo>
                <a:lnTo>
                  <a:pt x="225780" y="31064"/>
                </a:lnTo>
                <a:lnTo>
                  <a:pt x="271589" y="26644"/>
                </a:lnTo>
                <a:lnTo>
                  <a:pt x="320890" y="31623"/>
                </a:lnTo>
                <a:lnTo>
                  <a:pt x="366839" y="45923"/>
                </a:lnTo>
                <a:lnTo>
                  <a:pt x="408432" y="68529"/>
                </a:lnTo>
                <a:lnTo>
                  <a:pt x="444703" y="98463"/>
                </a:lnTo>
                <a:lnTo>
                  <a:pt x="474637" y="134734"/>
                </a:lnTo>
                <a:lnTo>
                  <a:pt x="497243" y="176326"/>
                </a:lnTo>
                <a:lnTo>
                  <a:pt x="511530" y="222288"/>
                </a:lnTo>
                <a:lnTo>
                  <a:pt x="516521" y="271589"/>
                </a:lnTo>
                <a:lnTo>
                  <a:pt x="516521" y="278930"/>
                </a:lnTo>
                <a:lnTo>
                  <a:pt x="522503" y="284911"/>
                </a:lnTo>
                <a:lnTo>
                  <a:pt x="537197" y="284911"/>
                </a:lnTo>
                <a:lnTo>
                  <a:pt x="543166" y="278930"/>
                </a:lnTo>
                <a:lnTo>
                  <a:pt x="543166" y="271589"/>
                </a:lnTo>
                <a:close/>
              </a:path>
            </a:pathLst>
          </a:custGeom>
          <a:solidFill>
            <a:srgbClr val="FC560A"/>
          </a:solidFill>
        </p:spPr>
        <p:txBody>
          <a:bodyPr wrap="square" lIns="0" tIns="0" rIns="0" bIns="0" rtlCol="0"/>
          <a:lstStyle/>
          <a:p>
            <a:endParaRPr/>
          </a:p>
        </p:txBody>
      </p:sp>
      <p:sp>
        <p:nvSpPr>
          <p:cNvPr id="9" name="object 5">
            <a:extLst>
              <a:ext uri="{FF2B5EF4-FFF2-40B4-BE49-F238E27FC236}">
                <a16:creationId xmlns:a16="http://schemas.microsoft.com/office/drawing/2014/main" id="{A208C50B-4D8E-3E4A-97F0-C33304F67725}"/>
              </a:ext>
            </a:extLst>
          </p:cNvPr>
          <p:cNvSpPr txBox="1"/>
          <p:nvPr/>
        </p:nvSpPr>
        <p:spPr>
          <a:xfrm>
            <a:off x="1442719" y="286941"/>
            <a:ext cx="3277706" cy="382155"/>
          </a:xfrm>
          <a:prstGeom prst="rect">
            <a:avLst/>
          </a:prstGeom>
          <a:noFill/>
          <a:ln>
            <a:noFill/>
          </a:ln>
        </p:spPr>
        <p:txBody>
          <a:bodyPr vert="horz" wrap="square" lIns="0" tIns="12699" rIns="0" bIns="0" rtlCol="0">
            <a:spAutoFit/>
          </a:bodyPr>
          <a:lstStyle/>
          <a:p>
            <a:pPr marL="12699" defTabSz="914358">
              <a:spcBef>
                <a:spcPts val="100"/>
              </a:spcBef>
              <a:defRPr/>
            </a:pPr>
            <a:r>
              <a:rPr lang="es-MX" sz="2400" b="1" spc="-10">
                <a:solidFill>
                  <a:srgbClr val="002060"/>
                </a:solidFill>
                <a:latin typeface="Arial"/>
                <a:cs typeface="Arial"/>
                <a:sym typeface="Arial"/>
              </a:rPr>
              <a:t>FORMULATION</a:t>
            </a:r>
            <a:endParaRPr lang="es-PE" sz="2400" b="1">
              <a:solidFill>
                <a:srgbClr val="002060"/>
              </a:solidFill>
              <a:latin typeface="Arial"/>
              <a:cs typeface="Arial"/>
              <a:sym typeface="Arial"/>
            </a:endParaRPr>
          </a:p>
        </p:txBody>
      </p:sp>
    </p:spTree>
    <p:extLst>
      <p:ext uri="{BB962C8B-B14F-4D97-AF65-F5344CB8AC3E}">
        <p14:creationId xmlns:p14="http://schemas.microsoft.com/office/powerpoint/2010/main" val="32561010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98775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ángulo 33">
            <a:extLst>
              <a:ext uri="{FF2B5EF4-FFF2-40B4-BE49-F238E27FC236}">
                <a16:creationId xmlns:a16="http://schemas.microsoft.com/office/drawing/2014/main" id="{F4575E7C-975F-B936-51F5-920F72DA3E57}"/>
              </a:ext>
            </a:extLst>
          </p:cNvPr>
          <p:cNvSpPr/>
          <p:nvPr/>
        </p:nvSpPr>
        <p:spPr>
          <a:xfrm>
            <a:off x="6332124" y="1835"/>
            <a:ext cx="5850340" cy="190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4" name="CuadroTexto 3">
            <a:extLst>
              <a:ext uri="{FF2B5EF4-FFF2-40B4-BE49-F238E27FC236}">
                <a16:creationId xmlns:a16="http://schemas.microsoft.com/office/drawing/2014/main" id="{6F3A8312-7239-6965-015E-B6C43CC9CDD5}"/>
              </a:ext>
            </a:extLst>
          </p:cNvPr>
          <p:cNvSpPr txBox="1"/>
          <p:nvPr/>
        </p:nvSpPr>
        <p:spPr>
          <a:xfrm>
            <a:off x="1288964" y="1292649"/>
            <a:ext cx="2768206" cy="523214"/>
          </a:xfrm>
          <a:prstGeom prst="rect">
            <a:avLst/>
          </a:prstGeom>
          <a:noFill/>
        </p:spPr>
        <p:txBody>
          <a:bodyPr wrap="square" lIns="91434" tIns="45717" rIns="91434" bIns="45717" anchor="t">
            <a:spAutoFit/>
          </a:bodyPr>
          <a:lstStyle/>
          <a:p>
            <a:pPr marL="285750" indent="-285750" defTabSz="914358">
              <a:buFont typeface="Wingdings"/>
              <a:buChar char="v"/>
              <a:defRPr/>
            </a:pPr>
            <a:r>
              <a:rPr lang="en-US" sz="1400">
                <a:solidFill>
                  <a:srgbClr val="002060"/>
                </a:solidFill>
                <a:latin typeface="Arial"/>
                <a:cs typeface="Arial"/>
              </a:rPr>
              <a:t>Investment opportunities for </a:t>
            </a:r>
            <a:r>
              <a:rPr lang="en-US" sz="1400" b="1">
                <a:solidFill>
                  <a:srgbClr val="002060"/>
                </a:solidFill>
                <a:latin typeface="Arial"/>
                <a:cs typeface="Arial"/>
              </a:rPr>
              <a:t>more than US$ 600 MM</a:t>
            </a:r>
          </a:p>
        </p:txBody>
      </p:sp>
      <p:sp>
        <p:nvSpPr>
          <p:cNvPr id="7" name="CuadroTexto 6">
            <a:extLst>
              <a:ext uri="{FF2B5EF4-FFF2-40B4-BE49-F238E27FC236}">
                <a16:creationId xmlns:a16="http://schemas.microsoft.com/office/drawing/2014/main" id="{19E2753A-CEAE-764E-1994-9E60E161D745}"/>
              </a:ext>
            </a:extLst>
          </p:cNvPr>
          <p:cNvSpPr txBox="1"/>
          <p:nvPr/>
        </p:nvSpPr>
        <p:spPr>
          <a:xfrm>
            <a:off x="1304049" y="1906835"/>
            <a:ext cx="2637342" cy="523214"/>
          </a:xfrm>
          <a:prstGeom prst="rect">
            <a:avLst/>
          </a:prstGeom>
          <a:noFill/>
        </p:spPr>
        <p:txBody>
          <a:bodyPr wrap="square" lIns="91434" tIns="45717" rIns="91434" bIns="45717" anchor="t">
            <a:spAutoFit/>
          </a:bodyPr>
          <a:lstStyle/>
          <a:p>
            <a:pPr marL="285750" indent="-285750" defTabSz="914358">
              <a:buFont typeface="Wingdings"/>
              <a:buChar char="v"/>
              <a:defRPr/>
            </a:pPr>
            <a:r>
              <a:rPr lang="en-US" sz="1400">
                <a:solidFill>
                  <a:srgbClr val="002060"/>
                </a:solidFill>
                <a:latin typeface="Arial"/>
                <a:cs typeface="Arial"/>
              </a:rPr>
              <a:t>More than </a:t>
            </a:r>
            <a:r>
              <a:rPr lang="en-US" sz="1400" b="1">
                <a:solidFill>
                  <a:srgbClr val="002060"/>
                </a:solidFill>
                <a:latin typeface="Arial"/>
                <a:cs typeface="Arial"/>
              </a:rPr>
              <a:t>77 thousand</a:t>
            </a:r>
            <a:r>
              <a:rPr lang="en-US" sz="1400">
                <a:solidFill>
                  <a:srgbClr val="002060"/>
                </a:solidFill>
                <a:latin typeface="Arial"/>
                <a:cs typeface="Arial"/>
              </a:rPr>
              <a:t> students benefited</a:t>
            </a:r>
          </a:p>
        </p:txBody>
      </p:sp>
      <p:sp>
        <p:nvSpPr>
          <p:cNvPr id="9" name="CuadroTexto 8">
            <a:extLst>
              <a:ext uri="{FF2B5EF4-FFF2-40B4-BE49-F238E27FC236}">
                <a16:creationId xmlns:a16="http://schemas.microsoft.com/office/drawing/2014/main" id="{EE9AB2C3-13DE-9EAB-2BF1-3B2B219D8B2A}"/>
              </a:ext>
            </a:extLst>
          </p:cNvPr>
          <p:cNvSpPr txBox="1"/>
          <p:nvPr/>
        </p:nvSpPr>
        <p:spPr>
          <a:xfrm>
            <a:off x="1304049" y="2543730"/>
            <a:ext cx="2808061" cy="307771"/>
          </a:xfrm>
          <a:prstGeom prst="rect">
            <a:avLst/>
          </a:prstGeom>
          <a:noFill/>
        </p:spPr>
        <p:txBody>
          <a:bodyPr wrap="square" lIns="91434" tIns="45717" rIns="91434" bIns="45717" anchor="t">
            <a:spAutoFit/>
          </a:bodyPr>
          <a:lstStyle/>
          <a:p>
            <a:pPr marL="285750" indent="-285750" defTabSz="914358">
              <a:buFont typeface="Wingdings"/>
              <a:buChar char="v"/>
              <a:defRPr/>
            </a:pPr>
            <a:r>
              <a:rPr lang="en-US" sz="1400" b="1">
                <a:solidFill>
                  <a:srgbClr val="002060"/>
                </a:solidFill>
                <a:latin typeface="Arial"/>
                <a:cs typeface="Arial"/>
              </a:rPr>
              <a:t>2 beneficiary regions</a:t>
            </a:r>
            <a:endParaRPr lang="es-PE" sz="1400">
              <a:solidFill>
                <a:srgbClr val="002060"/>
              </a:solidFill>
              <a:latin typeface="Arial"/>
              <a:cs typeface="Arial"/>
            </a:endParaRPr>
          </a:p>
        </p:txBody>
      </p:sp>
      <p:pic>
        <p:nvPicPr>
          <p:cNvPr id="11" name="Imagen 10" descr="Mapa&#10;&#10;Descripción generada automáticamente">
            <a:extLst>
              <a:ext uri="{FF2B5EF4-FFF2-40B4-BE49-F238E27FC236}">
                <a16:creationId xmlns:a16="http://schemas.microsoft.com/office/drawing/2014/main" id="{D15590A9-1B03-BEF4-44C8-5FDFCEBD8EC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24883" y="2970759"/>
            <a:ext cx="2514729" cy="3224012"/>
          </a:xfrm>
          <a:prstGeom prst="rect">
            <a:avLst/>
          </a:prstGeom>
        </p:spPr>
      </p:pic>
      <p:sp>
        <p:nvSpPr>
          <p:cNvPr id="13" name="CuadroTexto 12">
            <a:extLst>
              <a:ext uri="{FF2B5EF4-FFF2-40B4-BE49-F238E27FC236}">
                <a16:creationId xmlns:a16="http://schemas.microsoft.com/office/drawing/2014/main" id="{02B2757F-E1AF-291D-3C4C-3C33981BFF00}"/>
              </a:ext>
            </a:extLst>
          </p:cNvPr>
          <p:cNvSpPr txBox="1"/>
          <p:nvPr/>
        </p:nvSpPr>
        <p:spPr>
          <a:xfrm>
            <a:off x="1430291" y="466047"/>
            <a:ext cx="6187439" cy="461665"/>
          </a:xfrm>
          <a:prstGeom prst="rect">
            <a:avLst/>
          </a:prstGeom>
          <a:noFill/>
          <a:ln>
            <a:noFill/>
          </a:ln>
        </p:spPr>
        <p:txBody>
          <a:bodyPr wrap="square" lIns="91440" tIns="45720" rIns="91440" bIns="45720" anchor="t">
            <a:spAutoFit/>
          </a:bodyPr>
          <a:lstStyle/>
          <a:p>
            <a:pPr>
              <a:defRPr/>
            </a:pPr>
            <a:r>
              <a:rPr lang="es-PE" sz="2400" b="1">
                <a:solidFill>
                  <a:srgbClr val="002060"/>
                </a:solidFill>
                <a:latin typeface="Arial"/>
                <a:cs typeface="Arial"/>
              </a:rPr>
              <a:t>PPP SCHEDULE IN EDUCATION</a:t>
            </a:r>
          </a:p>
        </p:txBody>
      </p:sp>
      <p:graphicFrame>
        <p:nvGraphicFramePr>
          <p:cNvPr id="15" name="Tabla 14">
            <a:extLst>
              <a:ext uri="{FF2B5EF4-FFF2-40B4-BE49-F238E27FC236}">
                <a16:creationId xmlns:a16="http://schemas.microsoft.com/office/drawing/2014/main" id="{C9FFF68D-CB60-87FD-D7F3-554E783699E5}"/>
              </a:ext>
            </a:extLst>
          </p:cNvPr>
          <p:cNvGraphicFramePr>
            <a:graphicFrameLocks noGrp="1"/>
          </p:cNvGraphicFramePr>
          <p:nvPr>
            <p:extLst>
              <p:ext uri="{D42A27DB-BD31-4B8C-83A1-F6EECF244321}">
                <p14:modId xmlns:p14="http://schemas.microsoft.com/office/powerpoint/2010/main" val="1109727548"/>
              </p:ext>
            </p:extLst>
          </p:nvPr>
        </p:nvGraphicFramePr>
        <p:xfrm>
          <a:off x="4673968" y="1360073"/>
          <a:ext cx="7268934" cy="4369815"/>
        </p:xfrm>
        <a:graphic>
          <a:graphicData uri="http://schemas.openxmlformats.org/drawingml/2006/table">
            <a:tbl>
              <a:tblPr firstRow="1" bandRow="1"/>
              <a:tblGrid>
                <a:gridCol w="581360">
                  <a:extLst>
                    <a:ext uri="{9D8B030D-6E8A-4147-A177-3AD203B41FA5}">
                      <a16:colId xmlns:a16="http://schemas.microsoft.com/office/drawing/2014/main" val="1709224636"/>
                    </a:ext>
                  </a:extLst>
                </a:gridCol>
                <a:gridCol w="2487940">
                  <a:extLst>
                    <a:ext uri="{9D8B030D-6E8A-4147-A177-3AD203B41FA5}">
                      <a16:colId xmlns:a16="http://schemas.microsoft.com/office/drawing/2014/main" val="1794855608"/>
                    </a:ext>
                  </a:extLst>
                </a:gridCol>
                <a:gridCol w="1480846">
                  <a:extLst>
                    <a:ext uri="{9D8B030D-6E8A-4147-A177-3AD203B41FA5}">
                      <a16:colId xmlns:a16="http://schemas.microsoft.com/office/drawing/2014/main" val="1706990086"/>
                    </a:ext>
                  </a:extLst>
                </a:gridCol>
                <a:gridCol w="1394999">
                  <a:extLst>
                    <a:ext uri="{9D8B030D-6E8A-4147-A177-3AD203B41FA5}">
                      <a16:colId xmlns:a16="http://schemas.microsoft.com/office/drawing/2014/main" val="2855191556"/>
                    </a:ext>
                  </a:extLst>
                </a:gridCol>
                <a:gridCol w="1323789">
                  <a:extLst>
                    <a:ext uri="{9D8B030D-6E8A-4147-A177-3AD203B41FA5}">
                      <a16:colId xmlns:a16="http://schemas.microsoft.com/office/drawing/2014/main" val="3106518470"/>
                    </a:ext>
                  </a:extLst>
                </a:gridCol>
              </a:tblGrid>
              <a:tr h="563259">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700"/>
                        </a:lnSpc>
                      </a:pPr>
                      <a:r>
                        <a:rPr lang="en-us" sz="900" b="1">
                          <a:solidFill>
                            <a:schemeClr val="bg1"/>
                          </a:solidFill>
                          <a:latin typeface="Arial"/>
                          <a:cs typeface="Arial"/>
                        </a:rPr>
                        <a:t>PROJECT</a:t>
                      </a:r>
                      <a:endParaRPr lang="es-PE" sz="900" b="1">
                        <a:solidFill>
                          <a:schemeClr val="bg1"/>
                        </a:solidFill>
                        <a:latin typeface="Arial"/>
                        <a:cs typeface="Arial"/>
                      </a:endParaRPr>
                    </a:p>
                  </a:txBody>
                  <a:tcPr marL="84361" marR="84361" marT="42180" marB="4218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h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ts val="700"/>
                        </a:lnSpc>
                      </a:pPr>
                      <a:r>
                        <a:rPr lang="es-PE" sz="1000" b="1">
                          <a:solidFill>
                            <a:schemeClr val="bg1"/>
                          </a:solidFill>
                          <a:latin typeface="Arial" panose="020B0604020202020204" pitchFamily="34" charset="0"/>
                          <a:cs typeface="Arial" panose="020B0604020202020204" pitchFamily="34" charset="0"/>
                        </a:rPr>
                        <a:t>PROYECTO</a:t>
                      </a:r>
                    </a:p>
                  </a:txBody>
                  <a:tcPr marL="91434" marR="91434" marT="45717" marB="4571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B050"/>
                    </a:solidFill>
                  </a:tcPr>
                </a:tc>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pPr algn="ctr" rtl="0">
                        <a:lnSpc>
                          <a:spcPct val="100000"/>
                        </a:lnSpc>
                      </a:pPr>
                      <a:r>
                        <a:rPr lang="en-us" sz="900" b="1">
                          <a:solidFill>
                            <a:schemeClr val="bg1"/>
                          </a:solidFill>
                          <a:latin typeface="Arial"/>
                          <a:cs typeface="Arial"/>
                        </a:rPr>
                        <a:t>APPROVAL OF THE DECLARATION OF INTEREST</a:t>
                      </a:r>
                      <a:endParaRPr lang="es-PE" sz="900" b="1">
                        <a:solidFill>
                          <a:schemeClr val="bg1"/>
                        </a:solidFill>
                        <a:latin typeface="Arial"/>
                        <a:cs typeface="Arial"/>
                      </a:endParaRPr>
                    </a:p>
                  </a:txBody>
                  <a:tcPr marL="84361" marR="84361" marT="42180" marB="4218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pPr algn="ctr" rtl="0">
                        <a:lnSpc>
                          <a:spcPct val="100000"/>
                        </a:lnSpc>
                      </a:pPr>
                      <a:r>
                        <a:rPr lang="en-us" sz="900" b="1">
                          <a:solidFill>
                            <a:schemeClr val="bg1"/>
                          </a:solidFill>
                          <a:latin typeface="Arial"/>
                          <a:cs typeface="Arial"/>
                        </a:rPr>
                        <a:t>DIRECT AWARD</a:t>
                      </a:r>
                    </a:p>
                  </a:txBody>
                  <a:tcPr marL="84361" marR="84361" marT="42180" marB="4218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pPr algn="ctr" rtl="0">
                        <a:lnSpc>
                          <a:spcPct val="100000"/>
                        </a:lnSpc>
                      </a:pPr>
                      <a:r>
                        <a:rPr lang="en-us" sz="900" b="1">
                          <a:solidFill>
                            <a:schemeClr val="bg1"/>
                          </a:solidFill>
                          <a:latin typeface="Arial"/>
                          <a:cs typeface="Arial"/>
                        </a:rPr>
                        <a:t>AWARD IN COMPETITION SCENARIO</a:t>
                      </a:r>
                    </a:p>
                  </a:txBody>
                  <a:tcPr marL="84361" marR="84361" marT="42180" marB="4218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1804919257"/>
                  </a:ext>
                </a:extLst>
              </a:tr>
              <a:tr h="88050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a:lnSpc>
                          <a:spcPct val="100000"/>
                        </a:lnSpc>
                        <a:spcBef>
                          <a:spcPts val="0"/>
                        </a:spcBef>
                        <a:spcAft>
                          <a:spcPts val="0"/>
                        </a:spcAft>
                        <a:buNone/>
                      </a:pPr>
                      <a:r>
                        <a:rPr lang="es-PE" sz="1100" b="1">
                          <a:solidFill>
                            <a:schemeClr val="tx1">
                              <a:lumMod val="65000"/>
                              <a:lumOff val="35000"/>
                            </a:schemeClr>
                          </a:solidFill>
                          <a:latin typeface="Arial"/>
                          <a:cs typeface="Arial"/>
                        </a:rPr>
                        <a:t>1</a:t>
                      </a:r>
                    </a:p>
                  </a:txBody>
                  <a:tcPr marL="84361" marR="84361" marT="42180" marB="4218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rtl="0">
                        <a:lnSpc>
                          <a:spcPct val="100000"/>
                        </a:lnSpc>
                        <a:spcBef>
                          <a:spcPts val="0"/>
                        </a:spcBef>
                        <a:spcAft>
                          <a:spcPts val="0"/>
                        </a:spcAft>
                        <a:buNone/>
                      </a:pPr>
                      <a:r>
                        <a:rPr lang="en-us" sz="1200" b="1">
                          <a:solidFill>
                            <a:schemeClr val="tx1">
                              <a:lumMod val="65000"/>
                              <a:lumOff val="35000"/>
                            </a:schemeClr>
                          </a:solidFill>
                          <a:latin typeface="Arial"/>
                          <a:cs typeface="Arial"/>
                        </a:rPr>
                        <a:t>Schools at Risk in Metropolitan Lima,</a:t>
                      </a:r>
                    </a:p>
                    <a:p>
                      <a:pPr marL="0" marR="0" lvl="0" indent="0" algn="l" rtl="0">
                        <a:lnSpc>
                          <a:spcPct val="100000"/>
                        </a:lnSpc>
                        <a:spcBef>
                          <a:spcPts val="0"/>
                        </a:spcBef>
                        <a:spcAft>
                          <a:spcPts val="0"/>
                        </a:spcAft>
                        <a:buNone/>
                      </a:pPr>
                      <a:r>
                        <a:rPr lang="en-us" sz="1200" b="1">
                          <a:solidFill>
                            <a:schemeClr val="tx1">
                              <a:lumMod val="65000"/>
                              <a:lumOff val="35000"/>
                            </a:schemeClr>
                          </a:solidFill>
                          <a:latin typeface="Arial"/>
                          <a:cs typeface="Arial"/>
                        </a:rPr>
                        <a:t>US$ 258 MM</a:t>
                      </a: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b="0" u="none" strike="noStrike">
                          <a:solidFill>
                            <a:schemeClr val="tx1">
                              <a:lumMod val="65000"/>
                              <a:lumOff val="35000"/>
                            </a:schemeClr>
                          </a:solidFill>
                          <a:effectLst/>
                          <a:latin typeface="Arial"/>
                          <a:ea typeface="+mn-ea"/>
                          <a:cs typeface="Arial"/>
                        </a:rPr>
                        <a:t>I.Q.24</a:t>
                      </a: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a:lnSpc>
                          <a:spcPts val="700"/>
                        </a:lnSpc>
                      </a:pPr>
                      <a:endParaRPr lang="es-PE" sz="1200" b="0" u="none" strike="noStrike">
                        <a:solidFill>
                          <a:schemeClr val="tx1">
                            <a:lumMod val="65000"/>
                            <a:lumOff val="35000"/>
                          </a:schemeClr>
                        </a:solidFill>
                        <a:effectLst/>
                        <a:latin typeface="Arial" panose="020B0604020202020204" pitchFamily="34" charset="0"/>
                        <a:ea typeface="+mn-ea"/>
                        <a:cs typeface="Arial" panose="020B0604020202020204" pitchFamily="34" charset="0"/>
                      </a:endParaRPr>
                    </a:p>
                    <a:p>
                      <a:pPr algn="ctr" rtl="0">
                        <a:lnSpc>
                          <a:spcPts val="700"/>
                        </a:lnSpc>
                      </a:pPr>
                      <a:endParaRPr lang="es-PE" sz="1200" b="0" u="none" strike="noStrike">
                        <a:solidFill>
                          <a:schemeClr val="tx1">
                            <a:lumMod val="65000"/>
                            <a:lumOff val="35000"/>
                          </a:schemeClr>
                        </a:solidFill>
                        <a:effectLst/>
                        <a:latin typeface="Arial" panose="020B0604020202020204" pitchFamily="34" charset="0"/>
                        <a:ea typeface="+mn-ea"/>
                        <a:cs typeface="Arial" panose="020B0604020202020204" pitchFamily="34" charset="0"/>
                      </a:endParaRPr>
                    </a:p>
                    <a:p>
                      <a:pPr algn="ctr" rtl="0">
                        <a:lnSpc>
                          <a:spcPts val="700"/>
                        </a:lnSpc>
                      </a:pPr>
                      <a:endParaRPr lang="es-PE" sz="1200" b="0" u="none" strike="noStrike">
                        <a:solidFill>
                          <a:schemeClr val="tx1">
                            <a:lumMod val="65000"/>
                            <a:lumOff val="35000"/>
                          </a:schemeClr>
                        </a:solidFill>
                        <a:effectLst/>
                        <a:latin typeface="Arial" panose="020B0604020202020204" pitchFamily="34" charset="0"/>
                        <a:ea typeface="+mn-ea"/>
                        <a:cs typeface="Arial" panose="020B0604020202020204" pitchFamily="34" charset="0"/>
                      </a:endParaRPr>
                    </a:p>
                    <a:p>
                      <a:pPr algn="ctr" rtl="0">
                        <a:lnSpc>
                          <a:spcPts val="700"/>
                        </a:lnSpc>
                      </a:pPr>
                      <a:endParaRPr lang="es-PE" sz="1200" b="0" u="none" strike="noStrike">
                        <a:solidFill>
                          <a:schemeClr val="tx1">
                            <a:lumMod val="65000"/>
                            <a:lumOff val="35000"/>
                          </a:schemeClr>
                        </a:solidFill>
                        <a:effectLst/>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ts val="700"/>
                        </a:lnSpc>
                        <a:spcBef>
                          <a:spcPts val="0"/>
                        </a:spcBef>
                        <a:spcAft>
                          <a:spcPts val="0"/>
                        </a:spcAft>
                        <a:buClrTx/>
                        <a:buSzTx/>
                        <a:buFontTx/>
                        <a:buNone/>
                        <a:tabLst/>
                        <a:defRPr/>
                      </a:pPr>
                      <a:r>
                        <a:rPr lang="en-us" sz="1200" b="0" u="none" strike="noStrike">
                          <a:solidFill>
                            <a:schemeClr val="tx1">
                              <a:lumMod val="65000"/>
                              <a:lumOff val="35000"/>
                            </a:schemeClr>
                          </a:solidFill>
                          <a:effectLst/>
                          <a:latin typeface="Arial"/>
                          <a:ea typeface="+mn-ea"/>
                          <a:cs typeface="Arial"/>
                        </a:rPr>
                        <a:t>II.Q.24</a:t>
                      </a:r>
                    </a:p>
                    <a:p>
                      <a:pPr algn="ctr" rtl="0">
                        <a:lnSpc>
                          <a:spcPts val="700"/>
                        </a:lnSpc>
                      </a:pPr>
                      <a:endParaRPr lang="es-PE" sz="1200" b="0" u="none" strike="noStrike">
                        <a:solidFill>
                          <a:schemeClr val="tx1">
                            <a:lumMod val="65000"/>
                            <a:lumOff val="35000"/>
                          </a:schemeClr>
                        </a:solidFill>
                        <a:effectLst/>
                        <a:latin typeface="Arial" panose="020B0604020202020204" pitchFamily="34" charset="0"/>
                        <a:ea typeface="+mn-ea"/>
                        <a:cs typeface="Arial" panose="020B0604020202020204" pitchFamily="34" charset="0"/>
                      </a:endParaRPr>
                    </a:p>
                    <a:p>
                      <a:pPr algn="ctr" rtl="0">
                        <a:lnSpc>
                          <a:spcPts val="700"/>
                        </a:lnSpc>
                      </a:pPr>
                      <a:endParaRPr lang="es-PE" sz="1200" b="0" u="none" strike="noStrike">
                        <a:solidFill>
                          <a:schemeClr val="tx1">
                            <a:lumMod val="65000"/>
                            <a:lumOff val="3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rtl="0" eaLnBrk="1" fontAlgn="auto" latinLnBrk="0" hangingPunct="1">
                        <a:lnSpc>
                          <a:spcPct val="100000"/>
                        </a:lnSpc>
                        <a:spcBef>
                          <a:spcPts val="0"/>
                        </a:spcBef>
                        <a:spcAft>
                          <a:spcPts val="0"/>
                        </a:spcAft>
                        <a:buClrTx/>
                        <a:buSzTx/>
                        <a:buFontTx/>
                        <a:buNone/>
                      </a:pPr>
                      <a:r>
                        <a:rPr lang="en-us" sz="1200" b="0" u="none" strike="noStrike" noProof="0">
                          <a:solidFill>
                            <a:schemeClr val="tx1">
                              <a:lumMod val="65000"/>
                              <a:lumOff val="35000"/>
                            </a:schemeClr>
                          </a:solidFill>
                          <a:effectLst/>
                          <a:latin typeface="Arial"/>
                          <a:ea typeface="+mn-ea"/>
                          <a:cs typeface="Arial"/>
                        </a:rPr>
                        <a:t>IV.Q.24</a:t>
                      </a:r>
                      <a:endParaRPr lang="es-MX" sz="1200" b="0" u="none" strike="noStrike" noProof="0">
                        <a:solidFill>
                          <a:schemeClr val="tx1">
                            <a:lumMod val="65000"/>
                            <a:lumOff val="35000"/>
                          </a:schemeClr>
                        </a:solidFill>
                        <a:effectLst/>
                        <a:latin typeface="Arial" panose="020B0604020202020204" pitchFamily="34" charset="0"/>
                        <a:ea typeface="+mn-ea"/>
                        <a:cs typeface="Arial" panose="020B0604020202020204" pitchFamily="34" charset="0"/>
                      </a:endParaRP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extLst>
                  <a:ext uri="{0D108BD9-81ED-4DB2-BD59-A6C34878D82A}">
                    <a16:rowId xmlns:a16="http://schemas.microsoft.com/office/drawing/2014/main" val="2439437142"/>
                  </a:ext>
                </a:extLst>
              </a:tr>
              <a:tr h="59055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rtl="0" eaLnBrk="1" fontAlgn="auto" latinLnBrk="0" hangingPunct="1">
                        <a:lnSpc>
                          <a:spcPct val="100000"/>
                        </a:lnSpc>
                        <a:spcBef>
                          <a:spcPts val="0"/>
                        </a:spcBef>
                        <a:spcAft>
                          <a:spcPts val="0"/>
                        </a:spcAft>
                        <a:buClrTx/>
                        <a:buSzTx/>
                        <a:buFontTx/>
                        <a:buNone/>
                      </a:pPr>
                      <a:r>
                        <a:rPr lang="es-PE" sz="1100" b="1" u="none" strike="noStrike">
                          <a:solidFill>
                            <a:schemeClr val="tx1">
                              <a:lumMod val="65000"/>
                              <a:lumOff val="35000"/>
                            </a:schemeClr>
                          </a:solidFill>
                          <a:effectLst/>
                          <a:latin typeface="Arial"/>
                          <a:cs typeface="Arial"/>
                        </a:rPr>
                        <a:t>2</a:t>
                      </a:r>
                    </a:p>
                  </a:txBody>
                  <a:tcPr marL="84361" marR="84361" marT="42180" marB="4218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rtl="0" eaLnBrk="1" fontAlgn="auto" latinLnBrk="0" hangingPunct="1">
                        <a:lnSpc>
                          <a:spcPct val="100000"/>
                        </a:lnSpc>
                        <a:spcBef>
                          <a:spcPts val="0"/>
                        </a:spcBef>
                        <a:spcAft>
                          <a:spcPts val="0"/>
                        </a:spcAft>
                        <a:buClrTx/>
                        <a:buSzTx/>
                        <a:buFontTx/>
                        <a:buNone/>
                      </a:pPr>
                      <a:r>
                        <a:rPr lang="en-us" sz="1200" b="1" kern="1200">
                          <a:solidFill>
                            <a:schemeClr val="tx1">
                              <a:lumMod val="65000"/>
                              <a:lumOff val="35000"/>
                            </a:schemeClr>
                          </a:solidFill>
                          <a:latin typeface="Arial"/>
                          <a:cs typeface="Arial"/>
                        </a:rPr>
                        <a:t>Schools at Risk Villa María del </a:t>
                      </a:r>
                      <a:r>
                        <a:rPr lang="en-us" sz="1200" b="1" kern="1200" err="1">
                          <a:solidFill>
                            <a:schemeClr val="tx1">
                              <a:lumMod val="65000"/>
                              <a:lumOff val="35000"/>
                            </a:schemeClr>
                          </a:solidFill>
                          <a:latin typeface="Arial"/>
                          <a:cs typeface="Arial"/>
                        </a:rPr>
                        <a:t>Triunfo</a:t>
                      </a:r>
                      <a:r>
                        <a:rPr lang="en-us" sz="1200" b="1" kern="1200">
                          <a:solidFill>
                            <a:schemeClr val="tx1">
                              <a:lumMod val="65000"/>
                              <a:lumOff val="35000"/>
                            </a:schemeClr>
                          </a:solidFill>
                          <a:latin typeface="Arial"/>
                          <a:cs typeface="Arial"/>
                        </a:rPr>
                        <a:t>,</a:t>
                      </a:r>
                    </a:p>
                    <a:p>
                      <a:pPr marL="0" marR="0" lvl="0" indent="0" algn="l" rtl="0" eaLnBrk="1" fontAlgn="auto" latinLnBrk="0" hangingPunct="1">
                        <a:lnSpc>
                          <a:spcPct val="100000"/>
                        </a:lnSpc>
                        <a:spcBef>
                          <a:spcPts val="0"/>
                        </a:spcBef>
                        <a:spcAft>
                          <a:spcPts val="0"/>
                        </a:spcAft>
                        <a:buClrTx/>
                        <a:buSzTx/>
                        <a:buFontTx/>
                        <a:buNone/>
                      </a:pPr>
                      <a:r>
                        <a:rPr lang="en-us" sz="1200" b="1" u="none" strike="noStrike" kern="1200">
                          <a:solidFill>
                            <a:schemeClr val="tx1">
                              <a:lumMod val="65000"/>
                              <a:lumOff val="35000"/>
                            </a:schemeClr>
                          </a:solidFill>
                          <a:effectLst/>
                          <a:latin typeface="Arial"/>
                          <a:cs typeface="Arial"/>
                        </a:rPr>
                        <a:t>US$ 69 MM</a:t>
                      </a:r>
                      <a:endParaRPr lang="es-PE" sz="1200" b="1" u="none" strike="noStrike">
                        <a:solidFill>
                          <a:schemeClr val="tx1">
                            <a:lumMod val="65000"/>
                            <a:lumOff val="35000"/>
                          </a:schemeClr>
                        </a:solidFill>
                        <a:effectLst/>
                        <a:latin typeface="Arial"/>
                        <a:cs typeface="Arial"/>
                      </a:endParaRP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rtl="0">
                        <a:lnSpc>
                          <a:spcPts val="700"/>
                        </a:lnSpc>
                        <a:buNone/>
                      </a:pPr>
                      <a:r>
                        <a:rPr lang="en-us" sz="1200" b="0" u="none" strike="noStrike" noProof="0">
                          <a:solidFill>
                            <a:schemeClr val="tx1">
                              <a:lumMod val="65000"/>
                              <a:lumOff val="35000"/>
                            </a:schemeClr>
                          </a:solidFill>
                          <a:effectLst/>
                          <a:latin typeface="Arial"/>
                          <a:ea typeface="+mn-ea"/>
                          <a:cs typeface="Arial"/>
                        </a:rPr>
                        <a:t>I.Q.24</a:t>
                      </a:r>
                      <a:endParaRPr lang="es-ES" sz="1200" b="0" u="none" strike="noStrike">
                        <a:solidFill>
                          <a:schemeClr val="tx1">
                            <a:lumMod val="65000"/>
                            <a:lumOff val="3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a:lnSpc>
                          <a:spcPts val="700"/>
                        </a:lnSpc>
                      </a:pPr>
                      <a:r>
                        <a:rPr lang="en-us" sz="1200" b="0" u="none" strike="noStrike">
                          <a:solidFill>
                            <a:schemeClr val="tx1">
                              <a:lumMod val="65000"/>
                              <a:lumOff val="35000"/>
                            </a:schemeClr>
                          </a:solidFill>
                          <a:effectLst/>
                          <a:latin typeface="Arial"/>
                          <a:ea typeface="+mn-ea"/>
                          <a:cs typeface="Arial"/>
                        </a:rPr>
                        <a:t>II.Q.24</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rtl="0">
                        <a:lnSpc>
                          <a:spcPct val="100000"/>
                        </a:lnSpc>
                        <a:spcBef>
                          <a:spcPts val="0"/>
                        </a:spcBef>
                        <a:spcAft>
                          <a:spcPts val="0"/>
                        </a:spcAft>
                        <a:buNone/>
                      </a:pPr>
                      <a:r>
                        <a:rPr lang="en-us" sz="1200" b="0" i="0" u="none" strike="noStrike" noProof="0">
                          <a:solidFill>
                            <a:schemeClr val="tx1">
                              <a:lumMod val="65000"/>
                              <a:lumOff val="35000"/>
                            </a:schemeClr>
                          </a:solidFill>
                          <a:effectLst/>
                          <a:latin typeface="Arial"/>
                        </a:rPr>
                        <a:t>IV.Q.24</a:t>
                      </a:r>
                      <a:endParaRPr lang="es-PE" sz="1200" b="0" i="0" u="none" strike="noStrike" noProof="0">
                        <a:solidFill>
                          <a:srgbClr val="595959"/>
                        </a:solidFill>
                        <a:effectLst/>
                        <a:latin typeface="Arial"/>
                      </a:endParaRP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623002696"/>
                  </a:ext>
                </a:extLst>
              </a:tr>
              <a:tr h="59055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100000"/>
                        </a:lnSpc>
                        <a:buNone/>
                      </a:pPr>
                      <a:r>
                        <a:rPr lang="es-PE" sz="1100" b="1" i="0" u="none" strike="noStrike" noProof="0">
                          <a:solidFill>
                            <a:schemeClr val="tx1">
                              <a:lumMod val="65000"/>
                              <a:lumOff val="35000"/>
                            </a:schemeClr>
                          </a:solidFill>
                          <a:latin typeface="Arial"/>
                          <a:cs typeface="Arial"/>
                        </a:rPr>
                        <a:t>3</a:t>
                      </a:r>
                    </a:p>
                  </a:txBody>
                  <a:tcPr marL="84361" marR="84361" marT="42180" marB="4218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l" rtl="0">
                        <a:lnSpc>
                          <a:spcPct val="100000"/>
                        </a:lnSpc>
                        <a:buNone/>
                      </a:pPr>
                      <a:r>
                        <a:rPr lang="en-us" sz="1200" b="1" i="0" u="none" strike="noStrike" noProof="0">
                          <a:solidFill>
                            <a:schemeClr val="tx1">
                              <a:lumMod val="65000"/>
                              <a:lumOff val="35000"/>
                            </a:schemeClr>
                          </a:solidFill>
                          <a:latin typeface="Arial"/>
                          <a:cs typeface="Arial"/>
                        </a:rPr>
                        <a:t>Schools at Risk Ate – San Juan de </a:t>
                      </a:r>
                      <a:r>
                        <a:rPr lang="en-us" sz="1200" b="1" i="0" u="none" strike="noStrike" noProof="0" err="1">
                          <a:solidFill>
                            <a:schemeClr val="tx1">
                              <a:lumMod val="65000"/>
                              <a:lumOff val="35000"/>
                            </a:schemeClr>
                          </a:solidFill>
                          <a:latin typeface="Arial"/>
                          <a:cs typeface="Arial"/>
                        </a:rPr>
                        <a:t>Lurigancho</a:t>
                      </a:r>
                      <a:endParaRPr lang="en-us" sz="1200" b="1" i="0" u="none" strike="noStrike" noProof="0">
                        <a:solidFill>
                          <a:schemeClr val="tx1">
                            <a:lumMod val="65000"/>
                            <a:lumOff val="35000"/>
                          </a:schemeClr>
                        </a:solidFill>
                        <a:latin typeface="Arial"/>
                        <a:cs typeface="Arial"/>
                      </a:endParaRPr>
                    </a:p>
                    <a:p>
                      <a:pPr lvl="0" algn="l" rtl="0">
                        <a:lnSpc>
                          <a:spcPct val="100000"/>
                        </a:lnSpc>
                        <a:buNone/>
                      </a:pPr>
                      <a:r>
                        <a:rPr lang="en-us" sz="1200" b="1" i="0" u="none" strike="noStrike" noProof="0">
                          <a:solidFill>
                            <a:schemeClr val="tx1">
                              <a:lumMod val="65000"/>
                              <a:lumOff val="35000"/>
                            </a:schemeClr>
                          </a:solidFill>
                          <a:latin typeface="Arial"/>
                          <a:cs typeface="Arial"/>
                        </a:rPr>
                        <a:t>US$ 140 MM</a:t>
                      </a: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b="0" u="none" strike="noStrike">
                          <a:solidFill>
                            <a:schemeClr val="tx1">
                              <a:lumMod val="65000"/>
                              <a:lumOff val="35000"/>
                            </a:schemeClr>
                          </a:solidFill>
                          <a:effectLst/>
                          <a:latin typeface="Arial"/>
                          <a:ea typeface="+mn-ea"/>
                          <a:cs typeface="Arial"/>
                        </a:rPr>
                        <a:t>II.Q.24</a:t>
                      </a: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b="0" u="none" strike="noStrike">
                          <a:solidFill>
                            <a:schemeClr val="tx1">
                              <a:lumMod val="65000"/>
                              <a:lumOff val="35000"/>
                            </a:schemeClr>
                          </a:solidFill>
                          <a:effectLst/>
                          <a:latin typeface="Arial"/>
                          <a:ea typeface="+mn-ea"/>
                          <a:cs typeface="Arial"/>
                        </a:rPr>
                        <a:t>IV.Q.24</a:t>
                      </a: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n-us" sz="1200" b="0" u="none" strike="noStrike">
                          <a:solidFill>
                            <a:schemeClr val="tx1">
                              <a:lumMod val="65000"/>
                              <a:lumOff val="35000"/>
                            </a:schemeClr>
                          </a:solidFill>
                          <a:effectLst/>
                          <a:latin typeface="Arial"/>
                          <a:ea typeface="+mn-ea"/>
                          <a:cs typeface="Arial"/>
                        </a:rPr>
                        <a:t>I.Q.25</a:t>
                      </a: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extLst>
                  <a:ext uri="{0D108BD9-81ED-4DB2-BD59-A6C34878D82A}">
                    <a16:rowId xmlns:a16="http://schemas.microsoft.com/office/drawing/2014/main" val="82586409"/>
                  </a:ext>
                </a:extLst>
              </a:tr>
              <a:tr h="63447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rtl="0" eaLnBrk="1" fontAlgn="auto" latinLnBrk="0" hangingPunct="1">
                        <a:lnSpc>
                          <a:spcPct val="100000"/>
                        </a:lnSpc>
                        <a:spcBef>
                          <a:spcPts val="0"/>
                        </a:spcBef>
                        <a:spcAft>
                          <a:spcPts val="0"/>
                        </a:spcAft>
                        <a:buClrTx/>
                        <a:buSzTx/>
                        <a:buFontTx/>
                        <a:buNone/>
                      </a:pPr>
                      <a:r>
                        <a:rPr lang="es-PE" sz="1100" b="1" i="0" u="none" strike="noStrike" noProof="0">
                          <a:solidFill>
                            <a:schemeClr val="tx1">
                              <a:lumMod val="65000"/>
                              <a:lumOff val="35000"/>
                            </a:schemeClr>
                          </a:solidFill>
                          <a:latin typeface="Arial"/>
                          <a:cs typeface="Arial"/>
                        </a:rPr>
                        <a:t>4</a:t>
                      </a:r>
                    </a:p>
                  </a:txBody>
                  <a:tcPr marL="84361" marR="84361" marT="42180" marB="4218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rtl="0" eaLnBrk="1" fontAlgn="auto" latinLnBrk="0" hangingPunct="1">
                        <a:lnSpc>
                          <a:spcPct val="100000"/>
                        </a:lnSpc>
                        <a:spcBef>
                          <a:spcPts val="0"/>
                        </a:spcBef>
                        <a:spcAft>
                          <a:spcPts val="0"/>
                        </a:spcAft>
                        <a:buClrTx/>
                        <a:buSzTx/>
                        <a:buFontTx/>
                        <a:buNone/>
                      </a:pPr>
                      <a:r>
                        <a:rPr lang="en-us" sz="1200" b="1" i="0" u="none" strike="noStrike" noProof="0">
                          <a:solidFill>
                            <a:schemeClr val="tx1">
                              <a:lumMod val="65000"/>
                              <a:lumOff val="35000"/>
                            </a:schemeClr>
                          </a:solidFill>
                          <a:latin typeface="Arial"/>
                          <a:cs typeface="Arial"/>
                        </a:rPr>
                        <a:t>Schools at Risk Comas – San Martín de </a:t>
                      </a:r>
                      <a:r>
                        <a:rPr lang="en-us" sz="1200" b="1" i="0" u="none" strike="noStrike" noProof="0" err="1">
                          <a:solidFill>
                            <a:schemeClr val="tx1">
                              <a:lumMod val="65000"/>
                              <a:lumOff val="35000"/>
                            </a:schemeClr>
                          </a:solidFill>
                          <a:latin typeface="Arial"/>
                          <a:cs typeface="Arial"/>
                        </a:rPr>
                        <a:t>Porres</a:t>
                      </a:r>
                      <a:endParaRPr lang="en-us" sz="1200" b="1" i="0" u="none" strike="noStrike" noProof="0">
                        <a:solidFill>
                          <a:schemeClr val="tx1">
                            <a:lumMod val="65000"/>
                            <a:lumOff val="35000"/>
                          </a:schemeClr>
                        </a:solidFill>
                        <a:latin typeface="Arial"/>
                        <a:cs typeface="Arial"/>
                      </a:endParaRPr>
                    </a:p>
                    <a:p>
                      <a:pPr marL="0" marR="0" lvl="0" indent="0" algn="l" rtl="0" eaLnBrk="1" fontAlgn="auto" latinLnBrk="0" hangingPunct="1">
                        <a:lnSpc>
                          <a:spcPct val="100000"/>
                        </a:lnSpc>
                        <a:spcBef>
                          <a:spcPts val="0"/>
                        </a:spcBef>
                        <a:spcAft>
                          <a:spcPts val="0"/>
                        </a:spcAft>
                        <a:buClrTx/>
                        <a:buSzTx/>
                        <a:buFontTx/>
                        <a:buNone/>
                      </a:pPr>
                      <a:r>
                        <a:rPr lang="en-us" sz="1200" b="1" i="0" u="none" strike="noStrike" noProof="0">
                          <a:solidFill>
                            <a:schemeClr val="tx1">
                              <a:lumMod val="65000"/>
                              <a:lumOff val="35000"/>
                            </a:schemeClr>
                          </a:solidFill>
                          <a:latin typeface="Arial"/>
                          <a:cs typeface="Arial"/>
                        </a:rPr>
                        <a:t>US$ 91 MM</a:t>
                      </a: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rtl="0">
                        <a:buNone/>
                      </a:pPr>
                      <a:r>
                        <a:rPr lang="en-us" sz="1200" b="0" u="none" strike="noStrike">
                          <a:solidFill>
                            <a:schemeClr val="tx1">
                              <a:lumMod val="65000"/>
                              <a:lumOff val="35000"/>
                            </a:schemeClr>
                          </a:solidFill>
                          <a:effectLst/>
                          <a:latin typeface="Arial"/>
                          <a:ea typeface="+mn-ea"/>
                          <a:cs typeface="Arial"/>
                        </a:rPr>
                        <a:t>II.Q.24</a:t>
                      </a:r>
                      <a:endParaRPr lang="es-ES">
                        <a:latin typeface="Arial"/>
                        <a:cs typeface="Arial"/>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defTabSz="914400" rtl="0">
                        <a:buNone/>
                        <a:tabLst/>
                        <a:defRPr/>
                      </a:pPr>
                      <a:r>
                        <a:rPr lang="en-us" sz="1200" b="0" u="none" strike="noStrike">
                          <a:solidFill>
                            <a:schemeClr val="tx1">
                              <a:lumMod val="65000"/>
                              <a:lumOff val="35000"/>
                            </a:schemeClr>
                          </a:solidFill>
                          <a:effectLst/>
                          <a:latin typeface="Arial"/>
                          <a:ea typeface="+mn-ea"/>
                          <a:cs typeface="Arial"/>
                        </a:rPr>
                        <a:t>IV.Q.24</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defTabSz="914400" rtl="0">
                        <a:buNone/>
                        <a:tabLst/>
                        <a:defRPr/>
                      </a:pPr>
                      <a:r>
                        <a:rPr lang="en-us" sz="1200" b="0" u="none" strike="noStrike">
                          <a:solidFill>
                            <a:schemeClr val="tx1">
                              <a:lumMod val="65000"/>
                              <a:lumOff val="35000"/>
                            </a:schemeClr>
                          </a:solidFill>
                          <a:effectLst/>
                          <a:latin typeface="Arial"/>
                          <a:ea typeface="+mn-ea"/>
                          <a:cs typeface="Arial"/>
                        </a:rPr>
                        <a:t>I.Q.25</a:t>
                      </a: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226819343"/>
                  </a:ext>
                </a:extLst>
              </a:tr>
              <a:tr h="92581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lvl="0" indent="0" algn="ctr">
                        <a:lnSpc>
                          <a:spcPct val="100000"/>
                        </a:lnSpc>
                        <a:spcBef>
                          <a:spcPts val="0"/>
                        </a:spcBef>
                        <a:spcAft>
                          <a:spcPts val="0"/>
                        </a:spcAft>
                        <a:buNone/>
                      </a:pPr>
                      <a:r>
                        <a:rPr lang="es-PE" sz="1100" b="1" i="0" u="none" strike="noStrike" baseline="0" noProof="0">
                          <a:solidFill>
                            <a:srgbClr val="595959"/>
                          </a:solidFill>
                          <a:effectLst/>
                          <a:latin typeface="Arial"/>
                          <a:cs typeface="Arial"/>
                        </a:rPr>
                        <a:t>5</a:t>
                      </a:r>
                    </a:p>
                  </a:txBody>
                  <a:tcPr marL="84361" marR="84361" marT="42180" marB="4218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lvl="0" indent="0" algn="l" rtl="0">
                        <a:lnSpc>
                          <a:spcPct val="100000"/>
                        </a:lnSpc>
                        <a:spcBef>
                          <a:spcPts val="0"/>
                        </a:spcBef>
                        <a:spcAft>
                          <a:spcPts val="0"/>
                        </a:spcAft>
                        <a:buNone/>
                      </a:pPr>
                      <a:r>
                        <a:rPr lang="en-us" sz="1200" b="1" i="0" u="none" strike="noStrike" noProof="0">
                          <a:solidFill>
                            <a:srgbClr val="595959"/>
                          </a:solidFill>
                          <a:effectLst/>
                          <a:latin typeface="Arial"/>
                          <a:cs typeface="Arial"/>
                        </a:rPr>
                        <a:t>Reinforcement of infrastructure, equipment and maintenance of Schools in Cusco,</a:t>
                      </a:r>
                    </a:p>
                    <a:p>
                      <a:pPr marL="0" lvl="0" indent="0" algn="l" rtl="0">
                        <a:lnSpc>
                          <a:spcPct val="100000"/>
                        </a:lnSpc>
                        <a:spcBef>
                          <a:spcPts val="0"/>
                        </a:spcBef>
                        <a:spcAft>
                          <a:spcPts val="0"/>
                        </a:spcAft>
                        <a:buNone/>
                      </a:pPr>
                      <a:r>
                        <a:rPr lang="en-us" sz="1200" b="1" i="0" u="none" strike="noStrike" noProof="0">
                          <a:solidFill>
                            <a:srgbClr val="595959"/>
                          </a:solidFill>
                          <a:effectLst/>
                          <a:latin typeface="Arial"/>
                          <a:cs typeface="Arial"/>
                        </a:rPr>
                        <a:t>US$ 58 MM</a:t>
                      </a: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rtl="0">
                        <a:lnSpc>
                          <a:spcPts val="700"/>
                        </a:lnSpc>
                        <a:buNone/>
                      </a:pPr>
                      <a:r>
                        <a:rPr lang="en-us" sz="1200" b="0" u="none" strike="noStrike" noProof="0">
                          <a:solidFill>
                            <a:schemeClr val="tx1">
                              <a:lumMod val="65000"/>
                              <a:lumOff val="35000"/>
                            </a:schemeClr>
                          </a:solidFill>
                          <a:effectLst/>
                          <a:latin typeface="Arial"/>
                          <a:ea typeface="+mn-ea"/>
                          <a:cs typeface="Arial"/>
                        </a:rPr>
                        <a:t>II.Q.24</a:t>
                      </a:r>
                      <a:endParaRPr lang="es-ES" sz="1200" b="0" u="none" strike="noStrike">
                        <a:solidFill>
                          <a:schemeClr val="tx1">
                            <a:lumMod val="65000"/>
                            <a:lumOff val="35000"/>
                          </a:schemeClr>
                        </a:solidFill>
                        <a:effectLst/>
                        <a:latin typeface="Arial"/>
                        <a:ea typeface="+mn-ea"/>
                        <a:cs typeface="Arial"/>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ts val="700"/>
                        </a:lnSpc>
                        <a:spcBef>
                          <a:spcPts val="0"/>
                        </a:spcBef>
                        <a:spcAft>
                          <a:spcPts val="0"/>
                        </a:spcAft>
                        <a:buClrTx/>
                        <a:buSzTx/>
                        <a:buFontTx/>
                        <a:buNone/>
                        <a:tabLst/>
                        <a:defRPr/>
                      </a:pPr>
                      <a:r>
                        <a:rPr lang="en-us" sz="1200" b="0" u="none" strike="noStrike">
                          <a:solidFill>
                            <a:schemeClr val="tx1">
                              <a:lumMod val="65000"/>
                              <a:lumOff val="35000"/>
                            </a:schemeClr>
                          </a:solidFill>
                          <a:effectLst/>
                          <a:latin typeface="Arial"/>
                          <a:ea typeface="+mn-ea"/>
                          <a:cs typeface="Arial"/>
                        </a:rPr>
                        <a:t>IV.Q.24</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u="none" strike="noStrike" noProof="0">
                          <a:solidFill>
                            <a:schemeClr val="tx1">
                              <a:lumMod val="65000"/>
                              <a:lumOff val="35000"/>
                            </a:schemeClr>
                          </a:solidFill>
                          <a:effectLst/>
                          <a:latin typeface="Arial"/>
                          <a:ea typeface="+mn-ea"/>
                          <a:cs typeface="Arial"/>
                        </a:rPr>
                        <a:t>I.Q.25</a:t>
                      </a: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extLst>
                  <a:ext uri="{0D108BD9-81ED-4DB2-BD59-A6C34878D82A}">
                    <a16:rowId xmlns:a16="http://schemas.microsoft.com/office/drawing/2014/main" val="744039178"/>
                  </a:ext>
                </a:extLst>
              </a:tr>
            </a:tbl>
          </a:graphicData>
        </a:graphic>
      </p:graphicFrame>
      <p:sp>
        <p:nvSpPr>
          <p:cNvPr id="17" name="CuadroTexto 16">
            <a:extLst>
              <a:ext uri="{FF2B5EF4-FFF2-40B4-BE49-F238E27FC236}">
                <a16:creationId xmlns:a16="http://schemas.microsoft.com/office/drawing/2014/main" id="{5C8D9D98-6126-03D3-E748-5815E484FCE7}"/>
              </a:ext>
            </a:extLst>
          </p:cNvPr>
          <p:cNvSpPr txBox="1"/>
          <p:nvPr/>
        </p:nvSpPr>
        <p:spPr>
          <a:xfrm>
            <a:off x="5020315" y="5707377"/>
            <a:ext cx="743689" cy="321509"/>
          </a:xfrm>
          <a:prstGeom prst="rect">
            <a:avLst/>
          </a:prstGeom>
          <a:noFill/>
        </p:spPr>
        <p:txBody>
          <a:bodyPr wrap="none" lIns="150761" tIns="75380" rIns="150761" bIns="75380" rtlCol="0" anchor="t">
            <a:spAutoFit/>
          </a:bodyPr>
          <a:lstStyle/>
          <a:p>
            <a:pPr defTabSz="1507353">
              <a:defRPr/>
            </a:pPr>
            <a:r>
              <a:rPr lang="es-MX" sz="1100" b="1" u="sng" kern="0">
                <a:solidFill>
                  <a:prstClr val="black"/>
                </a:solidFill>
                <a:latin typeface="Arial"/>
                <a:cs typeface="Arial"/>
                <a:sym typeface="Arial"/>
              </a:rPr>
              <a:t>Notes</a:t>
            </a:r>
            <a:r>
              <a:rPr lang="es-MX" sz="1100" b="1" kern="0">
                <a:solidFill>
                  <a:prstClr val="black"/>
                </a:solidFill>
                <a:latin typeface="Arial"/>
                <a:cs typeface="Arial"/>
                <a:sym typeface="Arial"/>
              </a:rPr>
              <a:t>:</a:t>
            </a:r>
          </a:p>
        </p:txBody>
      </p:sp>
      <p:sp>
        <p:nvSpPr>
          <p:cNvPr id="19" name="CuadroTexto 18">
            <a:extLst>
              <a:ext uri="{FF2B5EF4-FFF2-40B4-BE49-F238E27FC236}">
                <a16:creationId xmlns:a16="http://schemas.microsoft.com/office/drawing/2014/main" id="{D14CA49B-29FD-FAAE-060B-885EFEFDEA50}"/>
              </a:ext>
            </a:extLst>
          </p:cNvPr>
          <p:cNvSpPr txBox="1"/>
          <p:nvPr/>
        </p:nvSpPr>
        <p:spPr>
          <a:xfrm>
            <a:off x="5303378" y="6056272"/>
            <a:ext cx="2314352" cy="276999"/>
          </a:xfrm>
          <a:prstGeom prst="rect">
            <a:avLst/>
          </a:prstGeom>
          <a:noFill/>
        </p:spPr>
        <p:txBody>
          <a:bodyPr wrap="square">
            <a:spAutoFit/>
          </a:bodyPr>
          <a:lstStyle/>
          <a:p>
            <a:pPr defTabSz="1507353">
              <a:defRPr/>
            </a:pPr>
            <a:r>
              <a:rPr lang="es-MX" sz="1200" kern="0">
                <a:solidFill>
                  <a:prstClr val="black"/>
                </a:solidFill>
                <a:latin typeface="Arial"/>
                <a:cs typeface="Arial"/>
                <a:sym typeface="Arial"/>
              </a:rPr>
              <a:t> </a:t>
            </a:r>
            <a:r>
              <a:rPr lang="en-us" sz="1200" kern="0">
                <a:solidFill>
                  <a:prstClr val="black"/>
                </a:solidFill>
                <a:latin typeface="Arial"/>
                <a:cs typeface="Arial"/>
                <a:sym typeface="Arial"/>
              </a:rPr>
              <a:t>Unsolicited Proposal</a:t>
            </a:r>
            <a:endParaRPr lang="es-MX" sz="1200" kern="0">
              <a:solidFill>
                <a:prstClr val="black"/>
              </a:solidFill>
              <a:latin typeface="Arial"/>
              <a:cs typeface="Arial"/>
              <a:sym typeface="Arial"/>
            </a:endParaRPr>
          </a:p>
        </p:txBody>
      </p:sp>
      <p:sp>
        <p:nvSpPr>
          <p:cNvPr id="21" name="CuadroTexto 20">
            <a:extLst>
              <a:ext uri="{FF2B5EF4-FFF2-40B4-BE49-F238E27FC236}">
                <a16:creationId xmlns:a16="http://schemas.microsoft.com/office/drawing/2014/main" id="{3658C75F-1EAA-E160-D23E-72DC0D22E570}"/>
              </a:ext>
            </a:extLst>
          </p:cNvPr>
          <p:cNvSpPr txBox="1"/>
          <p:nvPr/>
        </p:nvSpPr>
        <p:spPr>
          <a:xfrm>
            <a:off x="5348025" y="6303642"/>
            <a:ext cx="1713177" cy="276999"/>
          </a:xfrm>
          <a:prstGeom prst="rect">
            <a:avLst/>
          </a:prstGeom>
          <a:noFill/>
        </p:spPr>
        <p:txBody>
          <a:bodyPr wrap="square">
            <a:spAutoFit/>
          </a:bodyPr>
          <a:lstStyle/>
          <a:p>
            <a:pPr defTabSz="1507776">
              <a:defRPr/>
            </a:pPr>
            <a:r>
              <a:rPr lang="es-MX" sz="1200" kern="0">
                <a:solidFill>
                  <a:prstClr val="black"/>
                </a:solidFill>
                <a:latin typeface="Arial"/>
                <a:cs typeface="Arial"/>
                <a:sym typeface="Arial"/>
              </a:rPr>
              <a:t> </a:t>
            </a:r>
            <a:r>
              <a:rPr lang="en-us" sz="1200" kern="0">
                <a:solidFill>
                  <a:prstClr val="black"/>
                </a:solidFill>
                <a:latin typeface="Arial"/>
                <a:cs typeface="Arial"/>
                <a:sym typeface="Arial"/>
              </a:rPr>
              <a:t>State Initiative</a:t>
            </a:r>
            <a:endParaRPr lang="es-MX" sz="1200">
              <a:solidFill>
                <a:prstClr val="black"/>
              </a:solidFill>
              <a:latin typeface="Arial"/>
              <a:cs typeface="Arial"/>
              <a:sym typeface="Arial"/>
            </a:endParaRPr>
          </a:p>
        </p:txBody>
      </p:sp>
      <p:sp>
        <p:nvSpPr>
          <p:cNvPr id="23" name="CuadroTexto 22">
            <a:extLst>
              <a:ext uri="{FF2B5EF4-FFF2-40B4-BE49-F238E27FC236}">
                <a16:creationId xmlns:a16="http://schemas.microsoft.com/office/drawing/2014/main" id="{B2A27402-56A3-0E2A-640B-661D0F5FACED}"/>
              </a:ext>
            </a:extLst>
          </p:cNvPr>
          <p:cNvSpPr txBox="1"/>
          <p:nvPr/>
        </p:nvSpPr>
        <p:spPr>
          <a:xfrm>
            <a:off x="4915908" y="6297095"/>
            <a:ext cx="595584" cy="307777"/>
          </a:xfrm>
          <a:prstGeom prst="rect">
            <a:avLst/>
          </a:prstGeom>
          <a:noFill/>
        </p:spPr>
        <p:txBody>
          <a:bodyPr wrap="square">
            <a:spAutoFit/>
          </a:bodyPr>
          <a:lstStyle/>
          <a:p>
            <a:pPr algn="r" defTabSz="1507776">
              <a:defRPr/>
            </a:pPr>
            <a:r>
              <a:rPr lang="es-MX" sz="1400" b="1">
                <a:solidFill>
                  <a:prstClr val="black"/>
                </a:solidFill>
                <a:highlight>
                  <a:srgbClr val="C0C0C0"/>
                </a:highlight>
                <a:latin typeface="Arial" panose="020B0604020202020204" pitchFamily="34" charset="0"/>
                <a:cs typeface="Arial" panose="020B0604020202020204" pitchFamily="34" charset="0"/>
                <a:sym typeface="Arial"/>
              </a:rPr>
              <a:t>SI </a:t>
            </a:r>
            <a:endParaRPr lang="es-MX" sz="1400">
              <a:solidFill>
                <a:prstClr val="black"/>
              </a:solidFill>
              <a:highlight>
                <a:srgbClr val="C0C0C0"/>
              </a:highlight>
              <a:latin typeface="Arial"/>
              <a:cs typeface="Arial"/>
              <a:sym typeface="Arial"/>
            </a:endParaRPr>
          </a:p>
        </p:txBody>
      </p:sp>
      <p:sp>
        <p:nvSpPr>
          <p:cNvPr id="25" name="CuadroTexto 24">
            <a:extLst>
              <a:ext uri="{FF2B5EF4-FFF2-40B4-BE49-F238E27FC236}">
                <a16:creationId xmlns:a16="http://schemas.microsoft.com/office/drawing/2014/main" id="{247982E1-1373-9765-929A-F7473125B82B}"/>
              </a:ext>
            </a:extLst>
          </p:cNvPr>
          <p:cNvSpPr txBox="1"/>
          <p:nvPr/>
        </p:nvSpPr>
        <p:spPr>
          <a:xfrm>
            <a:off x="4917698" y="6033843"/>
            <a:ext cx="592678" cy="307777"/>
          </a:xfrm>
          <a:prstGeom prst="rect">
            <a:avLst/>
          </a:prstGeom>
          <a:noFill/>
        </p:spPr>
        <p:txBody>
          <a:bodyPr wrap="square">
            <a:spAutoFit/>
          </a:bodyPr>
          <a:lstStyle/>
          <a:p>
            <a:pPr algn="r" defTabSz="1507776">
              <a:defRPr/>
            </a:pPr>
            <a:r>
              <a:rPr lang="es-MX" sz="1400" b="1">
                <a:solidFill>
                  <a:prstClr val="black"/>
                </a:solidFill>
                <a:highlight>
                  <a:srgbClr val="14C5D3"/>
                </a:highlight>
                <a:latin typeface="Arial" panose="020B0604020202020204" pitchFamily="34" charset="0"/>
                <a:cs typeface="Arial" panose="020B0604020202020204" pitchFamily="34" charset="0"/>
                <a:sym typeface="Arial"/>
              </a:rPr>
              <a:t>UP </a:t>
            </a:r>
            <a:endParaRPr lang="es-MX" sz="1400">
              <a:solidFill>
                <a:prstClr val="black"/>
              </a:solidFill>
              <a:highlight>
                <a:srgbClr val="14C5D3"/>
              </a:highlight>
              <a:latin typeface="Arial"/>
              <a:cs typeface="Arial"/>
              <a:sym typeface="Arial"/>
            </a:endParaRPr>
          </a:p>
        </p:txBody>
      </p:sp>
      <p:grpSp>
        <p:nvGrpSpPr>
          <p:cNvPr id="32" name="Grupo 31">
            <a:extLst>
              <a:ext uri="{FF2B5EF4-FFF2-40B4-BE49-F238E27FC236}">
                <a16:creationId xmlns:a16="http://schemas.microsoft.com/office/drawing/2014/main" id="{83808043-C69C-4472-15EB-AEE532CF6D6C}"/>
              </a:ext>
            </a:extLst>
          </p:cNvPr>
          <p:cNvGrpSpPr/>
          <p:nvPr/>
        </p:nvGrpSpPr>
        <p:grpSpPr>
          <a:xfrm>
            <a:off x="3891025" y="2080809"/>
            <a:ext cx="743684" cy="3171065"/>
            <a:chOff x="4867944" y="2275937"/>
            <a:chExt cx="743684" cy="3171065"/>
          </a:xfrm>
        </p:grpSpPr>
        <p:sp>
          <p:nvSpPr>
            <p:cNvPr id="27" name="CuadroTexto 26">
              <a:extLst>
                <a:ext uri="{FF2B5EF4-FFF2-40B4-BE49-F238E27FC236}">
                  <a16:creationId xmlns:a16="http://schemas.microsoft.com/office/drawing/2014/main" id="{94EE99D1-ADFF-3249-C838-83AD6684921E}"/>
                </a:ext>
              </a:extLst>
            </p:cNvPr>
            <p:cNvSpPr txBox="1"/>
            <p:nvPr/>
          </p:nvSpPr>
          <p:spPr>
            <a:xfrm>
              <a:off x="5034969" y="2275937"/>
              <a:ext cx="559904" cy="307777"/>
            </a:xfrm>
            <a:prstGeom prst="rect">
              <a:avLst/>
            </a:prstGeom>
            <a:noFill/>
          </p:spPr>
          <p:txBody>
            <a:bodyPr wrap="square">
              <a:spAutoFit/>
            </a:bodyPr>
            <a:lstStyle/>
            <a:p>
              <a:pPr algn="r" defTabSz="1507776">
                <a:defRPr/>
              </a:pPr>
              <a:r>
                <a:rPr lang="es-MX" sz="1400" b="1">
                  <a:solidFill>
                    <a:prstClr val="black"/>
                  </a:solidFill>
                  <a:highlight>
                    <a:srgbClr val="14C5D3"/>
                  </a:highlight>
                  <a:latin typeface="Arial" panose="020B0604020202020204" pitchFamily="34" charset="0"/>
                  <a:cs typeface="Arial" panose="020B0604020202020204" pitchFamily="34" charset="0"/>
                  <a:sym typeface="Arial"/>
                </a:rPr>
                <a:t>UP </a:t>
              </a:r>
              <a:endParaRPr lang="es-MX" sz="1400">
                <a:solidFill>
                  <a:prstClr val="black"/>
                </a:solidFill>
                <a:highlight>
                  <a:srgbClr val="14C5D3"/>
                </a:highlight>
                <a:latin typeface="Arial"/>
                <a:cs typeface="Arial"/>
                <a:sym typeface="Arial"/>
              </a:endParaRPr>
            </a:p>
          </p:txBody>
        </p:sp>
        <p:sp>
          <p:nvSpPr>
            <p:cNvPr id="28" name="CuadroTexto 27">
              <a:extLst>
                <a:ext uri="{FF2B5EF4-FFF2-40B4-BE49-F238E27FC236}">
                  <a16:creationId xmlns:a16="http://schemas.microsoft.com/office/drawing/2014/main" id="{F93132CC-F678-7E68-B47B-C934AD34A1F7}"/>
                </a:ext>
              </a:extLst>
            </p:cNvPr>
            <p:cNvSpPr txBox="1"/>
            <p:nvPr/>
          </p:nvSpPr>
          <p:spPr>
            <a:xfrm>
              <a:off x="4867944" y="3161304"/>
              <a:ext cx="740162" cy="307777"/>
            </a:xfrm>
            <a:prstGeom prst="rect">
              <a:avLst/>
            </a:prstGeom>
            <a:noFill/>
          </p:spPr>
          <p:txBody>
            <a:bodyPr wrap="square">
              <a:spAutoFit/>
            </a:bodyPr>
            <a:lstStyle/>
            <a:p>
              <a:pPr algn="r" defTabSz="1507776">
                <a:defRPr/>
              </a:pPr>
              <a:r>
                <a:rPr lang="es-MX" sz="1400" b="1">
                  <a:solidFill>
                    <a:prstClr val="black"/>
                  </a:solidFill>
                  <a:highlight>
                    <a:srgbClr val="14C5D3"/>
                  </a:highlight>
                  <a:latin typeface="Arial" panose="020B0604020202020204" pitchFamily="34" charset="0"/>
                  <a:cs typeface="Arial" panose="020B0604020202020204" pitchFamily="34" charset="0"/>
                  <a:sym typeface="Arial"/>
                </a:rPr>
                <a:t>UP </a:t>
              </a:r>
              <a:endParaRPr lang="es-MX" sz="1400">
                <a:solidFill>
                  <a:prstClr val="black"/>
                </a:solidFill>
                <a:highlight>
                  <a:srgbClr val="14C5D3"/>
                </a:highlight>
                <a:latin typeface="Arial"/>
                <a:cs typeface="Arial"/>
                <a:sym typeface="Arial"/>
              </a:endParaRPr>
            </a:p>
          </p:txBody>
        </p:sp>
        <p:sp>
          <p:nvSpPr>
            <p:cNvPr id="29" name="CuadroTexto 28">
              <a:extLst>
                <a:ext uri="{FF2B5EF4-FFF2-40B4-BE49-F238E27FC236}">
                  <a16:creationId xmlns:a16="http://schemas.microsoft.com/office/drawing/2014/main" id="{AD14F9DE-B75E-5992-F2FA-78378BA7491B}"/>
                </a:ext>
              </a:extLst>
            </p:cNvPr>
            <p:cNvSpPr txBox="1"/>
            <p:nvPr/>
          </p:nvSpPr>
          <p:spPr>
            <a:xfrm>
              <a:off x="4974460" y="3705947"/>
              <a:ext cx="633646" cy="307777"/>
            </a:xfrm>
            <a:prstGeom prst="rect">
              <a:avLst/>
            </a:prstGeom>
            <a:noFill/>
          </p:spPr>
          <p:txBody>
            <a:bodyPr wrap="square">
              <a:spAutoFit/>
            </a:bodyPr>
            <a:lstStyle/>
            <a:p>
              <a:pPr algn="r" defTabSz="1507776">
                <a:defRPr/>
              </a:pPr>
              <a:r>
                <a:rPr lang="es-MX" sz="1400" b="1">
                  <a:solidFill>
                    <a:prstClr val="black"/>
                  </a:solidFill>
                  <a:highlight>
                    <a:srgbClr val="14C5D3"/>
                  </a:highlight>
                  <a:latin typeface="Arial" panose="020B0604020202020204" pitchFamily="34" charset="0"/>
                  <a:cs typeface="Arial" panose="020B0604020202020204" pitchFamily="34" charset="0"/>
                  <a:sym typeface="Arial"/>
                </a:rPr>
                <a:t>UP </a:t>
              </a:r>
              <a:endParaRPr lang="es-MX" sz="1400">
                <a:solidFill>
                  <a:prstClr val="black"/>
                </a:solidFill>
                <a:highlight>
                  <a:srgbClr val="14C5D3"/>
                </a:highlight>
                <a:latin typeface="Arial"/>
                <a:cs typeface="Arial"/>
                <a:sym typeface="Arial"/>
              </a:endParaRPr>
            </a:p>
          </p:txBody>
        </p:sp>
        <p:sp>
          <p:nvSpPr>
            <p:cNvPr id="30" name="CuadroTexto 29">
              <a:extLst>
                <a:ext uri="{FF2B5EF4-FFF2-40B4-BE49-F238E27FC236}">
                  <a16:creationId xmlns:a16="http://schemas.microsoft.com/office/drawing/2014/main" id="{90283436-3DD0-941B-EBC1-AF8CFDD67FA2}"/>
                </a:ext>
              </a:extLst>
            </p:cNvPr>
            <p:cNvSpPr txBox="1"/>
            <p:nvPr/>
          </p:nvSpPr>
          <p:spPr>
            <a:xfrm>
              <a:off x="5037585" y="4451898"/>
              <a:ext cx="559904" cy="307777"/>
            </a:xfrm>
            <a:prstGeom prst="rect">
              <a:avLst/>
            </a:prstGeom>
            <a:noFill/>
          </p:spPr>
          <p:txBody>
            <a:bodyPr wrap="square">
              <a:spAutoFit/>
            </a:bodyPr>
            <a:lstStyle/>
            <a:p>
              <a:pPr algn="r" defTabSz="1507776">
                <a:defRPr/>
              </a:pPr>
              <a:r>
                <a:rPr lang="es-MX" sz="1400" b="1">
                  <a:solidFill>
                    <a:prstClr val="black"/>
                  </a:solidFill>
                  <a:highlight>
                    <a:srgbClr val="14C5D3"/>
                  </a:highlight>
                  <a:latin typeface="Arial" panose="020B0604020202020204" pitchFamily="34" charset="0"/>
                  <a:cs typeface="Arial" panose="020B0604020202020204" pitchFamily="34" charset="0"/>
                  <a:sym typeface="Arial"/>
                </a:rPr>
                <a:t>UP </a:t>
              </a:r>
              <a:endParaRPr lang="es-MX" sz="1400">
                <a:solidFill>
                  <a:prstClr val="black"/>
                </a:solidFill>
                <a:highlight>
                  <a:srgbClr val="14C5D3"/>
                </a:highlight>
                <a:latin typeface="Arial"/>
                <a:cs typeface="Arial"/>
                <a:sym typeface="Arial"/>
              </a:endParaRPr>
            </a:p>
          </p:txBody>
        </p:sp>
        <p:sp>
          <p:nvSpPr>
            <p:cNvPr id="31" name="CuadroTexto 30">
              <a:extLst>
                <a:ext uri="{FF2B5EF4-FFF2-40B4-BE49-F238E27FC236}">
                  <a16:creationId xmlns:a16="http://schemas.microsoft.com/office/drawing/2014/main" id="{4476700B-3C03-B737-9EB8-AEA5F63CA514}"/>
                </a:ext>
              </a:extLst>
            </p:cNvPr>
            <p:cNvSpPr txBox="1"/>
            <p:nvPr/>
          </p:nvSpPr>
          <p:spPr>
            <a:xfrm>
              <a:off x="4977982" y="5139225"/>
              <a:ext cx="633646" cy="307777"/>
            </a:xfrm>
            <a:prstGeom prst="rect">
              <a:avLst/>
            </a:prstGeom>
            <a:noFill/>
          </p:spPr>
          <p:txBody>
            <a:bodyPr wrap="square">
              <a:spAutoFit/>
            </a:bodyPr>
            <a:lstStyle/>
            <a:p>
              <a:pPr algn="r" defTabSz="1507776">
                <a:defRPr/>
              </a:pPr>
              <a:r>
                <a:rPr lang="es-MX" sz="1400" b="1">
                  <a:solidFill>
                    <a:prstClr val="black"/>
                  </a:solidFill>
                  <a:highlight>
                    <a:srgbClr val="14C5D3"/>
                  </a:highlight>
                  <a:latin typeface="Arial" panose="020B0604020202020204" pitchFamily="34" charset="0"/>
                  <a:cs typeface="Arial" panose="020B0604020202020204" pitchFamily="34" charset="0"/>
                  <a:sym typeface="Arial"/>
                </a:rPr>
                <a:t>UP </a:t>
              </a:r>
              <a:endParaRPr lang="es-MX" sz="1400">
                <a:solidFill>
                  <a:prstClr val="black"/>
                </a:solidFill>
                <a:highlight>
                  <a:srgbClr val="14C5D3"/>
                </a:highlight>
                <a:latin typeface="Arial"/>
                <a:cs typeface="Arial"/>
                <a:sym typeface="Arial"/>
              </a:endParaRPr>
            </a:p>
          </p:txBody>
        </p:sp>
      </p:grpSp>
    </p:spTree>
    <p:extLst>
      <p:ext uri="{BB962C8B-B14F-4D97-AF65-F5344CB8AC3E}">
        <p14:creationId xmlns:p14="http://schemas.microsoft.com/office/powerpoint/2010/main" val="25898918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940D74F6-71CD-157A-4F9D-7C913BF073B7}"/>
              </a:ext>
            </a:extLst>
          </p:cNvPr>
          <p:cNvSpPr/>
          <p:nvPr/>
        </p:nvSpPr>
        <p:spPr>
          <a:xfrm>
            <a:off x="1018515"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grpSp>
        <p:nvGrpSpPr>
          <p:cNvPr id="3" name="Grupo 2">
            <a:extLst>
              <a:ext uri="{FF2B5EF4-FFF2-40B4-BE49-F238E27FC236}">
                <a16:creationId xmlns:a16="http://schemas.microsoft.com/office/drawing/2014/main" id="{C4D3E2D7-5175-EB4D-B060-6F484834AE9D}"/>
              </a:ext>
            </a:extLst>
          </p:cNvPr>
          <p:cNvGrpSpPr/>
          <p:nvPr/>
        </p:nvGrpSpPr>
        <p:grpSpPr>
          <a:xfrm>
            <a:off x="5133506" y="1488448"/>
            <a:ext cx="6183782" cy="1613261"/>
            <a:chOff x="5133506" y="1387864"/>
            <a:chExt cx="6183782" cy="1613261"/>
          </a:xfrm>
        </p:grpSpPr>
        <p:sp>
          <p:nvSpPr>
            <p:cNvPr id="5" name="Elipse 4">
              <a:extLst>
                <a:ext uri="{FF2B5EF4-FFF2-40B4-BE49-F238E27FC236}">
                  <a16:creationId xmlns:a16="http://schemas.microsoft.com/office/drawing/2014/main" id="{E3397ECD-27F1-A48E-4F11-A56F02EBD829}"/>
                </a:ext>
              </a:extLst>
            </p:cNvPr>
            <p:cNvSpPr/>
            <p:nvPr/>
          </p:nvSpPr>
          <p:spPr>
            <a:xfrm>
              <a:off x="5133506" y="1387864"/>
              <a:ext cx="818611" cy="800469"/>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3" name="Gráfico 12" descr="Plano con relleno sólido">
              <a:extLst>
                <a:ext uri="{FF2B5EF4-FFF2-40B4-BE49-F238E27FC236}">
                  <a16:creationId xmlns:a16="http://schemas.microsoft.com/office/drawing/2014/main" id="{527750D0-AA23-9E80-77E4-AD6A27F0B13E}"/>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35217" y="1487310"/>
              <a:ext cx="596900" cy="601577"/>
            </a:xfrm>
            <a:prstGeom prst="rect">
              <a:avLst/>
            </a:prstGeom>
          </p:spPr>
        </p:pic>
        <p:sp>
          <p:nvSpPr>
            <p:cNvPr id="14" name="object 14">
              <a:extLst>
                <a:ext uri="{FF2B5EF4-FFF2-40B4-BE49-F238E27FC236}">
                  <a16:creationId xmlns:a16="http://schemas.microsoft.com/office/drawing/2014/main" id="{DCE7083E-D3D9-5529-12EE-AA43F41B026D}"/>
                </a:ext>
              </a:extLst>
            </p:cNvPr>
            <p:cNvSpPr txBox="1"/>
            <p:nvPr/>
          </p:nvSpPr>
          <p:spPr>
            <a:xfrm>
              <a:off x="6095999" y="1387864"/>
              <a:ext cx="5221289" cy="1613261"/>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r>
                <a:rPr lang="es-MX" sz="2000" b="1">
                  <a:solidFill>
                    <a:schemeClr val="tx1">
                      <a:lumMod val="85000"/>
                      <a:lumOff val="15000"/>
                    </a:schemeClr>
                  </a:solidFill>
                  <a:latin typeface="Arial"/>
                  <a:cs typeface="Arial"/>
                  <a:sym typeface="Arial"/>
                </a:rPr>
                <a:t> and </a:t>
              </a: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sym typeface="Arial"/>
              </a:endParaRPr>
            </a:p>
            <a:p>
              <a:pPr algn="just" defTabSz="914358"/>
              <a:r>
                <a:rPr lang="en-us" sz="1400">
                  <a:solidFill>
                    <a:schemeClr val="tx1">
                      <a:lumMod val="85000"/>
                      <a:lumOff val="15000"/>
                    </a:schemeClr>
                  </a:solidFill>
                  <a:latin typeface="Arial"/>
                  <a:cs typeface="Arial"/>
                  <a:sym typeface="Arial"/>
                </a:rPr>
                <a:t>Availability of infrastructure, furniture and educational equipment. Provision of services: integral cleaning, waste management and pest control, private security and surveillance, and school topics. Administration of an Operational Control Center for services, including the management of basic services. The project will benefit more than 22 </a:t>
              </a:r>
              <a:r>
                <a:rPr lang="en-US" sz="1400">
                  <a:solidFill>
                    <a:schemeClr val="tx1">
                      <a:lumMod val="85000"/>
                      <a:lumOff val="15000"/>
                    </a:schemeClr>
                  </a:solidFill>
                  <a:latin typeface="Arial"/>
                  <a:cs typeface="Arial"/>
                  <a:sym typeface="Arial"/>
                </a:rPr>
                <a:t>thousand</a:t>
              </a:r>
              <a:r>
                <a:rPr lang="en-us" sz="1400">
                  <a:solidFill>
                    <a:schemeClr val="tx1">
                      <a:lumMod val="85000"/>
                      <a:lumOff val="15000"/>
                    </a:schemeClr>
                  </a:solidFill>
                  <a:latin typeface="Arial"/>
                  <a:cs typeface="Arial"/>
                  <a:sym typeface="Arial"/>
                </a:rPr>
                <a:t> students/year.</a:t>
              </a:r>
              <a:endParaRPr lang="es-ES" sz="1400">
                <a:solidFill>
                  <a:schemeClr val="tx1">
                    <a:lumMod val="85000"/>
                    <a:lumOff val="15000"/>
                  </a:schemeClr>
                </a:solidFill>
                <a:latin typeface="Arial"/>
                <a:cs typeface="Arial"/>
                <a:sym typeface="Arial"/>
              </a:endParaRPr>
            </a:p>
          </p:txBody>
        </p:sp>
      </p:grpSp>
      <p:grpSp>
        <p:nvGrpSpPr>
          <p:cNvPr id="6" name="Grupo 5">
            <a:extLst>
              <a:ext uri="{FF2B5EF4-FFF2-40B4-BE49-F238E27FC236}">
                <a16:creationId xmlns:a16="http://schemas.microsoft.com/office/drawing/2014/main" id="{C3DB24A1-F289-D5A1-6D78-20ED75667970}"/>
              </a:ext>
            </a:extLst>
          </p:cNvPr>
          <p:cNvGrpSpPr/>
          <p:nvPr/>
        </p:nvGrpSpPr>
        <p:grpSpPr>
          <a:xfrm>
            <a:off x="5133506" y="5693987"/>
            <a:ext cx="6183782" cy="825866"/>
            <a:chOff x="5252048" y="5693986"/>
            <a:chExt cx="6183782" cy="825866"/>
          </a:xfrm>
        </p:grpSpPr>
        <p:sp>
          <p:nvSpPr>
            <p:cNvPr id="26" name="Elipse 25">
              <a:extLst>
                <a:ext uri="{FF2B5EF4-FFF2-40B4-BE49-F238E27FC236}">
                  <a16:creationId xmlns:a16="http://schemas.microsoft.com/office/drawing/2014/main" id="{0BE39496-C580-CA60-78E2-F80234A42778}"/>
                </a:ext>
              </a:extLst>
            </p:cNvPr>
            <p:cNvSpPr/>
            <p:nvPr/>
          </p:nvSpPr>
          <p:spPr>
            <a:xfrm>
              <a:off x="5252048" y="5714848"/>
              <a:ext cx="818611" cy="805004"/>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9" name="Gráfico 8" descr="Monedas con relleno sólido">
              <a:extLst>
                <a:ext uri="{FF2B5EF4-FFF2-40B4-BE49-F238E27FC236}">
                  <a16:creationId xmlns:a16="http://schemas.microsoft.com/office/drawing/2014/main" id="{5B0442B9-B97D-BEBB-B4E1-B405560D326F}"/>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354332" y="5805747"/>
              <a:ext cx="614042" cy="623207"/>
            </a:xfrm>
            <a:prstGeom prst="rect">
              <a:avLst/>
            </a:prstGeom>
          </p:spPr>
        </p:pic>
        <p:sp>
          <p:nvSpPr>
            <p:cNvPr id="15" name="object 14">
              <a:extLst>
                <a:ext uri="{FF2B5EF4-FFF2-40B4-BE49-F238E27FC236}">
                  <a16:creationId xmlns:a16="http://schemas.microsoft.com/office/drawing/2014/main" id="{AC30F340-74A7-5026-7A2D-58BE0E25B14E}"/>
                </a:ext>
              </a:extLst>
            </p:cNvPr>
            <p:cNvSpPr txBox="1"/>
            <p:nvPr/>
          </p:nvSpPr>
          <p:spPr>
            <a:xfrm>
              <a:off x="6214541" y="5693986"/>
              <a:ext cx="5221289" cy="548867"/>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Investment</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Amount</a:t>
              </a:r>
              <a:r>
                <a:rPr lang="es-MX" sz="2000" b="1">
                  <a:solidFill>
                    <a:schemeClr val="tx1">
                      <a:lumMod val="85000"/>
                      <a:lumOff val="15000"/>
                    </a:schemeClr>
                  </a:solidFill>
                  <a:latin typeface="Arial"/>
                  <a:cs typeface="Arial"/>
                  <a:sym typeface="Arial"/>
                </a:rPr>
                <a:t>: US$ 258</a:t>
              </a:r>
              <a:r>
                <a:rPr lang="es-MX" sz="2000" b="1">
                  <a:solidFill>
                    <a:schemeClr val="tx1">
                      <a:lumMod val="85000"/>
                      <a:lumOff val="15000"/>
                    </a:schemeClr>
                  </a:solidFill>
                  <a:latin typeface="Arial"/>
                  <a:cs typeface="Arial"/>
                </a:rPr>
                <a:t> </a:t>
              </a:r>
              <a:r>
                <a:rPr lang="es-MX" sz="2000" b="1">
                  <a:solidFill>
                    <a:schemeClr val="tx1">
                      <a:lumMod val="85000"/>
                      <a:lumOff val="15000"/>
                    </a:schemeClr>
                  </a:solidFill>
                  <a:latin typeface="Arial"/>
                  <a:cs typeface="Arial"/>
                  <a:sym typeface="Arial"/>
                </a:rPr>
                <a:t>MM</a:t>
              </a:r>
              <a:endParaRPr lang="en-US" sz="2000">
                <a:solidFill>
                  <a:schemeClr val="tx1">
                    <a:lumMod val="85000"/>
                    <a:lumOff val="15000"/>
                  </a:schemeClr>
                </a:solidFill>
                <a:latin typeface="Arial"/>
                <a:cs typeface="Arial"/>
              </a:endParaRPr>
            </a:p>
            <a:p>
              <a:pPr marL="12065" marR="5080" algn="just" defTabSz="914358">
                <a:spcBef>
                  <a:spcPts val="100"/>
                </a:spcBef>
              </a:pPr>
              <a:r>
                <a:rPr lang="en-us" sz="1400">
                  <a:solidFill>
                    <a:schemeClr val="tx1">
                      <a:lumMod val="85000"/>
                      <a:lumOff val="15000"/>
                    </a:schemeClr>
                  </a:solidFill>
                  <a:latin typeface="Arial"/>
                  <a:cs typeface="Arial"/>
                </a:rPr>
                <a:t>Co-financed unsolicited proposal modality for a term of 20 years.</a:t>
              </a:r>
              <a:endParaRPr lang="es-MX" sz="1400">
                <a:solidFill>
                  <a:schemeClr val="tx1">
                    <a:lumMod val="85000"/>
                    <a:lumOff val="15000"/>
                  </a:schemeClr>
                </a:solidFill>
                <a:latin typeface="Arial"/>
                <a:cs typeface="Arial"/>
              </a:endParaRPr>
            </a:p>
          </p:txBody>
        </p:sp>
      </p:grpSp>
      <p:grpSp>
        <p:nvGrpSpPr>
          <p:cNvPr id="2" name="Grupo 1">
            <a:extLst>
              <a:ext uri="{FF2B5EF4-FFF2-40B4-BE49-F238E27FC236}">
                <a16:creationId xmlns:a16="http://schemas.microsoft.com/office/drawing/2014/main" id="{CC760C47-83B3-F2A1-2003-8A9506051F94}"/>
              </a:ext>
            </a:extLst>
          </p:cNvPr>
          <p:cNvGrpSpPr/>
          <p:nvPr/>
        </p:nvGrpSpPr>
        <p:grpSpPr>
          <a:xfrm>
            <a:off x="5142488" y="3560440"/>
            <a:ext cx="6174800" cy="1736372"/>
            <a:chOff x="5190785" y="3514487"/>
            <a:chExt cx="6174800" cy="1736372"/>
          </a:xfrm>
        </p:grpSpPr>
        <p:sp>
          <p:nvSpPr>
            <p:cNvPr id="20" name="Elipse 19">
              <a:extLst>
                <a:ext uri="{FF2B5EF4-FFF2-40B4-BE49-F238E27FC236}">
                  <a16:creationId xmlns:a16="http://schemas.microsoft.com/office/drawing/2014/main" id="{FB92F3A0-83DB-0930-9129-13B165F79858}"/>
                </a:ext>
              </a:extLst>
            </p:cNvPr>
            <p:cNvSpPr/>
            <p:nvPr/>
          </p:nvSpPr>
          <p:spPr>
            <a:xfrm>
              <a:off x="5190785" y="3514487"/>
              <a:ext cx="800469" cy="795027"/>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7" name="object 14">
              <a:extLst>
                <a:ext uri="{FF2B5EF4-FFF2-40B4-BE49-F238E27FC236}">
                  <a16:creationId xmlns:a16="http://schemas.microsoft.com/office/drawing/2014/main" id="{E7E344BA-13CF-D9CC-6245-985235E3676C}"/>
                </a:ext>
              </a:extLst>
            </p:cNvPr>
            <p:cNvSpPr txBox="1"/>
            <p:nvPr/>
          </p:nvSpPr>
          <p:spPr>
            <a:xfrm>
              <a:off x="6144296" y="3514487"/>
              <a:ext cx="5221289" cy="1736372"/>
            </a:xfrm>
            <a:prstGeom prst="rect">
              <a:avLst/>
            </a:prstGeom>
          </p:spPr>
          <p:txBody>
            <a:bodyPr vert="horz" wrap="square" lIns="0" tIns="12699" rIns="0" bIns="0" rtlCol="0" anchor="t">
              <a:spAutoFit/>
            </a:bodyPr>
            <a:lstStyle/>
            <a:p>
              <a:pPr algn="just" defTabSz="914358" rtl="0"/>
              <a:r>
                <a:rPr lang="en-us" sz="1400">
                  <a:solidFill>
                    <a:schemeClr val="tx1">
                      <a:lumMod val="85000"/>
                      <a:lumOff val="15000"/>
                    </a:schemeClr>
                  </a:solidFill>
                  <a:latin typeface="Arial"/>
                  <a:cs typeface="Arial"/>
                  <a:sym typeface="Arial"/>
                </a:rPr>
                <a:t>They include 4 regions of Peru. The objective is to strengthen the 13 educational institutions: Execution of a Temporary Relocation Plan. Construction of new educational infrastructure: classrooms, laboratories, workshops, teachers' rooms, academic management offices, sports infrastructure, among others. Equipment and furniture for all educational spaces and environments, electrical system in the corresponding areas and guarantee an efficient supply of electrical energy to end users.</a:t>
              </a:r>
              <a:endParaRPr lang="es-MX" sz="1400">
                <a:solidFill>
                  <a:schemeClr val="tx1">
                    <a:lumMod val="85000"/>
                    <a:lumOff val="15000"/>
                  </a:schemeClr>
                </a:solidFill>
                <a:latin typeface="Arial"/>
                <a:cs typeface="Arial"/>
              </a:endParaRPr>
            </a:p>
          </p:txBody>
        </p:sp>
        <p:pic>
          <p:nvPicPr>
            <p:cNvPr id="28" name="Gráfico 27" descr="Hombre trabajador de la construcción con relleno sólido">
              <a:extLst>
                <a:ext uri="{FF2B5EF4-FFF2-40B4-BE49-F238E27FC236}">
                  <a16:creationId xmlns:a16="http://schemas.microsoft.com/office/drawing/2014/main" id="{82F591D3-7F93-643D-F791-BCFF74A9F5DF}"/>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246215" y="3570914"/>
              <a:ext cx="682173" cy="682173"/>
            </a:xfrm>
            <a:prstGeom prst="rect">
              <a:avLst/>
            </a:prstGeom>
          </p:spPr>
        </p:pic>
      </p:grpSp>
      <p:sp>
        <p:nvSpPr>
          <p:cNvPr id="8" name="CuadroTexto 7">
            <a:extLst>
              <a:ext uri="{FF2B5EF4-FFF2-40B4-BE49-F238E27FC236}">
                <a16:creationId xmlns:a16="http://schemas.microsoft.com/office/drawing/2014/main" id="{B0292982-C150-2357-3F25-7D4503DBB997}"/>
              </a:ext>
            </a:extLst>
          </p:cNvPr>
          <p:cNvSpPr txBox="1"/>
          <p:nvPr/>
        </p:nvSpPr>
        <p:spPr>
          <a:xfrm>
            <a:off x="5023839" y="836044"/>
            <a:ext cx="7365608" cy="400110"/>
          </a:xfrm>
          <a:prstGeom prst="rect">
            <a:avLst/>
          </a:prstGeom>
          <a:noFill/>
          <a:ln>
            <a:noFill/>
          </a:ln>
        </p:spPr>
        <p:txBody>
          <a:bodyPr wrap="square" lIns="91440" tIns="45720" rIns="91440" bIns="45720" anchor="t">
            <a:spAutoFit/>
          </a:bodyPr>
          <a:lstStyle/>
          <a:p>
            <a:r>
              <a:rPr lang="en-US" sz="2000" b="1">
                <a:solidFill>
                  <a:srgbClr val="002060"/>
                </a:solidFill>
                <a:latin typeface="Arial"/>
                <a:cs typeface="Arial"/>
                <a:sym typeface="Arial"/>
              </a:rPr>
              <a:t>SCHOOLS AT RISK: METROPOLITAN LIMA</a:t>
            </a:r>
          </a:p>
        </p:txBody>
      </p:sp>
      <p:pic>
        <p:nvPicPr>
          <p:cNvPr id="10" name="Imagen 10" descr="Vista de una rampa con una tabla de skateboard&#10;&#10;Descripción generada automáticamente">
            <a:extLst>
              <a:ext uri="{FF2B5EF4-FFF2-40B4-BE49-F238E27FC236}">
                <a16:creationId xmlns:a16="http://schemas.microsoft.com/office/drawing/2014/main" id="{88F8F423-ACBE-8852-A13D-905456D8A39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69650" y="2259599"/>
            <a:ext cx="3420000" cy="3413035"/>
          </a:xfrm>
          <a:prstGeom prst="rect">
            <a:avLst/>
          </a:prstGeom>
        </p:spPr>
      </p:pic>
      <p:grpSp>
        <p:nvGrpSpPr>
          <p:cNvPr id="4" name="Grupo 3">
            <a:extLst>
              <a:ext uri="{FF2B5EF4-FFF2-40B4-BE49-F238E27FC236}">
                <a16:creationId xmlns:a16="http://schemas.microsoft.com/office/drawing/2014/main" id="{1B0A76BD-C8B1-ED60-EC5D-BAA77B942EA2}"/>
              </a:ext>
            </a:extLst>
          </p:cNvPr>
          <p:cNvGrpSpPr/>
          <p:nvPr/>
        </p:nvGrpSpPr>
        <p:grpSpPr>
          <a:xfrm>
            <a:off x="354298" y="996472"/>
            <a:ext cx="3898394" cy="1155318"/>
            <a:chOff x="354298" y="996472"/>
            <a:chExt cx="3898394" cy="1155318"/>
          </a:xfrm>
        </p:grpSpPr>
        <p:sp>
          <p:nvSpPr>
            <p:cNvPr id="12" name="object 5">
              <a:extLst>
                <a:ext uri="{FF2B5EF4-FFF2-40B4-BE49-F238E27FC236}">
                  <a16:creationId xmlns:a16="http://schemas.microsoft.com/office/drawing/2014/main" id="{F5CA47E2-7038-B7FA-7FCE-D924ADFD9326}"/>
                </a:ext>
              </a:extLst>
            </p:cNvPr>
            <p:cNvSpPr txBox="1"/>
            <p:nvPr/>
          </p:nvSpPr>
          <p:spPr>
            <a:xfrm>
              <a:off x="708226" y="1886877"/>
              <a:ext cx="3155750" cy="264913"/>
            </a:xfrm>
            <a:prstGeom prst="rect">
              <a:avLst/>
            </a:prstGeom>
            <a:solidFill>
              <a:srgbClr val="EE8E00"/>
            </a:solidFill>
          </p:spPr>
          <p:txBody>
            <a:bodyPr vert="horz" wrap="square" lIns="0" tIns="12699" rIns="0" bIns="0" rtlCol="0">
              <a:spAutoFit/>
            </a:bodyPr>
            <a:lstStyle/>
            <a:p>
              <a:pPr marL="12699" algn="ctr" defTabSz="914358">
                <a:spcBef>
                  <a:spcPts val="100"/>
                </a:spcBef>
                <a:defRPr/>
              </a:pPr>
              <a:r>
                <a:rPr lang="es-MX" sz="1600" b="1" spc="-10">
                  <a:solidFill>
                    <a:srgbClr val="FFFFFF"/>
                  </a:solidFill>
                  <a:latin typeface="Arial"/>
                  <a:cs typeface="Arial"/>
                  <a:sym typeface="Arial"/>
                </a:rPr>
                <a:t>STRUCTURING</a:t>
              </a:r>
              <a:endParaRPr lang="es-PE" sz="1600" b="1">
                <a:solidFill>
                  <a:prstClr val="black"/>
                </a:solidFill>
                <a:latin typeface="Arial"/>
                <a:cs typeface="Arial"/>
                <a:sym typeface="Arial"/>
              </a:endParaRPr>
            </a:p>
          </p:txBody>
        </p:sp>
        <p:grpSp>
          <p:nvGrpSpPr>
            <p:cNvPr id="22" name="Grupo 21">
              <a:extLst>
                <a:ext uri="{FF2B5EF4-FFF2-40B4-BE49-F238E27FC236}">
                  <a16:creationId xmlns:a16="http://schemas.microsoft.com/office/drawing/2014/main" id="{41EB854E-F243-5BAF-D424-3355E6DA27ED}"/>
                </a:ext>
              </a:extLst>
            </p:cNvPr>
            <p:cNvGrpSpPr/>
            <p:nvPr/>
          </p:nvGrpSpPr>
          <p:grpSpPr>
            <a:xfrm>
              <a:off x="354298" y="996472"/>
              <a:ext cx="3898394" cy="978370"/>
              <a:chOff x="-164593" y="5768531"/>
              <a:chExt cx="3898394" cy="978370"/>
            </a:xfrm>
            <a:noFill/>
          </p:grpSpPr>
          <p:sp>
            <p:nvSpPr>
              <p:cNvPr id="24" name="object 2">
                <a:extLst>
                  <a:ext uri="{FF2B5EF4-FFF2-40B4-BE49-F238E27FC236}">
                    <a16:creationId xmlns:a16="http://schemas.microsoft.com/office/drawing/2014/main" id="{6230B97D-A47C-A7BB-3BB2-3E5332E224D9}"/>
                  </a:ext>
                </a:extLst>
              </p:cNvPr>
              <p:cNvSpPr/>
              <p:nvPr/>
            </p:nvSpPr>
            <p:spPr>
              <a:xfrm>
                <a:off x="-164593" y="5768531"/>
                <a:ext cx="3898394" cy="978370"/>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prstClr val="black"/>
                  </a:solidFill>
                  <a:latin typeface="Arial"/>
                  <a:cs typeface="Arial"/>
                  <a:sym typeface="Arial"/>
                </a:endParaRPr>
              </a:p>
            </p:txBody>
          </p:sp>
          <p:sp>
            <p:nvSpPr>
              <p:cNvPr id="27" name="object 5">
                <a:extLst>
                  <a:ext uri="{FF2B5EF4-FFF2-40B4-BE49-F238E27FC236}">
                    <a16:creationId xmlns:a16="http://schemas.microsoft.com/office/drawing/2014/main" id="{30BBA9CC-8807-D6F0-6F64-D1D57821735C}"/>
                  </a:ext>
                </a:extLst>
              </p:cNvPr>
              <p:cNvSpPr txBox="1"/>
              <p:nvPr/>
            </p:nvSpPr>
            <p:spPr>
              <a:xfrm>
                <a:off x="191765" y="5883645"/>
                <a:ext cx="1981799" cy="751487"/>
              </a:xfrm>
              <a:prstGeom prst="rect">
                <a:avLst/>
              </a:prstGeom>
              <a:grpFill/>
            </p:spPr>
            <p:txBody>
              <a:bodyPr vert="horz" wrap="square" lIns="0" tIns="12699" rIns="0" bIns="0" rtlCol="0">
                <a:spAutoFit/>
              </a:bodyPr>
              <a:lstStyle/>
              <a:p>
                <a:pPr marL="12699" defTabSz="914358">
                  <a:defRPr/>
                </a:pPr>
                <a:r>
                  <a:rPr lang="en-US" sz="1600" b="1" spc="-10">
                    <a:solidFill>
                      <a:srgbClr val="FFFFFF"/>
                    </a:solidFill>
                    <a:latin typeface="Arial"/>
                    <a:cs typeface="Arial"/>
                    <a:sym typeface="Arial"/>
                  </a:rPr>
                  <a:t>ESTIMATED DATE OF DECLARATION OF INTEREST</a:t>
                </a:r>
                <a:endParaRPr lang="es-PE" sz="1600">
                  <a:solidFill>
                    <a:prstClr val="black"/>
                  </a:solidFill>
                  <a:latin typeface="Arial"/>
                  <a:cs typeface="Arial"/>
                  <a:sym typeface="Arial"/>
                </a:endParaRPr>
              </a:p>
            </p:txBody>
          </p:sp>
          <p:sp>
            <p:nvSpPr>
              <p:cNvPr id="29" name="object 18">
                <a:extLst>
                  <a:ext uri="{FF2B5EF4-FFF2-40B4-BE49-F238E27FC236}">
                    <a16:creationId xmlns:a16="http://schemas.microsoft.com/office/drawing/2014/main" id="{9826C2B2-10B0-42AF-EE0E-AD069A2C96A1}"/>
                  </a:ext>
                </a:extLst>
              </p:cNvPr>
              <p:cNvSpPr txBox="1"/>
              <p:nvPr/>
            </p:nvSpPr>
            <p:spPr>
              <a:xfrm>
                <a:off x="2123271" y="5897597"/>
                <a:ext cx="1241098" cy="243656"/>
              </a:xfrm>
              <a:prstGeom prst="rect">
                <a:avLst/>
              </a:prstGeom>
              <a:solidFill>
                <a:srgbClr val="FF9900"/>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23" name="object 17">
              <a:extLst>
                <a:ext uri="{FF2B5EF4-FFF2-40B4-BE49-F238E27FC236}">
                  <a16:creationId xmlns:a16="http://schemas.microsoft.com/office/drawing/2014/main" id="{340E98DD-751F-FA3D-89E0-9668C4753570}"/>
                </a:ext>
              </a:extLst>
            </p:cNvPr>
            <p:cNvSpPr txBox="1"/>
            <p:nvPr/>
          </p:nvSpPr>
          <p:spPr>
            <a:xfrm>
              <a:off x="2957998" y="1366208"/>
              <a:ext cx="597755" cy="321241"/>
            </a:xfrm>
            <a:prstGeom prst="rect">
              <a:avLst/>
            </a:prstGeom>
            <a:no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4</a:t>
              </a:r>
              <a:endParaRPr sz="2000">
                <a:solidFill>
                  <a:schemeClr val="bg1"/>
                </a:solidFill>
                <a:latin typeface="Arial"/>
                <a:cs typeface="Arial"/>
                <a:sym typeface="Arial"/>
              </a:endParaRPr>
            </a:p>
          </p:txBody>
        </p:sp>
      </p:grpSp>
    </p:spTree>
    <p:extLst>
      <p:ext uri="{BB962C8B-B14F-4D97-AF65-F5344CB8AC3E}">
        <p14:creationId xmlns:p14="http://schemas.microsoft.com/office/powerpoint/2010/main" val="25334482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8D4FB18-3E94-0FEB-3D18-6C6F9E80D92D}"/>
              </a:ext>
            </a:extLst>
          </p:cNvPr>
          <p:cNvSpPr/>
          <p:nvPr/>
        </p:nvSpPr>
        <p:spPr>
          <a:xfrm>
            <a:off x="1013887"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grpSp>
        <p:nvGrpSpPr>
          <p:cNvPr id="4" name="Grupo 3">
            <a:extLst>
              <a:ext uri="{FF2B5EF4-FFF2-40B4-BE49-F238E27FC236}">
                <a16:creationId xmlns:a16="http://schemas.microsoft.com/office/drawing/2014/main" id="{251C4744-26E6-FB1C-AB0A-FF8DC2711E8B}"/>
              </a:ext>
            </a:extLst>
          </p:cNvPr>
          <p:cNvGrpSpPr/>
          <p:nvPr/>
        </p:nvGrpSpPr>
        <p:grpSpPr>
          <a:xfrm>
            <a:off x="5133228" y="1600296"/>
            <a:ext cx="6184059" cy="1613261"/>
            <a:chOff x="5110671" y="1565638"/>
            <a:chExt cx="6184059" cy="1613261"/>
          </a:xfrm>
        </p:grpSpPr>
        <p:sp>
          <p:nvSpPr>
            <p:cNvPr id="5" name="Elipse 4">
              <a:extLst>
                <a:ext uri="{FF2B5EF4-FFF2-40B4-BE49-F238E27FC236}">
                  <a16:creationId xmlns:a16="http://schemas.microsoft.com/office/drawing/2014/main" id="{E3397ECD-27F1-A48E-4F11-A56F02EBD829}"/>
                </a:ext>
              </a:extLst>
            </p:cNvPr>
            <p:cNvSpPr/>
            <p:nvPr/>
          </p:nvSpPr>
          <p:spPr>
            <a:xfrm>
              <a:off x="5110671" y="1565638"/>
              <a:ext cx="818611" cy="800469"/>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3" name="Gráfico 12" descr="Plano con relleno sólido">
              <a:extLst>
                <a:ext uri="{FF2B5EF4-FFF2-40B4-BE49-F238E27FC236}">
                  <a16:creationId xmlns:a16="http://schemas.microsoft.com/office/drawing/2014/main" id="{527750D0-AA23-9E80-77E4-AD6A27F0B13E}"/>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21526" y="1665084"/>
              <a:ext cx="596900" cy="601577"/>
            </a:xfrm>
            <a:prstGeom prst="rect">
              <a:avLst/>
            </a:prstGeom>
          </p:spPr>
        </p:pic>
        <p:sp>
          <p:nvSpPr>
            <p:cNvPr id="14" name="object 14">
              <a:extLst>
                <a:ext uri="{FF2B5EF4-FFF2-40B4-BE49-F238E27FC236}">
                  <a16:creationId xmlns:a16="http://schemas.microsoft.com/office/drawing/2014/main" id="{DCE7083E-D3D9-5529-12EE-AA43F41B026D}"/>
                </a:ext>
              </a:extLst>
            </p:cNvPr>
            <p:cNvSpPr txBox="1"/>
            <p:nvPr/>
          </p:nvSpPr>
          <p:spPr>
            <a:xfrm>
              <a:off x="6073443" y="1565638"/>
              <a:ext cx="5221287" cy="1613261"/>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r>
                <a:rPr lang="es-MX" sz="2000" b="1">
                  <a:solidFill>
                    <a:schemeClr val="tx1">
                      <a:lumMod val="85000"/>
                      <a:lumOff val="15000"/>
                    </a:schemeClr>
                  </a:solidFill>
                  <a:latin typeface="Arial"/>
                  <a:cs typeface="Arial"/>
                  <a:sym typeface="Arial"/>
                </a:rPr>
                <a:t> and </a:t>
              </a: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sym typeface="Arial"/>
              </a:endParaRPr>
            </a:p>
            <a:p>
              <a:pPr algn="just" defTabSz="914358"/>
              <a:r>
                <a:rPr lang="en-us" sz="1400">
                  <a:solidFill>
                    <a:schemeClr val="tx1">
                      <a:lumMod val="85000"/>
                      <a:lumOff val="15000"/>
                    </a:schemeClr>
                  </a:solidFill>
                  <a:latin typeface="Arial"/>
                  <a:cs typeface="Arial"/>
                  <a:sym typeface="Arial"/>
                </a:rPr>
                <a:t>Availability of infrastructure, furniture and educational equipment. Provision of services: integral cleaning, waste management and pest control, private security and surveillance, and school topics. Administration of an Operational Control Center for services, including the management of basic services. The project will benefit more than 9 </a:t>
              </a:r>
              <a:r>
                <a:rPr lang="en-US" sz="1400">
                  <a:solidFill>
                    <a:schemeClr val="tx1">
                      <a:lumMod val="85000"/>
                      <a:lumOff val="15000"/>
                    </a:schemeClr>
                  </a:solidFill>
                  <a:latin typeface="Arial"/>
                  <a:cs typeface="Arial"/>
                  <a:sym typeface="Arial"/>
                </a:rPr>
                <a:t>thousand </a:t>
              </a:r>
              <a:r>
                <a:rPr lang="en-us" sz="1400">
                  <a:solidFill>
                    <a:schemeClr val="tx1">
                      <a:lumMod val="85000"/>
                      <a:lumOff val="15000"/>
                    </a:schemeClr>
                  </a:solidFill>
                  <a:latin typeface="Arial"/>
                  <a:cs typeface="Arial"/>
                  <a:sym typeface="Arial"/>
                </a:rPr>
                <a:t>students/year.</a:t>
              </a:r>
              <a:endParaRPr lang="es-ES" sz="1400">
                <a:solidFill>
                  <a:schemeClr val="tx1">
                    <a:lumMod val="85000"/>
                    <a:lumOff val="15000"/>
                  </a:schemeClr>
                </a:solidFill>
                <a:latin typeface="Arial"/>
                <a:cs typeface="Arial"/>
                <a:sym typeface="Arial"/>
              </a:endParaRPr>
            </a:p>
          </p:txBody>
        </p:sp>
      </p:grpSp>
      <p:grpSp>
        <p:nvGrpSpPr>
          <p:cNvPr id="2" name="Grupo 1">
            <a:extLst>
              <a:ext uri="{FF2B5EF4-FFF2-40B4-BE49-F238E27FC236}">
                <a16:creationId xmlns:a16="http://schemas.microsoft.com/office/drawing/2014/main" id="{05EF7A22-DA56-1F76-B326-FBF289AE576A}"/>
              </a:ext>
            </a:extLst>
          </p:cNvPr>
          <p:cNvGrpSpPr/>
          <p:nvPr/>
        </p:nvGrpSpPr>
        <p:grpSpPr>
          <a:xfrm>
            <a:off x="5192658" y="5475731"/>
            <a:ext cx="6184279" cy="809023"/>
            <a:chOff x="5064317" y="5212288"/>
            <a:chExt cx="6184279" cy="809023"/>
          </a:xfrm>
        </p:grpSpPr>
        <p:sp>
          <p:nvSpPr>
            <p:cNvPr id="26" name="Elipse 25">
              <a:extLst>
                <a:ext uri="{FF2B5EF4-FFF2-40B4-BE49-F238E27FC236}">
                  <a16:creationId xmlns:a16="http://schemas.microsoft.com/office/drawing/2014/main" id="{0BE39496-C580-CA60-78E2-F80234A42778}"/>
                </a:ext>
              </a:extLst>
            </p:cNvPr>
            <p:cNvSpPr/>
            <p:nvPr/>
          </p:nvSpPr>
          <p:spPr>
            <a:xfrm>
              <a:off x="5064317" y="5216307"/>
              <a:ext cx="818611" cy="805004"/>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9" name="Gráfico 8" descr="Monedas con relleno sólido">
              <a:extLst>
                <a:ext uri="{FF2B5EF4-FFF2-40B4-BE49-F238E27FC236}">
                  <a16:creationId xmlns:a16="http://schemas.microsoft.com/office/drawing/2014/main" id="{5B0442B9-B97D-BEBB-B4E1-B405560D326F}"/>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166601" y="5307206"/>
              <a:ext cx="614042" cy="623207"/>
            </a:xfrm>
            <a:prstGeom prst="rect">
              <a:avLst/>
            </a:prstGeom>
          </p:spPr>
        </p:pic>
        <p:sp>
          <p:nvSpPr>
            <p:cNvPr id="15" name="object 14">
              <a:extLst>
                <a:ext uri="{FF2B5EF4-FFF2-40B4-BE49-F238E27FC236}">
                  <a16:creationId xmlns:a16="http://schemas.microsoft.com/office/drawing/2014/main" id="{AC30F340-74A7-5026-7A2D-58BE0E25B14E}"/>
                </a:ext>
              </a:extLst>
            </p:cNvPr>
            <p:cNvSpPr txBox="1"/>
            <p:nvPr/>
          </p:nvSpPr>
          <p:spPr>
            <a:xfrm>
              <a:off x="6027309" y="5212288"/>
              <a:ext cx="5221287" cy="536043"/>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Investment</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Amount</a:t>
              </a:r>
              <a:r>
                <a:rPr lang="es-MX" sz="2000" b="1">
                  <a:solidFill>
                    <a:schemeClr val="tx1">
                      <a:lumMod val="85000"/>
                      <a:lumOff val="15000"/>
                    </a:schemeClr>
                  </a:solidFill>
                  <a:latin typeface="Arial"/>
                  <a:cs typeface="Arial"/>
                  <a:sym typeface="Arial"/>
                </a:rPr>
                <a:t>: US$ 69</a:t>
              </a:r>
              <a:r>
                <a:rPr lang="es-MX" sz="2000" b="1">
                  <a:solidFill>
                    <a:schemeClr val="tx1">
                      <a:lumMod val="85000"/>
                      <a:lumOff val="15000"/>
                    </a:schemeClr>
                  </a:solidFill>
                  <a:latin typeface="Arial"/>
                  <a:cs typeface="Arial"/>
                </a:rPr>
                <a:t> </a:t>
              </a:r>
              <a:r>
                <a:rPr lang="es-MX" sz="2000" b="1">
                  <a:solidFill>
                    <a:schemeClr val="tx1">
                      <a:lumMod val="85000"/>
                      <a:lumOff val="15000"/>
                    </a:schemeClr>
                  </a:solidFill>
                  <a:latin typeface="Arial"/>
                  <a:cs typeface="Arial"/>
                  <a:sym typeface="Arial"/>
                </a:rPr>
                <a:t>MM</a:t>
              </a:r>
              <a:endParaRPr lang="en-US" sz="2000">
                <a:solidFill>
                  <a:schemeClr val="tx1">
                    <a:lumMod val="85000"/>
                    <a:lumOff val="15000"/>
                  </a:schemeClr>
                </a:solidFill>
                <a:latin typeface="Arial"/>
                <a:cs typeface="Arial"/>
              </a:endParaRPr>
            </a:p>
            <a:p>
              <a:pPr algn="just" defTabSz="914358" rtl="0"/>
              <a:r>
                <a:rPr lang="en-us" sz="1400">
                  <a:solidFill>
                    <a:schemeClr val="tx1">
                      <a:lumMod val="85000"/>
                      <a:lumOff val="15000"/>
                    </a:schemeClr>
                  </a:solidFill>
                  <a:latin typeface="Arial"/>
                  <a:cs typeface="Arial"/>
                </a:rPr>
                <a:t>Co-financed unsolicited proposal modality for a term of 20 years.</a:t>
              </a:r>
              <a:endParaRPr lang="es-MX" sz="1400">
                <a:solidFill>
                  <a:schemeClr val="tx1">
                    <a:lumMod val="85000"/>
                    <a:lumOff val="15000"/>
                  </a:schemeClr>
                </a:solidFill>
                <a:latin typeface="Arial"/>
                <a:cs typeface="Arial"/>
              </a:endParaRPr>
            </a:p>
          </p:txBody>
        </p:sp>
      </p:grpSp>
      <p:grpSp>
        <p:nvGrpSpPr>
          <p:cNvPr id="3" name="Grupo 2">
            <a:extLst>
              <a:ext uri="{FF2B5EF4-FFF2-40B4-BE49-F238E27FC236}">
                <a16:creationId xmlns:a16="http://schemas.microsoft.com/office/drawing/2014/main" id="{FF658C27-CC80-5371-4BD5-CAF149009D4E}"/>
              </a:ext>
            </a:extLst>
          </p:cNvPr>
          <p:cNvGrpSpPr/>
          <p:nvPr/>
        </p:nvGrpSpPr>
        <p:grpSpPr>
          <a:xfrm>
            <a:off x="5133510" y="3865810"/>
            <a:ext cx="6183777" cy="1305485"/>
            <a:chOff x="5118503" y="3692261"/>
            <a:chExt cx="6183777" cy="1305485"/>
          </a:xfrm>
        </p:grpSpPr>
        <p:sp>
          <p:nvSpPr>
            <p:cNvPr id="20" name="Elipse 19">
              <a:extLst>
                <a:ext uri="{FF2B5EF4-FFF2-40B4-BE49-F238E27FC236}">
                  <a16:creationId xmlns:a16="http://schemas.microsoft.com/office/drawing/2014/main" id="{FB92F3A0-83DB-0930-9129-13B165F79858}"/>
                </a:ext>
              </a:extLst>
            </p:cNvPr>
            <p:cNvSpPr/>
            <p:nvPr/>
          </p:nvSpPr>
          <p:spPr>
            <a:xfrm>
              <a:off x="5118503" y="3692261"/>
              <a:ext cx="800469" cy="795027"/>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7" name="object 14">
              <a:extLst>
                <a:ext uri="{FF2B5EF4-FFF2-40B4-BE49-F238E27FC236}">
                  <a16:creationId xmlns:a16="http://schemas.microsoft.com/office/drawing/2014/main" id="{E7E344BA-13CF-D9CC-6245-985235E3676C}"/>
                </a:ext>
              </a:extLst>
            </p:cNvPr>
            <p:cNvSpPr txBox="1"/>
            <p:nvPr/>
          </p:nvSpPr>
          <p:spPr>
            <a:xfrm>
              <a:off x="6080993" y="3692261"/>
              <a:ext cx="5221287" cy="1305485"/>
            </a:xfrm>
            <a:prstGeom prst="rect">
              <a:avLst/>
            </a:prstGeom>
          </p:spPr>
          <p:txBody>
            <a:bodyPr vert="horz" wrap="square" lIns="0" tIns="12699" rIns="0" bIns="0" rtlCol="0" anchor="t">
              <a:spAutoFit/>
            </a:bodyPr>
            <a:lstStyle/>
            <a:p>
              <a:pPr algn="just" defTabSz="914358" rtl="0"/>
              <a:r>
                <a:rPr lang="en-us" sz="1400">
                  <a:solidFill>
                    <a:schemeClr val="tx1">
                      <a:lumMod val="85000"/>
                      <a:lumOff val="15000"/>
                    </a:schemeClr>
                  </a:solidFill>
                  <a:latin typeface="Arial"/>
                  <a:cs typeface="Arial"/>
                  <a:sym typeface="Arial"/>
                </a:rPr>
                <a:t>In the 5 educational institutions: Execution of a Temporary Relocation Plan. Construction of new educational infrastructure: classrooms, laboratories, workshops, teachers' rooms, academic management offices, sports infrastructure, among others. Equipment and furniture for all educational spaces and environments.</a:t>
              </a:r>
              <a:endParaRPr lang="es-MX" sz="1400">
                <a:solidFill>
                  <a:schemeClr val="tx1">
                    <a:lumMod val="85000"/>
                    <a:lumOff val="15000"/>
                  </a:schemeClr>
                </a:solidFill>
                <a:latin typeface="Arial"/>
                <a:cs typeface="Arial"/>
              </a:endParaRPr>
            </a:p>
          </p:txBody>
        </p:sp>
        <p:pic>
          <p:nvPicPr>
            <p:cNvPr id="28" name="Gráfico 27" descr="Hombre trabajador de la construcción con relleno sólido">
              <a:extLst>
                <a:ext uri="{FF2B5EF4-FFF2-40B4-BE49-F238E27FC236}">
                  <a16:creationId xmlns:a16="http://schemas.microsoft.com/office/drawing/2014/main" id="{82F591D3-7F93-643D-F791-BCFF74A9F5DF}"/>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177651" y="3748688"/>
              <a:ext cx="682173" cy="682173"/>
            </a:xfrm>
            <a:prstGeom prst="rect">
              <a:avLst/>
            </a:prstGeom>
          </p:spPr>
        </p:pic>
      </p:grpSp>
      <p:sp>
        <p:nvSpPr>
          <p:cNvPr id="8" name="CuadroTexto 1">
            <a:extLst>
              <a:ext uri="{FF2B5EF4-FFF2-40B4-BE49-F238E27FC236}">
                <a16:creationId xmlns:a16="http://schemas.microsoft.com/office/drawing/2014/main" id="{34514E98-5073-E0E4-7E68-6DFF49ABBDFA}"/>
              </a:ext>
            </a:extLst>
          </p:cNvPr>
          <p:cNvSpPr txBox="1"/>
          <p:nvPr/>
        </p:nvSpPr>
        <p:spPr>
          <a:xfrm>
            <a:off x="5146114" y="971918"/>
            <a:ext cx="9292379" cy="400110"/>
          </a:xfrm>
          <a:prstGeom prst="rect">
            <a:avLst/>
          </a:prstGeom>
          <a:noFill/>
          <a:ln>
            <a:noFill/>
          </a:ln>
        </p:spPr>
        <p:txBody>
          <a:bodyPr wrap="square" lIns="91440" tIns="45720" rIns="91440" bIns="45720" anchor="t">
            <a:spAutoFit/>
          </a:bodyPr>
          <a:ls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2000" b="1">
                <a:solidFill>
                  <a:srgbClr val="002060"/>
                </a:solidFill>
                <a:latin typeface="Arial" panose="020B0604020202020204" pitchFamily="34" charset="0"/>
                <a:cs typeface="Arial" panose="020B0604020202020204" pitchFamily="34" charset="0"/>
                <a:sym typeface="Arial"/>
              </a:rPr>
              <a:t>SCHOOLS AT RISK: VILLA MARÍA DEL TRIUNFO </a:t>
            </a:r>
          </a:p>
        </p:txBody>
      </p:sp>
      <p:pic>
        <p:nvPicPr>
          <p:cNvPr id="12" name="Imagen 16" descr="Imagen que contiene interior, silla, tabla, vista&#10;&#10;Descripción generada automáticamente">
            <a:extLst>
              <a:ext uri="{FF2B5EF4-FFF2-40B4-BE49-F238E27FC236}">
                <a16:creationId xmlns:a16="http://schemas.microsoft.com/office/drawing/2014/main" id="{BCC18D9B-D354-FEAD-1C0D-94AAFE61F06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53775" y="2247990"/>
            <a:ext cx="3420000" cy="3413035"/>
          </a:xfrm>
          <a:prstGeom prst="rect">
            <a:avLst/>
          </a:prstGeom>
        </p:spPr>
      </p:pic>
      <p:grpSp>
        <p:nvGrpSpPr>
          <p:cNvPr id="6" name="Grupo 5">
            <a:extLst>
              <a:ext uri="{FF2B5EF4-FFF2-40B4-BE49-F238E27FC236}">
                <a16:creationId xmlns:a16="http://schemas.microsoft.com/office/drawing/2014/main" id="{F1384C9D-46C6-CB77-E273-B7E17D54217B}"/>
              </a:ext>
            </a:extLst>
          </p:cNvPr>
          <p:cNvGrpSpPr/>
          <p:nvPr/>
        </p:nvGrpSpPr>
        <p:grpSpPr>
          <a:xfrm>
            <a:off x="354298" y="996472"/>
            <a:ext cx="3898394" cy="1155318"/>
            <a:chOff x="354298" y="996472"/>
            <a:chExt cx="3898394" cy="1155318"/>
          </a:xfrm>
        </p:grpSpPr>
        <p:sp>
          <p:nvSpPr>
            <p:cNvPr id="11" name="object 5">
              <a:extLst>
                <a:ext uri="{FF2B5EF4-FFF2-40B4-BE49-F238E27FC236}">
                  <a16:creationId xmlns:a16="http://schemas.microsoft.com/office/drawing/2014/main" id="{C815F693-5203-E9D4-0176-DFFD58F6638E}"/>
                </a:ext>
              </a:extLst>
            </p:cNvPr>
            <p:cNvSpPr txBox="1"/>
            <p:nvPr/>
          </p:nvSpPr>
          <p:spPr>
            <a:xfrm>
              <a:off x="708226" y="1886877"/>
              <a:ext cx="3155750" cy="264913"/>
            </a:xfrm>
            <a:prstGeom prst="rect">
              <a:avLst/>
            </a:prstGeom>
            <a:solidFill>
              <a:srgbClr val="EE8E00"/>
            </a:solidFill>
          </p:spPr>
          <p:txBody>
            <a:bodyPr vert="horz" wrap="square" lIns="0" tIns="12699" rIns="0" bIns="0" rtlCol="0">
              <a:spAutoFit/>
            </a:bodyPr>
            <a:lstStyle/>
            <a:p>
              <a:pPr marL="12699" algn="ctr" defTabSz="914358">
                <a:spcBef>
                  <a:spcPts val="100"/>
                </a:spcBef>
                <a:defRPr/>
              </a:pPr>
              <a:r>
                <a:rPr lang="es-MX" sz="1600" b="1" spc="-10">
                  <a:solidFill>
                    <a:srgbClr val="FFFFFF"/>
                  </a:solidFill>
                  <a:latin typeface="Arial"/>
                  <a:cs typeface="Arial"/>
                  <a:sym typeface="Arial"/>
                </a:rPr>
                <a:t>STRUCTURING</a:t>
              </a:r>
              <a:endParaRPr lang="es-PE" sz="1600" b="1">
                <a:solidFill>
                  <a:prstClr val="black"/>
                </a:solidFill>
                <a:latin typeface="Arial"/>
                <a:cs typeface="Arial"/>
                <a:sym typeface="Arial"/>
              </a:endParaRPr>
            </a:p>
          </p:txBody>
        </p:sp>
        <p:grpSp>
          <p:nvGrpSpPr>
            <p:cNvPr id="16" name="Grupo 15">
              <a:extLst>
                <a:ext uri="{FF2B5EF4-FFF2-40B4-BE49-F238E27FC236}">
                  <a16:creationId xmlns:a16="http://schemas.microsoft.com/office/drawing/2014/main" id="{1CA594ED-9C66-343A-032F-8E69A78802AC}"/>
                </a:ext>
              </a:extLst>
            </p:cNvPr>
            <p:cNvGrpSpPr/>
            <p:nvPr/>
          </p:nvGrpSpPr>
          <p:grpSpPr>
            <a:xfrm>
              <a:off x="354298" y="996472"/>
              <a:ext cx="3898394" cy="978370"/>
              <a:chOff x="-164593" y="5768531"/>
              <a:chExt cx="3898394" cy="978370"/>
            </a:xfrm>
            <a:noFill/>
          </p:grpSpPr>
          <p:sp>
            <p:nvSpPr>
              <p:cNvPr id="24" name="object 2">
                <a:extLst>
                  <a:ext uri="{FF2B5EF4-FFF2-40B4-BE49-F238E27FC236}">
                    <a16:creationId xmlns:a16="http://schemas.microsoft.com/office/drawing/2014/main" id="{55C6EC4C-4EC8-1597-8F1B-0AA6F5E4ED65}"/>
                  </a:ext>
                </a:extLst>
              </p:cNvPr>
              <p:cNvSpPr/>
              <p:nvPr/>
            </p:nvSpPr>
            <p:spPr>
              <a:xfrm>
                <a:off x="-164593" y="5768531"/>
                <a:ext cx="3898394" cy="978370"/>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prstClr val="black"/>
                  </a:solidFill>
                  <a:latin typeface="Arial"/>
                  <a:cs typeface="Arial"/>
                  <a:sym typeface="Arial"/>
                </a:endParaRPr>
              </a:p>
            </p:txBody>
          </p:sp>
          <p:sp>
            <p:nvSpPr>
              <p:cNvPr id="27" name="object 5">
                <a:extLst>
                  <a:ext uri="{FF2B5EF4-FFF2-40B4-BE49-F238E27FC236}">
                    <a16:creationId xmlns:a16="http://schemas.microsoft.com/office/drawing/2014/main" id="{6E322BA0-E50B-FA21-0ED2-F56482D9C0CE}"/>
                  </a:ext>
                </a:extLst>
              </p:cNvPr>
              <p:cNvSpPr txBox="1"/>
              <p:nvPr/>
            </p:nvSpPr>
            <p:spPr>
              <a:xfrm>
                <a:off x="191765" y="5883645"/>
                <a:ext cx="1981799" cy="751487"/>
              </a:xfrm>
              <a:prstGeom prst="rect">
                <a:avLst/>
              </a:prstGeom>
              <a:grpFill/>
            </p:spPr>
            <p:txBody>
              <a:bodyPr vert="horz" wrap="square" lIns="0" tIns="12699" rIns="0" bIns="0" rtlCol="0">
                <a:spAutoFit/>
              </a:bodyPr>
              <a:lstStyle/>
              <a:p>
                <a:pPr marL="12699" defTabSz="914358">
                  <a:defRPr/>
                </a:pPr>
                <a:r>
                  <a:rPr lang="en-US" sz="1600" b="1" spc="-10">
                    <a:solidFill>
                      <a:srgbClr val="FFFFFF"/>
                    </a:solidFill>
                    <a:latin typeface="Arial"/>
                    <a:cs typeface="Arial"/>
                    <a:sym typeface="Arial"/>
                  </a:rPr>
                  <a:t>ESTIMATED DATE OF DECLARATION OF INTEREST</a:t>
                </a:r>
                <a:endParaRPr lang="es-PE" sz="1600">
                  <a:solidFill>
                    <a:prstClr val="black"/>
                  </a:solidFill>
                  <a:latin typeface="Arial"/>
                  <a:cs typeface="Arial"/>
                  <a:sym typeface="Arial"/>
                </a:endParaRPr>
              </a:p>
            </p:txBody>
          </p:sp>
          <p:sp>
            <p:nvSpPr>
              <p:cNvPr id="29" name="object 18">
                <a:extLst>
                  <a:ext uri="{FF2B5EF4-FFF2-40B4-BE49-F238E27FC236}">
                    <a16:creationId xmlns:a16="http://schemas.microsoft.com/office/drawing/2014/main" id="{C59537F6-D5DE-13A3-6566-0896FD32B687}"/>
                  </a:ext>
                </a:extLst>
              </p:cNvPr>
              <p:cNvSpPr txBox="1"/>
              <p:nvPr/>
            </p:nvSpPr>
            <p:spPr>
              <a:xfrm>
                <a:off x="2123271" y="5897597"/>
                <a:ext cx="1241098" cy="243656"/>
              </a:xfrm>
              <a:prstGeom prst="rect">
                <a:avLst/>
              </a:prstGeom>
              <a:solidFill>
                <a:srgbClr val="FF9900"/>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17" name="object 17">
              <a:extLst>
                <a:ext uri="{FF2B5EF4-FFF2-40B4-BE49-F238E27FC236}">
                  <a16:creationId xmlns:a16="http://schemas.microsoft.com/office/drawing/2014/main" id="{DFB6580C-3081-D71D-A5D5-6D579EEE9C10}"/>
                </a:ext>
              </a:extLst>
            </p:cNvPr>
            <p:cNvSpPr txBox="1"/>
            <p:nvPr/>
          </p:nvSpPr>
          <p:spPr>
            <a:xfrm>
              <a:off x="2957998" y="1366208"/>
              <a:ext cx="597755" cy="321241"/>
            </a:xfrm>
            <a:prstGeom prst="rect">
              <a:avLst/>
            </a:prstGeom>
            <a:no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4</a:t>
              </a:r>
              <a:endParaRPr sz="2000">
                <a:solidFill>
                  <a:schemeClr val="bg1"/>
                </a:solidFill>
                <a:latin typeface="Arial"/>
                <a:cs typeface="Arial"/>
                <a:sym typeface="Arial"/>
              </a:endParaRPr>
            </a:p>
          </p:txBody>
        </p:sp>
      </p:grpSp>
    </p:spTree>
    <p:extLst>
      <p:ext uri="{BB962C8B-B14F-4D97-AF65-F5344CB8AC3E}">
        <p14:creationId xmlns:p14="http://schemas.microsoft.com/office/powerpoint/2010/main" val="39494550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2E0EA2ED-369F-8805-B265-AB1D1E17EB32}"/>
              </a:ext>
            </a:extLst>
          </p:cNvPr>
          <p:cNvSpPr/>
          <p:nvPr/>
        </p:nvSpPr>
        <p:spPr>
          <a:xfrm>
            <a:off x="1016750"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CuadroTexto 2">
            <a:extLst>
              <a:ext uri="{FF2B5EF4-FFF2-40B4-BE49-F238E27FC236}">
                <a16:creationId xmlns:a16="http://schemas.microsoft.com/office/drawing/2014/main" id="{B3088468-D233-14D1-517B-E1D171FB0AF6}"/>
              </a:ext>
            </a:extLst>
          </p:cNvPr>
          <p:cNvSpPr txBox="1"/>
          <p:nvPr/>
        </p:nvSpPr>
        <p:spPr>
          <a:xfrm>
            <a:off x="5335892" y="886928"/>
            <a:ext cx="6158423" cy="707886"/>
          </a:xfrm>
          <a:prstGeom prst="rect">
            <a:avLst/>
          </a:prstGeom>
          <a:noFill/>
          <a:ln>
            <a:noFill/>
          </a:ln>
        </p:spPr>
        <p:txBody>
          <a:bodyPr wrap="square" lIns="91440" tIns="45720" rIns="91440" bIns="45720" anchor="t">
            <a:spAutoFit/>
          </a:bodyPr>
          <a:lstStyle/>
          <a:p>
            <a:r>
              <a:rPr lang="en-US" sz="2000" b="1">
                <a:solidFill>
                  <a:srgbClr val="002060"/>
                </a:solidFill>
                <a:latin typeface="Arial"/>
                <a:cs typeface="Arial"/>
                <a:sym typeface="Arial"/>
              </a:rPr>
              <a:t>SCHOOLS AT RISK </a:t>
            </a:r>
          </a:p>
          <a:p>
            <a:r>
              <a:rPr lang="en-US" sz="2000" b="1">
                <a:solidFill>
                  <a:srgbClr val="002060"/>
                </a:solidFill>
                <a:latin typeface="Arial"/>
                <a:cs typeface="Arial"/>
                <a:sym typeface="Arial"/>
              </a:rPr>
              <a:t>ATE - SAN JUAN DE LURIGANCHO</a:t>
            </a:r>
          </a:p>
        </p:txBody>
      </p:sp>
      <p:grpSp>
        <p:nvGrpSpPr>
          <p:cNvPr id="10" name="Grupo 9">
            <a:extLst>
              <a:ext uri="{FF2B5EF4-FFF2-40B4-BE49-F238E27FC236}">
                <a16:creationId xmlns:a16="http://schemas.microsoft.com/office/drawing/2014/main" id="{BB2CCD0F-9AEE-2487-4249-DF9BE778DD66}"/>
              </a:ext>
            </a:extLst>
          </p:cNvPr>
          <p:cNvGrpSpPr/>
          <p:nvPr/>
        </p:nvGrpSpPr>
        <p:grpSpPr>
          <a:xfrm>
            <a:off x="5216026" y="1881680"/>
            <a:ext cx="6181504" cy="1613261"/>
            <a:chOff x="5141823" y="1582628"/>
            <a:chExt cx="6181504" cy="1613261"/>
          </a:xfrm>
        </p:grpSpPr>
        <p:sp>
          <p:nvSpPr>
            <p:cNvPr id="5" name="Elipse 4">
              <a:extLst>
                <a:ext uri="{FF2B5EF4-FFF2-40B4-BE49-F238E27FC236}">
                  <a16:creationId xmlns:a16="http://schemas.microsoft.com/office/drawing/2014/main" id="{E3397ECD-27F1-A48E-4F11-A56F02EBD829}"/>
                </a:ext>
              </a:extLst>
            </p:cNvPr>
            <p:cNvSpPr/>
            <p:nvPr/>
          </p:nvSpPr>
          <p:spPr>
            <a:xfrm>
              <a:off x="5141823" y="1582628"/>
              <a:ext cx="818611" cy="800469"/>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3" name="Gráfico 12" descr="Plano con relleno sólido">
              <a:extLst>
                <a:ext uri="{FF2B5EF4-FFF2-40B4-BE49-F238E27FC236}">
                  <a16:creationId xmlns:a16="http://schemas.microsoft.com/office/drawing/2014/main" id="{527750D0-AA23-9E80-77E4-AD6A27F0B13E}"/>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51875" y="1682074"/>
              <a:ext cx="596900" cy="601577"/>
            </a:xfrm>
            <a:prstGeom prst="rect">
              <a:avLst/>
            </a:prstGeom>
          </p:spPr>
        </p:pic>
        <p:sp>
          <p:nvSpPr>
            <p:cNvPr id="14" name="object 14">
              <a:extLst>
                <a:ext uri="{FF2B5EF4-FFF2-40B4-BE49-F238E27FC236}">
                  <a16:creationId xmlns:a16="http://schemas.microsoft.com/office/drawing/2014/main" id="{DCE7083E-D3D9-5529-12EE-AA43F41B026D}"/>
                </a:ext>
              </a:extLst>
            </p:cNvPr>
            <p:cNvSpPr txBox="1"/>
            <p:nvPr/>
          </p:nvSpPr>
          <p:spPr>
            <a:xfrm>
              <a:off x="6106771" y="1582628"/>
              <a:ext cx="5216556" cy="1613261"/>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r>
                <a:rPr lang="es-MX" sz="2000" b="1">
                  <a:solidFill>
                    <a:schemeClr val="tx1">
                      <a:lumMod val="85000"/>
                      <a:lumOff val="15000"/>
                    </a:schemeClr>
                  </a:solidFill>
                  <a:latin typeface="Arial"/>
                  <a:cs typeface="Arial"/>
                  <a:sym typeface="Arial"/>
                </a:rPr>
                <a:t> and </a:t>
              </a: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sym typeface="Arial"/>
              </a:endParaRPr>
            </a:p>
            <a:p>
              <a:pPr algn="just" defTabSz="914358"/>
              <a:r>
                <a:rPr lang="en-us" sz="1400">
                  <a:solidFill>
                    <a:schemeClr val="tx1">
                      <a:lumMod val="85000"/>
                      <a:lumOff val="15000"/>
                    </a:schemeClr>
                  </a:solidFill>
                  <a:latin typeface="Arial"/>
                  <a:cs typeface="Arial"/>
                  <a:sym typeface="Arial"/>
                </a:rPr>
                <a:t>Availability of infrastructure, furniture and educational equipment. Provision of services: integral cleaning, waste management and pest control, private security and surveillance, and school topics. Administration of an Operational Control Center for services, including the management of basic services. The project will benefit more than 24 </a:t>
              </a:r>
              <a:r>
                <a:rPr lang="en-US" sz="1400">
                  <a:solidFill>
                    <a:schemeClr val="tx1">
                      <a:lumMod val="85000"/>
                      <a:lumOff val="15000"/>
                    </a:schemeClr>
                  </a:solidFill>
                  <a:latin typeface="Arial"/>
                  <a:cs typeface="Arial"/>
                  <a:sym typeface="Arial"/>
                </a:rPr>
                <a:t>thousand</a:t>
              </a:r>
              <a:r>
                <a:rPr lang="en-us" sz="1400">
                  <a:solidFill>
                    <a:schemeClr val="tx1">
                      <a:lumMod val="85000"/>
                      <a:lumOff val="15000"/>
                    </a:schemeClr>
                  </a:solidFill>
                  <a:latin typeface="Arial"/>
                  <a:cs typeface="Arial"/>
                  <a:sym typeface="Arial"/>
                </a:rPr>
                <a:t> students/year.</a:t>
              </a:r>
              <a:endParaRPr lang="es-ES" sz="1400">
                <a:solidFill>
                  <a:schemeClr val="tx1">
                    <a:lumMod val="85000"/>
                    <a:lumOff val="15000"/>
                  </a:schemeClr>
                </a:solidFill>
                <a:latin typeface="Arial"/>
                <a:cs typeface="Arial"/>
                <a:sym typeface="Arial"/>
              </a:endParaRPr>
            </a:p>
          </p:txBody>
        </p:sp>
      </p:grpSp>
      <p:grpSp>
        <p:nvGrpSpPr>
          <p:cNvPr id="4" name="Grupo 3">
            <a:extLst>
              <a:ext uri="{FF2B5EF4-FFF2-40B4-BE49-F238E27FC236}">
                <a16:creationId xmlns:a16="http://schemas.microsoft.com/office/drawing/2014/main" id="{B269CCB6-CD6F-B556-0098-888F1F534666}"/>
              </a:ext>
            </a:extLst>
          </p:cNvPr>
          <p:cNvGrpSpPr/>
          <p:nvPr/>
        </p:nvGrpSpPr>
        <p:grpSpPr>
          <a:xfrm>
            <a:off x="5223575" y="5438792"/>
            <a:ext cx="6181722" cy="809023"/>
            <a:chOff x="5141604" y="5348554"/>
            <a:chExt cx="6181722" cy="809023"/>
          </a:xfrm>
        </p:grpSpPr>
        <p:sp>
          <p:nvSpPr>
            <p:cNvPr id="26" name="Elipse 25">
              <a:extLst>
                <a:ext uri="{FF2B5EF4-FFF2-40B4-BE49-F238E27FC236}">
                  <a16:creationId xmlns:a16="http://schemas.microsoft.com/office/drawing/2014/main" id="{0BE39496-C580-CA60-78E2-F80234A42778}"/>
                </a:ext>
              </a:extLst>
            </p:cNvPr>
            <p:cNvSpPr/>
            <p:nvPr/>
          </p:nvSpPr>
          <p:spPr>
            <a:xfrm>
              <a:off x="5141604" y="5352573"/>
              <a:ext cx="818611" cy="805004"/>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9" name="Gráfico 8" descr="Monedas con relleno sólido">
              <a:extLst>
                <a:ext uri="{FF2B5EF4-FFF2-40B4-BE49-F238E27FC236}">
                  <a16:creationId xmlns:a16="http://schemas.microsoft.com/office/drawing/2014/main" id="{5B0442B9-B97D-BEBB-B4E1-B405560D326F}"/>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243888" y="5443472"/>
              <a:ext cx="614042" cy="623207"/>
            </a:xfrm>
            <a:prstGeom prst="rect">
              <a:avLst/>
            </a:prstGeom>
          </p:spPr>
        </p:pic>
        <p:sp>
          <p:nvSpPr>
            <p:cNvPr id="15" name="object 14">
              <a:extLst>
                <a:ext uri="{FF2B5EF4-FFF2-40B4-BE49-F238E27FC236}">
                  <a16:creationId xmlns:a16="http://schemas.microsoft.com/office/drawing/2014/main" id="{AC30F340-74A7-5026-7A2D-58BE0E25B14E}"/>
                </a:ext>
              </a:extLst>
            </p:cNvPr>
            <p:cNvSpPr txBox="1"/>
            <p:nvPr/>
          </p:nvSpPr>
          <p:spPr>
            <a:xfrm>
              <a:off x="6105143" y="5348554"/>
              <a:ext cx="5218183" cy="536043"/>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Investment</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Amount</a:t>
              </a:r>
              <a:r>
                <a:rPr lang="es-MX" sz="2000" b="1">
                  <a:solidFill>
                    <a:schemeClr val="tx1">
                      <a:lumMod val="85000"/>
                      <a:lumOff val="15000"/>
                    </a:schemeClr>
                  </a:solidFill>
                  <a:latin typeface="Arial"/>
                  <a:cs typeface="Arial"/>
                  <a:sym typeface="Arial"/>
                </a:rPr>
                <a:t>: US$ 139.58MM</a:t>
              </a:r>
              <a:endParaRPr lang="en-US" sz="2000">
                <a:solidFill>
                  <a:schemeClr val="tx1">
                    <a:lumMod val="85000"/>
                    <a:lumOff val="15000"/>
                  </a:schemeClr>
                </a:solidFill>
                <a:latin typeface="Arial"/>
                <a:cs typeface="Arial"/>
              </a:endParaRPr>
            </a:p>
            <a:p>
              <a:pPr algn="just" defTabSz="914358"/>
              <a:r>
                <a:rPr lang="en-us" sz="1400">
                  <a:solidFill>
                    <a:schemeClr val="tx1">
                      <a:lumMod val="85000"/>
                      <a:lumOff val="15000"/>
                    </a:schemeClr>
                  </a:solidFill>
                  <a:latin typeface="Arial"/>
                  <a:cs typeface="Arial"/>
                </a:rPr>
                <a:t>Co-financed unsolicited proposal modality for a term of 20 years.</a:t>
              </a:r>
              <a:endParaRPr lang="es-MX" sz="1400">
                <a:solidFill>
                  <a:schemeClr val="tx1">
                    <a:lumMod val="85000"/>
                    <a:lumOff val="15000"/>
                  </a:schemeClr>
                </a:solidFill>
                <a:latin typeface="Arial"/>
                <a:cs typeface="Arial"/>
              </a:endParaRPr>
            </a:p>
          </p:txBody>
        </p:sp>
      </p:grpSp>
      <p:grpSp>
        <p:nvGrpSpPr>
          <p:cNvPr id="6" name="Grupo 5">
            <a:extLst>
              <a:ext uri="{FF2B5EF4-FFF2-40B4-BE49-F238E27FC236}">
                <a16:creationId xmlns:a16="http://schemas.microsoft.com/office/drawing/2014/main" id="{9A971879-A042-7FD9-492F-ADDFC185F25B}"/>
              </a:ext>
            </a:extLst>
          </p:cNvPr>
          <p:cNvGrpSpPr/>
          <p:nvPr/>
        </p:nvGrpSpPr>
        <p:grpSpPr>
          <a:xfrm>
            <a:off x="5223575" y="3905675"/>
            <a:ext cx="6173955" cy="1305485"/>
            <a:chOff x="5149372" y="3709251"/>
            <a:chExt cx="6173955" cy="1305485"/>
          </a:xfrm>
        </p:grpSpPr>
        <p:sp>
          <p:nvSpPr>
            <p:cNvPr id="20" name="Elipse 19">
              <a:extLst>
                <a:ext uri="{FF2B5EF4-FFF2-40B4-BE49-F238E27FC236}">
                  <a16:creationId xmlns:a16="http://schemas.microsoft.com/office/drawing/2014/main" id="{FB92F3A0-83DB-0930-9129-13B165F79858}"/>
                </a:ext>
              </a:extLst>
            </p:cNvPr>
            <p:cNvSpPr/>
            <p:nvPr/>
          </p:nvSpPr>
          <p:spPr>
            <a:xfrm>
              <a:off x="5149372" y="3709251"/>
              <a:ext cx="800469" cy="795027"/>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7" name="object 14">
              <a:extLst>
                <a:ext uri="{FF2B5EF4-FFF2-40B4-BE49-F238E27FC236}">
                  <a16:creationId xmlns:a16="http://schemas.microsoft.com/office/drawing/2014/main" id="{E7E344BA-13CF-D9CC-6245-985235E3676C}"/>
                </a:ext>
              </a:extLst>
            </p:cNvPr>
            <p:cNvSpPr txBox="1"/>
            <p:nvPr/>
          </p:nvSpPr>
          <p:spPr>
            <a:xfrm>
              <a:off x="6105144" y="3709251"/>
              <a:ext cx="5218183" cy="1305485"/>
            </a:xfrm>
            <a:prstGeom prst="rect">
              <a:avLst/>
            </a:prstGeom>
          </p:spPr>
          <p:txBody>
            <a:bodyPr vert="horz" wrap="square" lIns="0" tIns="12699" rIns="0" bIns="0" rtlCol="0" anchor="t">
              <a:spAutoFit/>
            </a:bodyPr>
            <a:lstStyle/>
            <a:p>
              <a:pPr algn="just" defTabSz="914358" rtl="0"/>
              <a:r>
                <a:rPr lang="en-us" sz="1400">
                  <a:solidFill>
                    <a:schemeClr val="tx1">
                      <a:lumMod val="85000"/>
                      <a:lumOff val="15000"/>
                    </a:schemeClr>
                  </a:solidFill>
                  <a:latin typeface="Arial"/>
                  <a:cs typeface="Arial"/>
                  <a:sym typeface="Arial"/>
                </a:rPr>
                <a:t>In the 14 educational institutions: Execution of a Temporary Relocation Plan. Construction of new educational infrastructure: classrooms, laboratories, workshops, teachers' rooms, academic management offices, sports infrastructure, among others. Equipment and furniture for all educational spaces and environments.</a:t>
              </a:r>
              <a:endParaRPr lang="es-MX" sz="1400">
                <a:solidFill>
                  <a:srgbClr val="262626"/>
                </a:solidFill>
                <a:latin typeface="Arial"/>
                <a:cs typeface="Arial"/>
              </a:endParaRPr>
            </a:p>
          </p:txBody>
        </p:sp>
        <p:pic>
          <p:nvPicPr>
            <p:cNvPr id="28" name="Gráfico 27" descr="Hombre trabajador de la construcción con relleno sólido">
              <a:extLst>
                <a:ext uri="{FF2B5EF4-FFF2-40B4-BE49-F238E27FC236}">
                  <a16:creationId xmlns:a16="http://schemas.microsoft.com/office/drawing/2014/main" id="{82F591D3-7F93-643D-F791-BCFF74A9F5DF}"/>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204802" y="3765678"/>
              <a:ext cx="682173" cy="682173"/>
            </a:xfrm>
            <a:prstGeom prst="rect">
              <a:avLst/>
            </a:prstGeom>
          </p:spPr>
        </p:pic>
      </p:grpSp>
      <p:pic>
        <p:nvPicPr>
          <p:cNvPr id="19" name="Imagen 18" descr="Una sala de estar&#10;&#10;Descripción generada automáticamente">
            <a:extLst>
              <a:ext uri="{FF2B5EF4-FFF2-40B4-BE49-F238E27FC236}">
                <a16:creationId xmlns:a16="http://schemas.microsoft.com/office/drawing/2014/main" id="{299A14A1-8AF6-A732-DD22-72A9B6BB3F21}"/>
              </a:ext>
            </a:extLst>
          </p:cNvPr>
          <p:cNvPicPr>
            <a:picLocks noChangeAspect="1"/>
          </p:cNvPicPr>
          <p:nvPr/>
        </p:nvPicPr>
        <p:blipFill>
          <a:blip r:embed="rId8">
            <a:extLst>
              <a:ext uri="{28A0092B-C50C-407E-A947-70E740481C1C}">
                <a14:useLocalDpi xmlns:a14="http://schemas.microsoft.com/office/drawing/2010/main" val="0"/>
              </a:ext>
            </a:extLst>
          </a:blip>
          <a:srcRect l="572" t="565" r="33899" b="1142"/>
          <a:stretch>
            <a:fillRect/>
          </a:stretch>
        </p:blipFill>
        <p:spPr>
          <a:xfrm>
            <a:off x="569650" y="2241025"/>
            <a:ext cx="3420000" cy="3420000"/>
          </a:xfrm>
          <a:custGeom>
            <a:avLst/>
            <a:gdLst>
              <a:gd name="connsiteX0" fmla="*/ 1620000 w 3240000"/>
              <a:gd name="connsiteY0" fmla="*/ 0 h 3240000"/>
              <a:gd name="connsiteX1" fmla="*/ 3240000 w 3240000"/>
              <a:gd name="connsiteY1" fmla="*/ 1620000 h 3240000"/>
              <a:gd name="connsiteX2" fmla="*/ 1620000 w 3240000"/>
              <a:gd name="connsiteY2" fmla="*/ 3240000 h 3240000"/>
              <a:gd name="connsiteX3" fmla="*/ 0 w 3240000"/>
              <a:gd name="connsiteY3" fmla="*/ 1620000 h 3240000"/>
              <a:gd name="connsiteX4" fmla="*/ 1620000 w 3240000"/>
              <a:gd name="connsiteY4" fmla="*/ 0 h 32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0000" h="3240000">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p:spPr>
      </p:pic>
      <p:grpSp>
        <p:nvGrpSpPr>
          <p:cNvPr id="2" name="Grupo 1">
            <a:extLst>
              <a:ext uri="{FF2B5EF4-FFF2-40B4-BE49-F238E27FC236}">
                <a16:creationId xmlns:a16="http://schemas.microsoft.com/office/drawing/2014/main" id="{BEDE3AB7-0461-3F12-8B4C-999F6686C9F6}"/>
              </a:ext>
            </a:extLst>
          </p:cNvPr>
          <p:cNvGrpSpPr/>
          <p:nvPr/>
        </p:nvGrpSpPr>
        <p:grpSpPr>
          <a:xfrm>
            <a:off x="354298" y="996472"/>
            <a:ext cx="3898394" cy="1155318"/>
            <a:chOff x="354298" y="996472"/>
            <a:chExt cx="3898394" cy="1155318"/>
          </a:xfrm>
        </p:grpSpPr>
        <p:sp>
          <p:nvSpPr>
            <p:cNvPr id="8" name="object 5">
              <a:extLst>
                <a:ext uri="{FF2B5EF4-FFF2-40B4-BE49-F238E27FC236}">
                  <a16:creationId xmlns:a16="http://schemas.microsoft.com/office/drawing/2014/main" id="{3B606E05-3D50-F10D-9B57-6AE5D1BDA438}"/>
                </a:ext>
              </a:extLst>
            </p:cNvPr>
            <p:cNvSpPr txBox="1"/>
            <p:nvPr/>
          </p:nvSpPr>
          <p:spPr>
            <a:xfrm>
              <a:off x="708226" y="1886877"/>
              <a:ext cx="3155750" cy="264913"/>
            </a:xfrm>
            <a:prstGeom prst="rect">
              <a:avLst/>
            </a:prstGeom>
            <a:solidFill>
              <a:srgbClr val="EE8E00"/>
            </a:solidFill>
          </p:spPr>
          <p:txBody>
            <a:bodyPr vert="horz" wrap="square" lIns="0" tIns="12699" rIns="0" bIns="0" rtlCol="0">
              <a:spAutoFit/>
            </a:bodyPr>
            <a:lstStyle/>
            <a:p>
              <a:pPr marL="12699" algn="ctr" defTabSz="914358">
                <a:spcBef>
                  <a:spcPts val="100"/>
                </a:spcBef>
                <a:defRPr/>
              </a:pPr>
              <a:r>
                <a:rPr lang="es-MX" sz="1600" b="1" spc="-10">
                  <a:solidFill>
                    <a:srgbClr val="FFFFFF"/>
                  </a:solidFill>
                  <a:latin typeface="Arial"/>
                  <a:cs typeface="Arial"/>
                  <a:sym typeface="Arial"/>
                </a:rPr>
                <a:t>STRUCTURING</a:t>
              </a:r>
              <a:endParaRPr lang="es-PE" sz="1600" b="1">
                <a:solidFill>
                  <a:prstClr val="black"/>
                </a:solidFill>
                <a:latin typeface="Arial"/>
                <a:cs typeface="Arial"/>
                <a:sym typeface="Arial"/>
              </a:endParaRPr>
            </a:p>
          </p:txBody>
        </p:sp>
        <p:grpSp>
          <p:nvGrpSpPr>
            <p:cNvPr id="12" name="Grupo 11">
              <a:extLst>
                <a:ext uri="{FF2B5EF4-FFF2-40B4-BE49-F238E27FC236}">
                  <a16:creationId xmlns:a16="http://schemas.microsoft.com/office/drawing/2014/main" id="{27616CBE-1CAF-F9D5-EA8C-94A18A88CB9F}"/>
                </a:ext>
              </a:extLst>
            </p:cNvPr>
            <p:cNvGrpSpPr/>
            <p:nvPr/>
          </p:nvGrpSpPr>
          <p:grpSpPr>
            <a:xfrm>
              <a:off x="354298" y="996472"/>
              <a:ext cx="3898394" cy="978370"/>
              <a:chOff x="-164593" y="5768531"/>
              <a:chExt cx="3898394" cy="978370"/>
            </a:xfrm>
            <a:noFill/>
          </p:grpSpPr>
          <p:sp>
            <p:nvSpPr>
              <p:cNvPr id="24" name="object 2">
                <a:extLst>
                  <a:ext uri="{FF2B5EF4-FFF2-40B4-BE49-F238E27FC236}">
                    <a16:creationId xmlns:a16="http://schemas.microsoft.com/office/drawing/2014/main" id="{01CE044B-AD7F-B555-36F2-87775D4DEA14}"/>
                  </a:ext>
                </a:extLst>
              </p:cNvPr>
              <p:cNvSpPr/>
              <p:nvPr/>
            </p:nvSpPr>
            <p:spPr>
              <a:xfrm>
                <a:off x="-164593" y="5768531"/>
                <a:ext cx="3898394" cy="978370"/>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prstClr val="black"/>
                  </a:solidFill>
                  <a:latin typeface="Arial"/>
                  <a:cs typeface="Arial"/>
                  <a:sym typeface="Arial"/>
                </a:endParaRPr>
              </a:p>
            </p:txBody>
          </p:sp>
          <p:sp>
            <p:nvSpPr>
              <p:cNvPr id="27" name="object 5">
                <a:extLst>
                  <a:ext uri="{FF2B5EF4-FFF2-40B4-BE49-F238E27FC236}">
                    <a16:creationId xmlns:a16="http://schemas.microsoft.com/office/drawing/2014/main" id="{76F90B9B-A287-F98B-2D50-57A8A7C9BC02}"/>
                  </a:ext>
                </a:extLst>
              </p:cNvPr>
              <p:cNvSpPr txBox="1"/>
              <p:nvPr/>
            </p:nvSpPr>
            <p:spPr>
              <a:xfrm>
                <a:off x="191765" y="5883645"/>
                <a:ext cx="1981799" cy="751487"/>
              </a:xfrm>
              <a:prstGeom prst="rect">
                <a:avLst/>
              </a:prstGeom>
              <a:grpFill/>
            </p:spPr>
            <p:txBody>
              <a:bodyPr vert="horz" wrap="square" lIns="0" tIns="12699" rIns="0" bIns="0" rtlCol="0">
                <a:spAutoFit/>
              </a:bodyPr>
              <a:lstStyle/>
              <a:p>
                <a:pPr marL="12699" defTabSz="914358">
                  <a:defRPr/>
                </a:pPr>
                <a:r>
                  <a:rPr lang="en-US" sz="1600" b="1" spc="-10">
                    <a:solidFill>
                      <a:srgbClr val="FFFFFF"/>
                    </a:solidFill>
                    <a:latin typeface="Arial"/>
                    <a:cs typeface="Arial"/>
                    <a:sym typeface="Arial"/>
                  </a:rPr>
                  <a:t>ESTIMATED DATE OF DECLARATION OF INTEREST</a:t>
                </a:r>
                <a:endParaRPr lang="es-PE" sz="1600">
                  <a:solidFill>
                    <a:prstClr val="black"/>
                  </a:solidFill>
                  <a:latin typeface="Arial"/>
                  <a:cs typeface="Arial"/>
                  <a:sym typeface="Arial"/>
                </a:endParaRPr>
              </a:p>
            </p:txBody>
          </p:sp>
          <p:sp>
            <p:nvSpPr>
              <p:cNvPr id="29" name="object 18">
                <a:extLst>
                  <a:ext uri="{FF2B5EF4-FFF2-40B4-BE49-F238E27FC236}">
                    <a16:creationId xmlns:a16="http://schemas.microsoft.com/office/drawing/2014/main" id="{B1BBCF43-0F40-8D64-F465-3341350E7E23}"/>
                  </a:ext>
                </a:extLst>
              </p:cNvPr>
              <p:cNvSpPr txBox="1"/>
              <p:nvPr/>
            </p:nvSpPr>
            <p:spPr>
              <a:xfrm>
                <a:off x="2123271" y="5897597"/>
                <a:ext cx="1241098" cy="243656"/>
              </a:xfrm>
              <a:prstGeom prst="rect">
                <a:avLst/>
              </a:prstGeom>
              <a:solidFill>
                <a:srgbClr val="FF9900"/>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II</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16" name="object 17">
              <a:extLst>
                <a:ext uri="{FF2B5EF4-FFF2-40B4-BE49-F238E27FC236}">
                  <a16:creationId xmlns:a16="http://schemas.microsoft.com/office/drawing/2014/main" id="{5801762F-9777-1A3C-A5BA-544D966FD66B}"/>
                </a:ext>
              </a:extLst>
            </p:cNvPr>
            <p:cNvSpPr txBox="1"/>
            <p:nvPr/>
          </p:nvSpPr>
          <p:spPr>
            <a:xfrm>
              <a:off x="2957998" y="1366208"/>
              <a:ext cx="597755" cy="321241"/>
            </a:xfrm>
            <a:prstGeom prst="rect">
              <a:avLst/>
            </a:prstGeom>
            <a:no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4</a:t>
              </a:r>
              <a:endParaRPr sz="2000">
                <a:solidFill>
                  <a:schemeClr val="bg1"/>
                </a:solidFill>
                <a:latin typeface="Arial"/>
                <a:cs typeface="Arial"/>
                <a:sym typeface="Arial"/>
              </a:endParaRPr>
            </a:p>
          </p:txBody>
        </p:sp>
      </p:grpSp>
    </p:spTree>
    <p:extLst>
      <p:ext uri="{BB962C8B-B14F-4D97-AF65-F5344CB8AC3E}">
        <p14:creationId xmlns:p14="http://schemas.microsoft.com/office/powerpoint/2010/main" val="29362021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18266D30-E4E5-BF80-4920-0E5B9A73367D}"/>
              </a:ext>
            </a:extLst>
          </p:cNvPr>
          <p:cNvSpPr/>
          <p:nvPr/>
        </p:nvSpPr>
        <p:spPr>
          <a:xfrm>
            <a:off x="1006222"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CuadroTexto 2">
            <a:extLst>
              <a:ext uri="{FF2B5EF4-FFF2-40B4-BE49-F238E27FC236}">
                <a16:creationId xmlns:a16="http://schemas.microsoft.com/office/drawing/2014/main" id="{B3088468-D233-14D1-517B-E1D171FB0AF6}"/>
              </a:ext>
            </a:extLst>
          </p:cNvPr>
          <p:cNvSpPr txBox="1"/>
          <p:nvPr/>
        </p:nvSpPr>
        <p:spPr>
          <a:xfrm>
            <a:off x="5345299" y="802642"/>
            <a:ext cx="4519048" cy="707886"/>
          </a:xfrm>
          <a:prstGeom prst="rect">
            <a:avLst/>
          </a:prstGeom>
          <a:noFill/>
          <a:ln>
            <a:noFill/>
          </a:ln>
        </p:spPr>
        <p:txBody>
          <a:bodyPr wrap="square" lIns="91440" tIns="45720" rIns="91440" bIns="45720" anchor="t">
            <a:spAutoFit/>
          </a:bodyPr>
          <a:lstStyle/>
          <a:p>
            <a:r>
              <a:rPr lang="en-US" sz="2000" b="1">
                <a:solidFill>
                  <a:srgbClr val="002060"/>
                </a:solidFill>
                <a:latin typeface="Arial" panose="020B0604020202020204" pitchFamily="34" charset="0"/>
                <a:cs typeface="Arial" panose="020B0604020202020204" pitchFamily="34" charset="0"/>
                <a:sym typeface="Arial"/>
              </a:rPr>
              <a:t>SCHOOLS AT RISK </a:t>
            </a:r>
          </a:p>
          <a:p>
            <a:r>
              <a:rPr lang="en-US" sz="2000" b="1">
                <a:solidFill>
                  <a:srgbClr val="002060"/>
                </a:solidFill>
                <a:latin typeface="Arial" panose="020B0604020202020204" pitchFamily="34" charset="0"/>
                <a:cs typeface="Arial" panose="020B0604020202020204" pitchFamily="34" charset="0"/>
                <a:sym typeface="Arial"/>
              </a:rPr>
              <a:t>COMAS- SAN MARTÍN DE PORRES</a:t>
            </a:r>
          </a:p>
        </p:txBody>
      </p:sp>
      <p:grpSp>
        <p:nvGrpSpPr>
          <p:cNvPr id="8" name="Grupo 7">
            <a:extLst>
              <a:ext uri="{FF2B5EF4-FFF2-40B4-BE49-F238E27FC236}">
                <a16:creationId xmlns:a16="http://schemas.microsoft.com/office/drawing/2014/main" id="{EB7F98A7-6C1F-6A21-AE7E-F0EC4450467C}"/>
              </a:ext>
            </a:extLst>
          </p:cNvPr>
          <p:cNvGrpSpPr/>
          <p:nvPr/>
        </p:nvGrpSpPr>
        <p:grpSpPr>
          <a:xfrm>
            <a:off x="5235247" y="1834210"/>
            <a:ext cx="6179050" cy="2044148"/>
            <a:chOff x="5132110" y="1556798"/>
            <a:chExt cx="6179050" cy="2044148"/>
          </a:xfrm>
        </p:grpSpPr>
        <p:sp>
          <p:nvSpPr>
            <p:cNvPr id="5" name="Elipse 4">
              <a:extLst>
                <a:ext uri="{FF2B5EF4-FFF2-40B4-BE49-F238E27FC236}">
                  <a16:creationId xmlns:a16="http://schemas.microsoft.com/office/drawing/2014/main" id="{E3397ECD-27F1-A48E-4F11-A56F02EBD829}"/>
                </a:ext>
              </a:extLst>
            </p:cNvPr>
            <p:cNvSpPr/>
            <p:nvPr/>
          </p:nvSpPr>
          <p:spPr>
            <a:xfrm>
              <a:off x="5132110" y="1563870"/>
              <a:ext cx="818611" cy="800469"/>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3" name="Gráfico 12" descr="Plano con relleno sólido">
              <a:extLst>
                <a:ext uri="{FF2B5EF4-FFF2-40B4-BE49-F238E27FC236}">
                  <a16:creationId xmlns:a16="http://schemas.microsoft.com/office/drawing/2014/main" id="{527750D0-AA23-9E80-77E4-AD6A27F0B13E}"/>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42162" y="1670189"/>
              <a:ext cx="596900" cy="601577"/>
            </a:xfrm>
            <a:prstGeom prst="rect">
              <a:avLst/>
            </a:prstGeom>
          </p:spPr>
        </p:pic>
        <p:sp>
          <p:nvSpPr>
            <p:cNvPr id="14" name="object 14">
              <a:extLst>
                <a:ext uri="{FF2B5EF4-FFF2-40B4-BE49-F238E27FC236}">
                  <a16:creationId xmlns:a16="http://schemas.microsoft.com/office/drawing/2014/main" id="{DCE7083E-D3D9-5529-12EE-AA43F41B026D}"/>
                </a:ext>
              </a:extLst>
            </p:cNvPr>
            <p:cNvSpPr txBox="1"/>
            <p:nvPr/>
          </p:nvSpPr>
          <p:spPr>
            <a:xfrm>
              <a:off x="6096000" y="1556798"/>
              <a:ext cx="5215160" cy="2044148"/>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r>
                <a:rPr lang="es-MX" sz="2000" b="1">
                  <a:solidFill>
                    <a:schemeClr val="tx1">
                      <a:lumMod val="85000"/>
                      <a:lumOff val="15000"/>
                    </a:schemeClr>
                  </a:solidFill>
                  <a:latin typeface="Arial"/>
                  <a:cs typeface="Arial"/>
                  <a:sym typeface="Arial"/>
                </a:rPr>
                <a:t> and </a:t>
              </a: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sym typeface="Arial"/>
              </a:endParaRPr>
            </a:p>
            <a:p>
              <a:pPr algn="just" defTabSz="914358"/>
              <a:r>
                <a:rPr lang="en-us" sz="1400">
                  <a:solidFill>
                    <a:schemeClr val="tx1">
                      <a:lumMod val="85000"/>
                      <a:lumOff val="15000"/>
                    </a:schemeClr>
                  </a:solidFill>
                  <a:latin typeface="Arial"/>
                  <a:cs typeface="Arial"/>
                  <a:sym typeface="Arial"/>
                </a:rPr>
                <a:t>Construction of 3 modern, safe and quality educational institutions, complying with all the standards that ensure the sustainability of the State's investment and strengthen educational management by providing optimal conditions for the development of learning. It includes the provision of furniture and educational equipment, comprehensive cleaning, waste management and pest control, private security, school topic and management of basic services. </a:t>
              </a:r>
              <a:endParaRPr lang="es-ES" sz="1400">
                <a:solidFill>
                  <a:schemeClr val="tx1">
                    <a:lumMod val="85000"/>
                    <a:lumOff val="15000"/>
                  </a:schemeClr>
                </a:solidFill>
              </a:endParaRPr>
            </a:p>
          </p:txBody>
        </p:sp>
      </p:grpSp>
      <p:grpSp>
        <p:nvGrpSpPr>
          <p:cNvPr id="10" name="Grupo 9">
            <a:extLst>
              <a:ext uri="{FF2B5EF4-FFF2-40B4-BE49-F238E27FC236}">
                <a16:creationId xmlns:a16="http://schemas.microsoft.com/office/drawing/2014/main" id="{9E7D3144-A2EA-2241-FF52-BD5F7E39BFCD}"/>
              </a:ext>
            </a:extLst>
          </p:cNvPr>
          <p:cNvGrpSpPr/>
          <p:nvPr/>
        </p:nvGrpSpPr>
        <p:grpSpPr>
          <a:xfrm>
            <a:off x="5179817" y="5628308"/>
            <a:ext cx="6185397" cy="805004"/>
            <a:chOff x="5131891" y="5310808"/>
            <a:chExt cx="6185397" cy="805004"/>
          </a:xfrm>
        </p:grpSpPr>
        <p:sp>
          <p:nvSpPr>
            <p:cNvPr id="26" name="Elipse 25">
              <a:extLst>
                <a:ext uri="{FF2B5EF4-FFF2-40B4-BE49-F238E27FC236}">
                  <a16:creationId xmlns:a16="http://schemas.microsoft.com/office/drawing/2014/main" id="{0BE39496-C580-CA60-78E2-F80234A42778}"/>
                </a:ext>
              </a:extLst>
            </p:cNvPr>
            <p:cNvSpPr/>
            <p:nvPr/>
          </p:nvSpPr>
          <p:spPr>
            <a:xfrm>
              <a:off x="5131891" y="5310808"/>
              <a:ext cx="818611" cy="805004"/>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9" name="Gráfico 8" descr="Monedas con relleno sólido">
              <a:extLst>
                <a:ext uri="{FF2B5EF4-FFF2-40B4-BE49-F238E27FC236}">
                  <a16:creationId xmlns:a16="http://schemas.microsoft.com/office/drawing/2014/main" id="{5B0442B9-B97D-BEBB-B4E1-B405560D326F}"/>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222893" y="5418007"/>
              <a:ext cx="614042" cy="623207"/>
            </a:xfrm>
            <a:prstGeom prst="rect">
              <a:avLst/>
            </a:prstGeom>
          </p:spPr>
        </p:pic>
        <p:sp>
          <p:nvSpPr>
            <p:cNvPr id="15" name="object 14">
              <a:extLst>
                <a:ext uri="{FF2B5EF4-FFF2-40B4-BE49-F238E27FC236}">
                  <a16:creationId xmlns:a16="http://schemas.microsoft.com/office/drawing/2014/main" id="{AC30F340-74A7-5026-7A2D-58BE0E25B14E}"/>
                </a:ext>
              </a:extLst>
            </p:cNvPr>
            <p:cNvSpPr txBox="1"/>
            <p:nvPr/>
          </p:nvSpPr>
          <p:spPr>
            <a:xfrm>
              <a:off x="6096000" y="5334640"/>
              <a:ext cx="5221288" cy="536043"/>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Investment</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Amount</a:t>
              </a:r>
              <a:r>
                <a:rPr lang="es-MX" sz="2000" b="1">
                  <a:solidFill>
                    <a:schemeClr val="tx1">
                      <a:lumMod val="85000"/>
                      <a:lumOff val="15000"/>
                    </a:schemeClr>
                  </a:solidFill>
                  <a:latin typeface="Arial"/>
                  <a:cs typeface="Arial"/>
                  <a:sym typeface="Arial"/>
                </a:rPr>
                <a:t>: US$ 90.56MM</a:t>
              </a:r>
              <a:endParaRPr lang="en-US" sz="2000">
                <a:solidFill>
                  <a:schemeClr val="tx1">
                    <a:lumMod val="85000"/>
                    <a:lumOff val="15000"/>
                  </a:schemeClr>
                </a:solidFill>
                <a:latin typeface="Arial"/>
                <a:cs typeface="Arial"/>
              </a:endParaRPr>
            </a:p>
            <a:p>
              <a:pPr algn="just" defTabSz="914358"/>
              <a:r>
                <a:rPr lang="en-us" sz="1400">
                  <a:solidFill>
                    <a:schemeClr val="tx1">
                      <a:lumMod val="85000"/>
                      <a:lumOff val="15000"/>
                    </a:schemeClr>
                  </a:solidFill>
                  <a:latin typeface="Arial"/>
                  <a:cs typeface="Arial"/>
                </a:rPr>
                <a:t>Co-financed unsolicited proposal modality for a term of 20 years.</a:t>
              </a:r>
              <a:r>
                <a:rPr lang="es-ES" sz="1400">
                  <a:solidFill>
                    <a:schemeClr val="tx1">
                      <a:lumMod val="85000"/>
                      <a:lumOff val="15000"/>
                    </a:schemeClr>
                  </a:solidFill>
                  <a:latin typeface="Arial"/>
                  <a:cs typeface="Arial"/>
                </a:rPr>
                <a:t>.</a:t>
              </a:r>
              <a:endParaRPr lang="es-MX" sz="1400">
                <a:solidFill>
                  <a:schemeClr val="tx1">
                    <a:lumMod val="85000"/>
                    <a:lumOff val="15000"/>
                  </a:schemeClr>
                </a:solidFill>
                <a:latin typeface="Arial"/>
                <a:cs typeface="Arial"/>
              </a:endParaRPr>
            </a:p>
          </p:txBody>
        </p:sp>
      </p:grpSp>
      <p:grpSp>
        <p:nvGrpSpPr>
          <p:cNvPr id="6" name="Grupo 5">
            <a:extLst>
              <a:ext uri="{FF2B5EF4-FFF2-40B4-BE49-F238E27FC236}">
                <a16:creationId xmlns:a16="http://schemas.microsoft.com/office/drawing/2014/main" id="{B0322B4B-BDF8-CE7D-02D6-B1F0CB41ECB1}"/>
              </a:ext>
            </a:extLst>
          </p:cNvPr>
          <p:cNvGrpSpPr/>
          <p:nvPr/>
        </p:nvGrpSpPr>
        <p:grpSpPr>
          <a:xfrm>
            <a:off x="5227524" y="4113222"/>
            <a:ext cx="6186773" cy="1305485"/>
            <a:chOff x="5130515" y="3683421"/>
            <a:chExt cx="6186773" cy="1305485"/>
          </a:xfrm>
        </p:grpSpPr>
        <p:sp>
          <p:nvSpPr>
            <p:cNvPr id="20" name="Elipse 19">
              <a:extLst>
                <a:ext uri="{FF2B5EF4-FFF2-40B4-BE49-F238E27FC236}">
                  <a16:creationId xmlns:a16="http://schemas.microsoft.com/office/drawing/2014/main" id="{FB92F3A0-83DB-0930-9129-13B165F79858}"/>
                </a:ext>
              </a:extLst>
            </p:cNvPr>
            <p:cNvSpPr/>
            <p:nvPr/>
          </p:nvSpPr>
          <p:spPr>
            <a:xfrm>
              <a:off x="5130515" y="3718783"/>
              <a:ext cx="800469" cy="795027"/>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7" name="object 14">
              <a:extLst>
                <a:ext uri="{FF2B5EF4-FFF2-40B4-BE49-F238E27FC236}">
                  <a16:creationId xmlns:a16="http://schemas.microsoft.com/office/drawing/2014/main" id="{E7E344BA-13CF-D9CC-6245-985235E3676C}"/>
                </a:ext>
              </a:extLst>
            </p:cNvPr>
            <p:cNvSpPr txBox="1"/>
            <p:nvPr/>
          </p:nvSpPr>
          <p:spPr>
            <a:xfrm>
              <a:off x="6096000" y="3683421"/>
              <a:ext cx="5221288" cy="1305485"/>
            </a:xfrm>
            <a:prstGeom prst="rect">
              <a:avLst/>
            </a:prstGeom>
          </p:spPr>
          <p:txBody>
            <a:bodyPr vert="horz" wrap="square" lIns="0" tIns="12699" rIns="0" bIns="0" rtlCol="0" anchor="t">
              <a:spAutoFit/>
            </a:bodyPr>
            <a:lstStyle/>
            <a:p>
              <a:pPr algn="just" defTabSz="914358"/>
              <a:r>
                <a:rPr lang="en-us" sz="1400">
                  <a:solidFill>
                    <a:schemeClr val="tx1">
                      <a:lumMod val="85000"/>
                      <a:lumOff val="15000"/>
                    </a:schemeClr>
                  </a:solidFill>
                  <a:latin typeface="Arial"/>
                  <a:cs typeface="Arial"/>
                  <a:sym typeface="Arial"/>
                </a:rPr>
                <a:t>In the</a:t>
              </a:r>
              <a:r>
                <a:rPr lang="es-ES" sz="1400">
                  <a:solidFill>
                    <a:schemeClr val="tx1">
                      <a:lumMod val="85000"/>
                      <a:lumOff val="15000"/>
                    </a:schemeClr>
                  </a:solidFill>
                  <a:latin typeface="Arial"/>
                  <a:cs typeface="Arial"/>
                  <a:sym typeface="Arial"/>
                </a:rPr>
                <a:t> 3 </a:t>
              </a:r>
              <a:r>
                <a:rPr lang="en-us" sz="1400">
                  <a:solidFill>
                    <a:schemeClr val="tx1">
                      <a:lumMod val="85000"/>
                      <a:lumOff val="15000"/>
                    </a:schemeClr>
                  </a:solidFill>
                  <a:latin typeface="Arial"/>
                  <a:cs typeface="Arial"/>
                  <a:sym typeface="Arial"/>
                </a:rPr>
                <a:t>educational institutions: Execution of a Temporary Relocation Plan. Construction of new educational infrastructure: classrooms, laboratories, workshops, teachers' rooms, academic management offices, sports infrastructure, among others. Equipment and furniture for all educational spaces and environments.</a:t>
              </a:r>
              <a:endParaRPr lang="es-MX" sz="1400">
                <a:solidFill>
                  <a:srgbClr val="262626"/>
                </a:solidFill>
                <a:latin typeface="Arial"/>
                <a:cs typeface="Arial"/>
              </a:endParaRPr>
            </a:p>
          </p:txBody>
        </p:sp>
        <p:pic>
          <p:nvPicPr>
            <p:cNvPr id="28" name="Gráfico 27" descr="Hombre trabajador de la construcción con relleno sólido">
              <a:extLst>
                <a:ext uri="{FF2B5EF4-FFF2-40B4-BE49-F238E27FC236}">
                  <a16:creationId xmlns:a16="http://schemas.microsoft.com/office/drawing/2014/main" id="{82F591D3-7F93-643D-F791-BCFF74A9F5DF}"/>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185945" y="3771438"/>
              <a:ext cx="682173" cy="682173"/>
            </a:xfrm>
            <a:prstGeom prst="rect">
              <a:avLst/>
            </a:prstGeom>
          </p:spPr>
        </p:pic>
      </p:grpSp>
      <p:pic>
        <p:nvPicPr>
          <p:cNvPr id="4" name="Imagen 5">
            <a:extLst>
              <a:ext uri="{FF2B5EF4-FFF2-40B4-BE49-F238E27FC236}">
                <a16:creationId xmlns:a16="http://schemas.microsoft.com/office/drawing/2014/main" id="{79A8D4F9-34B7-1082-398B-889410EDD80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69650" y="2259599"/>
            <a:ext cx="3420000" cy="3420958"/>
          </a:xfrm>
          <a:prstGeom prst="rect">
            <a:avLst/>
          </a:prstGeom>
        </p:spPr>
      </p:pic>
      <p:grpSp>
        <p:nvGrpSpPr>
          <p:cNvPr id="22" name="Grupo 21">
            <a:extLst>
              <a:ext uri="{FF2B5EF4-FFF2-40B4-BE49-F238E27FC236}">
                <a16:creationId xmlns:a16="http://schemas.microsoft.com/office/drawing/2014/main" id="{EF3E1F01-38BA-7E1E-E191-F5360E5DA09C}"/>
              </a:ext>
            </a:extLst>
          </p:cNvPr>
          <p:cNvGrpSpPr/>
          <p:nvPr/>
        </p:nvGrpSpPr>
        <p:grpSpPr>
          <a:xfrm>
            <a:off x="354298" y="996472"/>
            <a:ext cx="3898394" cy="1155318"/>
            <a:chOff x="354298" y="996472"/>
            <a:chExt cx="3898394" cy="1155318"/>
          </a:xfrm>
        </p:grpSpPr>
        <p:sp>
          <p:nvSpPr>
            <p:cNvPr id="23" name="object 5">
              <a:extLst>
                <a:ext uri="{FF2B5EF4-FFF2-40B4-BE49-F238E27FC236}">
                  <a16:creationId xmlns:a16="http://schemas.microsoft.com/office/drawing/2014/main" id="{FBF49320-B877-839A-5F28-F4D4F569F38C}"/>
                </a:ext>
              </a:extLst>
            </p:cNvPr>
            <p:cNvSpPr txBox="1"/>
            <p:nvPr/>
          </p:nvSpPr>
          <p:spPr>
            <a:xfrm>
              <a:off x="708226" y="1886877"/>
              <a:ext cx="3155750" cy="264913"/>
            </a:xfrm>
            <a:prstGeom prst="rect">
              <a:avLst/>
            </a:prstGeom>
            <a:solidFill>
              <a:srgbClr val="EE8E00"/>
            </a:solidFill>
          </p:spPr>
          <p:txBody>
            <a:bodyPr vert="horz" wrap="square" lIns="0" tIns="12699" rIns="0" bIns="0" rtlCol="0">
              <a:spAutoFit/>
            </a:bodyPr>
            <a:lstStyle/>
            <a:p>
              <a:pPr marL="12699" algn="ctr" defTabSz="914358">
                <a:spcBef>
                  <a:spcPts val="100"/>
                </a:spcBef>
                <a:defRPr/>
              </a:pPr>
              <a:r>
                <a:rPr lang="es-MX" sz="1600" b="1" spc="-10">
                  <a:solidFill>
                    <a:srgbClr val="FFFFFF"/>
                  </a:solidFill>
                  <a:latin typeface="Arial"/>
                  <a:cs typeface="Arial"/>
                  <a:sym typeface="Arial"/>
                </a:rPr>
                <a:t>STRUCTURING</a:t>
              </a:r>
              <a:endParaRPr lang="es-PE" sz="1600" b="1">
                <a:solidFill>
                  <a:prstClr val="black"/>
                </a:solidFill>
                <a:latin typeface="Arial"/>
                <a:cs typeface="Arial"/>
                <a:sym typeface="Arial"/>
              </a:endParaRPr>
            </a:p>
          </p:txBody>
        </p:sp>
        <p:grpSp>
          <p:nvGrpSpPr>
            <p:cNvPr id="24" name="Grupo 23">
              <a:extLst>
                <a:ext uri="{FF2B5EF4-FFF2-40B4-BE49-F238E27FC236}">
                  <a16:creationId xmlns:a16="http://schemas.microsoft.com/office/drawing/2014/main" id="{6A43AE7D-6C66-13BE-00E9-5A47790A675D}"/>
                </a:ext>
              </a:extLst>
            </p:cNvPr>
            <p:cNvGrpSpPr/>
            <p:nvPr/>
          </p:nvGrpSpPr>
          <p:grpSpPr>
            <a:xfrm>
              <a:off x="354298" y="996472"/>
              <a:ext cx="3898394" cy="978370"/>
              <a:chOff x="-164593" y="5768531"/>
              <a:chExt cx="3898394" cy="978370"/>
            </a:xfrm>
            <a:noFill/>
          </p:grpSpPr>
          <p:sp>
            <p:nvSpPr>
              <p:cNvPr id="34" name="object 2">
                <a:extLst>
                  <a:ext uri="{FF2B5EF4-FFF2-40B4-BE49-F238E27FC236}">
                    <a16:creationId xmlns:a16="http://schemas.microsoft.com/office/drawing/2014/main" id="{23EAE130-604F-9A74-87D2-06C812B6097C}"/>
                  </a:ext>
                </a:extLst>
              </p:cNvPr>
              <p:cNvSpPr/>
              <p:nvPr/>
            </p:nvSpPr>
            <p:spPr>
              <a:xfrm>
                <a:off x="-164593" y="5768531"/>
                <a:ext cx="3898394" cy="978370"/>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prstClr val="black"/>
                  </a:solidFill>
                  <a:latin typeface="Arial"/>
                  <a:cs typeface="Arial"/>
                  <a:sym typeface="Arial"/>
                </a:endParaRPr>
              </a:p>
            </p:txBody>
          </p:sp>
          <p:sp>
            <p:nvSpPr>
              <p:cNvPr id="35" name="object 5">
                <a:extLst>
                  <a:ext uri="{FF2B5EF4-FFF2-40B4-BE49-F238E27FC236}">
                    <a16:creationId xmlns:a16="http://schemas.microsoft.com/office/drawing/2014/main" id="{4D298128-B763-1589-0C1E-5E69D3869FD6}"/>
                  </a:ext>
                </a:extLst>
              </p:cNvPr>
              <p:cNvSpPr txBox="1"/>
              <p:nvPr/>
            </p:nvSpPr>
            <p:spPr>
              <a:xfrm>
                <a:off x="191765" y="5883645"/>
                <a:ext cx="1981799" cy="751487"/>
              </a:xfrm>
              <a:prstGeom prst="rect">
                <a:avLst/>
              </a:prstGeom>
              <a:grpFill/>
            </p:spPr>
            <p:txBody>
              <a:bodyPr vert="horz" wrap="square" lIns="0" tIns="12699" rIns="0" bIns="0" rtlCol="0">
                <a:spAutoFit/>
              </a:bodyPr>
              <a:lstStyle/>
              <a:p>
                <a:pPr marL="12699" defTabSz="914358">
                  <a:defRPr/>
                </a:pPr>
                <a:r>
                  <a:rPr lang="en-US" sz="1600" b="1" spc="-10">
                    <a:solidFill>
                      <a:srgbClr val="FFFFFF"/>
                    </a:solidFill>
                    <a:latin typeface="Arial"/>
                    <a:cs typeface="Arial"/>
                    <a:sym typeface="Arial"/>
                  </a:rPr>
                  <a:t>ESTIMATED DATE OF DECLARATION OF INTEREST</a:t>
                </a:r>
                <a:endParaRPr lang="es-PE" sz="1600">
                  <a:solidFill>
                    <a:prstClr val="black"/>
                  </a:solidFill>
                  <a:latin typeface="Arial"/>
                  <a:cs typeface="Arial"/>
                  <a:sym typeface="Arial"/>
                </a:endParaRPr>
              </a:p>
            </p:txBody>
          </p:sp>
          <p:sp>
            <p:nvSpPr>
              <p:cNvPr id="36" name="object 18">
                <a:extLst>
                  <a:ext uri="{FF2B5EF4-FFF2-40B4-BE49-F238E27FC236}">
                    <a16:creationId xmlns:a16="http://schemas.microsoft.com/office/drawing/2014/main" id="{5A10722A-FC7B-4DB2-BDA0-4CAB6AFADD58}"/>
                  </a:ext>
                </a:extLst>
              </p:cNvPr>
              <p:cNvSpPr txBox="1"/>
              <p:nvPr/>
            </p:nvSpPr>
            <p:spPr>
              <a:xfrm>
                <a:off x="2123271" y="5897597"/>
                <a:ext cx="1241098" cy="243656"/>
              </a:xfrm>
              <a:prstGeom prst="rect">
                <a:avLst/>
              </a:prstGeom>
              <a:solidFill>
                <a:srgbClr val="FF9900"/>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II</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32" name="object 17">
              <a:extLst>
                <a:ext uri="{FF2B5EF4-FFF2-40B4-BE49-F238E27FC236}">
                  <a16:creationId xmlns:a16="http://schemas.microsoft.com/office/drawing/2014/main" id="{9E1929EA-C342-41D7-8A67-BE3C7D0B2C57}"/>
                </a:ext>
              </a:extLst>
            </p:cNvPr>
            <p:cNvSpPr txBox="1"/>
            <p:nvPr/>
          </p:nvSpPr>
          <p:spPr>
            <a:xfrm>
              <a:off x="2957998" y="1366208"/>
              <a:ext cx="597755" cy="321241"/>
            </a:xfrm>
            <a:prstGeom prst="rect">
              <a:avLst/>
            </a:prstGeom>
            <a:no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4</a:t>
              </a:r>
              <a:endParaRPr sz="2000">
                <a:solidFill>
                  <a:schemeClr val="bg1"/>
                </a:solidFill>
                <a:latin typeface="Arial"/>
                <a:cs typeface="Arial"/>
                <a:sym typeface="Arial"/>
              </a:endParaRPr>
            </a:p>
          </p:txBody>
        </p:sp>
      </p:grpSp>
    </p:spTree>
    <p:extLst>
      <p:ext uri="{BB962C8B-B14F-4D97-AF65-F5344CB8AC3E}">
        <p14:creationId xmlns:p14="http://schemas.microsoft.com/office/powerpoint/2010/main" val="20757440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ángulo 22">
            <a:extLst>
              <a:ext uri="{FF2B5EF4-FFF2-40B4-BE49-F238E27FC236}">
                <a16:creationId xmlns:a16="http://schemas.microsoft.com/office/drawing/2014/main" id="{FAE595CA-D1FB-558D-CEB1-B66396C615CA}"/>
              </a:ext>
            </a:extLst>
          </p:cNvPr>
          <p:cNvSpPr/>
          <p:nvPr/>
        </p:nvSpPr>
        <p:spPr>
          <a:xfrm>
            <a:off x="1006222"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CuadroTexto 2">
            <a:extLst>
              <a:ext uri="{FF2B5EF4-FFF2-40B4-BE49-F238E27FC236}">
                <a16:creationId xmlns:a16="http://schemas.microsoft.com/office/drawing/2014/main" id="{B3088468-D233-14D1-517B-E1D171FB0AF6}"/>
              </a:ext>
            </a:extLst>
          </p:cNvPr>
          <p:cNvSpPr txBox="1"/>
          <p:nvPr/>
        </p:nvSpPr>
        <p:spPr>
          <a:xfrm>
            <a:off x="5125949" y="794323"/>
            <a:ext cx="6436131" cy="923330"/>
          </a:xfrm>
          <a:prstGeom prst="rect">
            <a:avLst/>
          </a:prstGeom>
          <a:noFill/>
          <a:ln>
            <a:noFill/>
          </a:ln>
        </p:spPr>
        <p:txBody>
          <a:bodyPr wrap="square" lIns="91440" tIns="45720" rIns="91440" bIns="45720" anchor="t">
            <a:spAutoFit/>
          </a:bodyPr>
          <a:lstStyle/>
          <a:p>
            <a:r>
              <a:rPr lang="en-US" b="1">
                <a:solidFill>
                  <a:srgbClr val="002060"/>
                </a:solidFill>
                <a:latin typeface="Arial"/>
                <a:cs typeface="Arial"/>
                <a:sym typeface="Arial"/>
              </a:rPr>
              <a:t>SCHOOLS AT RISK REINFORCEMENT OF INFRASTRUCTURE, EQUIPMENT AND MAINTENANCE OF SCHOOLS IN CUSCO</a:t>
            </a:r>
          </a:p>
        </p:txBody>
      </p:sp>
      <p:grpSp>
        <p:nvGrpSpPr>
          <p:cNvPr id="10" name="Grupo 9">
            <a:extLst>
              <a:ext uri="{FF2B5EF4-FFF2-40B4-BE49-F238E27FC236}">
                <a16:creationId xmlns:a16="http://schemas.microsoft.com/office/drawing/2014/main" id="{77BD22F5-4145-0333-2B58-D3036A9FA6C8}"/>
              </a:ext>
            </a:extLst>
          </p:cNvPr>
          <p:cNvGrpSpPr/>
          <p:nvPr/>
        </p:nvGrpSpPr>
        <p:grpSpPr>
          <a:xfrm>
            <a:off x="5135313" y="1909746"/>
            <a:ext cx="6181974" cy="1613261"/>
            <a:chOff x="5135313" y="1763442"/>
            <a:chExt cx="6181974" cy="1613261"/>
          </a:xfrm>
        </p:grpSpPr>
        <p:grpSp>
          <p:nvGrpSpPr>
            <p:cNvPr id="8" name="Grupo 7">
              <a:extLst>
                <a:ext uri="{FF2B5EF4-FFF2-40B4-BE49-F238E27FC236}">
                  <a16:creationId xmlns:a16="http://schemas.microsoft.com/office/drawing/2014/main" id="{179272F7-0DF6-A5AF-A0B9-849F93C1EAE5}"/>
                </a:ext>
              </a:extLst>
            </p:cNvPr>
            <p:cNvGrpSpPr/>
            <p:nvPr/>
          </p:nvGrpSpPr>
          <p:grpSpPr>
            <a:xfrm>
              <a:off x="5135313" y="1763442"/>
              <a:ext cx="818611" cy="800469"/>
              <a:chOff x="5025585" y="1770514"/>
              <a:chExt cx="818611" cy="800469"/>
            </a:xfrm>
          </p:grpSpPr>
          <p:sp>
            <p:nvSpPr>
              <p:cNvPr id="5" name="Elipse 4">
                <a:extLst>
                  <a:ext uri="{FF2B5EF4-FFF2-40B4-BE49-F238E27FC236}">
                    <a16:creationId xmlns:a16="http://schemas.microsoft.com/office/drawing/2014/main" id="{E3397ECD-27F1-A48E-4F11-A56F02EBD829}"/>
                  </a:ext>
                </a:extLst>
              </p:cNvPr>
              <p:cNvSpPr/>
              <p:nvPr/>
            </p:nvSpPr>
            <p:spPr>
              <a:xfrm>
                <a:off x="5025585" y="1770514"/>
                <a:ext cx="818611" cy="800469"/>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3" name="Gráfico 12" descr="Plano con relleno sólido">
                <a:extLst>
                  <a:ext uri="{FF2B5EF4-FFF2-40B4-BE49-F238E27FC236}">
                    <a16:creationId xmlns:a16="http://schemas.microsoft.com/office/drawing/2014/main" id="{527750D0-AA23-9E80-77E4-AD6A27F0B13E}"/>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135637" y="1876833"/>
                <a:ext cx="596900" cy="601577"/>
              </a:xfrm>
              <a:prstGeom prst="rect">
                <a:avLst/>
              </a:prstGeom>
            </p:spPr>
          </p:pic>
        </p:grpSp>
        <p:sp>
          <p:nvSpPr>
            <p:cNvPr id="14" name="object 14">
              <a:extLst>
                <a:ext uri="{FF2B5EF4-FFF2-40B4-BE49-F238E27FC236}">
                  <a16:creationId xmlns:a16="http://schemas.microsoft.com/office/drawing/2014/main" id="{DCE7083E-D3D9-5529-12EE-AA43F41B026D}"/>
                </a:ext>
              </a:extLst>
            </p:cNvPr>
            <p:cNvSpPr txBox="1"/>
            <p:nvPr/>
          </p:nvSpPr>
          <p:spPr>
            <a:xfrm>
              <a:off x="6096000" y="1763442"/>
              <a:ext cx="5221287" cy="1613261"/>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r>
                <a:rPr lang="es-MX" sz="2000" b="1">
                  <a:solidFill>
                    <a:schemeClr val="tx1">
                      <a:lumMod val="85000"/>
                      <a:lumOff val="15000"/>
                    </a:schemeClr>
                  </a:solidFill>
                  <a:latin typeface="Arial"/>
                  <a:cs typeface="Arial"/>
                  <a:sym typeface="Arial"/>
                </a:rPr>
                <a:t> and main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sym typeface="Arial"/>
              </a:endParaRPr>
            </a:p>
            <a:p>
              <a:pPr algn="just" defTabSz="914358"/>
              <a:r>
                <a:rPr lang="en-us" sz="1400">
                  <a:solidFill>
                    <a:schemeClr val="tx1">
                      <a:lumMod val="85000"/>
                      <a:lumOff val="15000"/>
                    </a:schemeClr>
                  </a:solidFill>
                  <a:latin typeface="Arial"/>
                  <a:cs typeface="Arial"/>
                  <a:sym typeface="Arial"/>
                </a:rPr>
                <a:t>Availability of infrastructure, furniture and educational equipment. Provision of services: integral cleaning, waste management and pest control, private security and surveillance, and school topics. Administration of an Operational Control Center for services, including the management of basic services. The project will benefit more than 14 </a:t>
              </a:r>
              <a:r>
                <a:rPr lang="en-US" sz="1400">
                  <a:solidFill>
                    <a:schemeClr val="tx1">
                      <a:lumMod val="85000"/>
                      <a:lumOff val="15000"/>
                    </a:schemeClr>
                  </a:solidFill>
                  <a:latin typeface="Arial"/>
                  <a:cs typeface="Arial"/>
                  <a:sym typeface="Arial"/>
                </a:rPr>
                <a:t>thousand</a:t>
              </a:r>
              <a:r>
                <a:rPr lang="en-us" sz="1400">
                  <a:solidFill>
                    <a:schemeClr val="tx1">
                      <a:lumMod val="85000"/>
                      <a:lumOff val="15000"/>
                    </a:schemeClr>
                  </a:solidFill>
                  <a:latin typeface="Arial"/>
                  <a:cs typeface="Arial"/>
                  <a:sym typeface="Arial"/>
                </a:rPr>
                <a:t> students/year.</a:t>
              </a:r>
              <a:endParaRPr lang="es-ES">
                <a:solidFill>
                  <a:schemeClr val="tx1">
                    <a:lumMod val="85000"/>
                    <a:lumOff val="15000"/>
                  </a:schemeClr>
                </a:solidFill>
                <a:cs typeface="Calibri" panose="020F0502020204030204"/>
              </a:endParaRPr>
            </a:p>
          </p:txBody>
        </p:sp>
      </p:grpSp>
      <p:grpSp>
        <p:nvGrpSpPr>
          <p:cNvPr id="12" name="Grupo 11">
            <a:extLst>
              <a:ext uri="{FF2B5EF4-FFF2-40B4-BE49-F238E27FC236}">
                <a16:creationId xmlns:a16="http://schemas.microsoft.com/office/drawing/2014/main" id="{8A36E1F3-8AF2-BF12-6F04-9796B730C700}"/>
              </a:ext>
            </a:extLst>
          </p:cNvPr>
          <p:cNvGrpSpPr/>
          <p:nvPr/>
        </p:nvGrpSpPr>
        <p:grpSpPr>
          <a:xfrm>
            <a:off x="5125949" y="5347027"/>
            <a:ext cx="6191338" cy="809023"/>
            <a:chOff x="5125950" y="5656881"/>
            <a:chExt cx="6191338" cy="809023"/>
          </a:xfrm>
        </p:grpSpPr>
        <p:sp>
          <p:nvSpPr>
            <p:cNvPr id="26" name="Elipse 25">
              <a:extLst>
                <a:ext uri="{FF2B5EF4-FFF2-40B4-BE49-F238E27FC236}">
                  <a16:creationId xmlns:a16="http://schemas.microsoft.com/office/drawing/2014/main" id="{0BE39496-C580-CA60-78E2-F80234A42778}"/>
                </a:ext>
              </a:extLst>
            </p:cNvPr>
            <p:cNvSpPr/>
            <p:nvPr/>
          </p:nvSpPr>
          <p:spPr>
            <a:xfrm>
              <a:off x="5125950" y="5660900"/>
              <a:ext cx="818611" cy="805004"/>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9" name="Gráfico 8" descr="Monedas con relleno sólido">
              <a:extLst>
                <a:ext uri="{FF2B5EF4-FFF2-40B4-BE49-F238E27FC236}">
                  <a16:creationId xmlns:a16="http://schemas.microsoft.com/office/drawing/2014/main" id="{5B0442B9-B97D-BEBB-B4E1-B405560D326F}"/>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216952" y="5751799"/>
              <a:ext cx="614042" cy="623207"/>
            </a:xfrm>
            <a:prstGeom prst="rect">
              <a:avLst/>
            </a:prstGeom>
          </p:spPr>
        </p:pic>
        <p:sp>
          <p:nvSpPr>
            <p:cNvPr id="15" name="object 14">
              <a:extLst>
                <a:ext uri="{FF2B5EF4-FFF2-40B4-BE49-F238E27FC236}">
                  <a16:creationId xmlns:a16="http://schemas.microsoft.com/office/drawing/2014/main" id="{AC30F340-74A7-5026-7A2D-58BE0E25B14E}"/>
                </a:ext>
              </a:extLst>
            </p:cNvPr>
            <p:cNvSpPr txBox="1"/>
            <p:nvPr/>
          </p:nvSpPr>
          <p:spPr>
            <a:xfrm>
              <a:off x="6095999" y="5656881"/>
              <a:ext cx="5221289" cy="597598"/>
            </a:xfrm>
            <a:prstGeom prst="rect">
              <a:avLst/>
            </a:prstGeom>
          </p:spPr>
          <p:txBody>
            <a:bodyPr vert="horz" wrap="square" lIns="0" tIns="12699" rIns="0" bIns="0" rtlCol="0" anchor="t">
              <a:spAutoFit/>
            </a:bodyPr>
            <a:lstStyle/>
            <a:p>
              <a:pPr marL="12065" marR="5080" algn="just" defTabSz="914358">
                <a:spcBef>
                  <a:spcPts val="100"/>
                </a:spcBef>
              </a:pPr>
              <a:r>
                <a:rPr lang="es-MX" sz="2400" b="1" err="1">
                  <a:solidFill>
                    <a:schemeClr val="tx1">
                      <a:lumMod val="85000"/>
                      <a:lumOff val="15000"/>
                    </a:schemeClr>
                  </a:solidFill>
                  <a:latin typeface="Arial"/>
                  <a:cs typeface="Arial"/>
                  <a:sym typeface="Arial"/>
                </a:rPr>
                <a:t>Investment</a:t>
              </a:r>
              <a:r>
                <a:rPr lang="es-MX" sz="2400" b="1">
                  <a:solidFill>
                    <a:schemeClr val="tx1">
                      <a:lumMod val="85000"/>
                      <a:lumOff val="15000"/>
                    </a:schemeClr>
                  </a:solidFill>
                  <a:latin typeface="Arial"/>
                  <a:cs typeface="Arial"/>
                  <a:sym typeface="Arial"/>
                </a:rPr>
                <a:t> </a:t>
              </a:r>
              <a:r>
                <a:rPr lang="es-MX" sz="2400" b="1" err="1">
                  <a:solidFill>
                    <a:schemeClr val="tx1">
                      <a:lumMod val="85000"/>
                      <a:lumOff val="15000"/>
                    </a:schemeClr>
                  </a:solidFill>
                  <a:latin typeface="Arial"/>
                  <a:cs typeface="Arial"/>
                  <a:sym typeface="Arial"/>
                </a:rPr>
                <a:t>Amount</a:t>
              </a:r>
              <a:r>
                <a:rPr lang="es-MX" sz="2000" b="1">
                  <a:solidFill>
                    <a:schemeClr val="tx1">
                      <a:lumMod val="85000"/>
                      <a:lumOff val="15000"/>
                    </a:schemeClr>
                  </a:solidFill>
                  <a:latin typeface="Arial"/>
                  <a:cs typeface="Arial"/>
                  <a:sym typeface="Arial"/>
                </a:rPr>
                <a:t>: US$ 58 MM</a:t>
              </a:r>
              <a:endParaRPr lang="en-US" sz="2000">
                <a:solidFill>
                  <a:schemeClr val="tx1">
                    <a:lumMod val="85000"/>
                    <a:lumOff val="15000"/>
                  </a:schemeClr>
                </a:solidFill>
                <a:latin typeface="Arial"/>
                <a:cs typeface="Arial"/>
              </a:endParaRPr>
            </a:p>
            <a:p>
              <a:pPr algn="just" defTabSz="914358"/>
              <a:r>
                <a:rPr lang="en-us" sz="1400">
                  <a:solidFill>
                    <a:schemeClr val="tx1">
                      <a:lumMod val="85000"/>
                      <a:lumOff val="15000"/>
                    </a:schemeClr>
                  </a:solidFill>
                  <a:latin typeface="Arial"/>
                  <a:cs typeface="Arial"/>
                </a:rPr>
                <a:t>Co-financed unsolicited proposal modality for a term of 20 years.</a:t>
              </a:r>
              <a:r>
                <a:rPr lang="es-ES" sz="1400">
                  <a:solidFill>
                    <a:schemeClr val="tx1">
                      <a:lumMod val="85000"/>
                      <a:lumOff val="15000"/>
                    </a:schemeClr>
                  </a:solidFill>
                  <a:latin typeface="Arial"/>
                  <a:cs typeface="Arial"/>
                </a:rPr>
                <a:t>. </a:t>
              </a:r>
              <a:endParaRPr lang="es-MX" sz="1400">
                <a:solidFill>
                  <a:schemeClr val="tx1">
                    <a:lumMod val="85000"/>
                    <a:lumOff val="15000"/>
                  </a:schemeClr>
                </a:solidFill>
                <a:latin typeface="Arial"/>
                <a:cs typeface="Arial"/>
              </a:endParaRPr>
            </a:p>
          </p:txBody>
        </p:sp>
      </p:grpSp>
      <p:grpSp>
        <p:nvGrpSpPr>
          <p:cNvPr id="11" name="Grupo 10">
            <a:extLst>
              <a:ext uri="{FF2B5EF4-FFF2-40B4-BE49-F238E27FC236}">
                <a16:creationId xmlns:a16="http://schemas.microsoft.com/office/drawing/2014/main" id="{09D731F0-424C-8828-662C-2BB040E32BFC}"/>
              </a:ext>
            </a:extLst>
          </p:cNvPr>
          <p:cNvGrpSpPr/>
          <p:nvPr/>
        </p:nvGrpSpPr>
        <p:grpSpPr>
          <a:xfrm>
            <a:off x="5159774" y="3844770"/>
            <a:ext cx="6174426" cy="1305485"/>
            <a:chOff x="5142862" y="3890065"/>
            <a:chExt cx="6174426" cy="1305485"/>
          </a:xfrm>
        </p:grpSpPr>
        <p:sp>
          <p:nvSpPr>
            <p:cNvPr id="7" name="object 14">
              <a:extLst>
                <a:ext uri="{FF2B5EF4-FFF2-40B4-BE49-F238E27FC236}">
                  <a16:creationId xmlns:a16="http://schemas.microsoft.com/office/drawing/2014/main" id="{E7E344BA-13CF-D9CC-6245-985235E3676C}"/>
                </a:ext>
              </a:extLst>
            </p:cNvPr>
            <p:cNvSpPr txBox="1"/>
            <p:nvPr/>
          </p:nvSpPr>
          <p:spPr>
            <a:xfrm>
              <a:off x="6096000" y="3890065"/>
              <a:ext cx="5221288" cy="1305485"/>
            </a:xfrm>
            <a:prstGeom prst="rect">
              <a:avLst/>
            </a:prstGeom>
          </p:spPr>
          <p:txBody>
            <a:bodyPr vert="horz" wrap="square" lIns="0" tIns="12699" rIns="0" bIns="0" rtlCol="0" anchor="t">
              <a:spAutoFit/>
            </a:bodyPr>
            <a:lstStyle/>
            <a:p>
              <a:pPr algn="just" defTabSz="914358"/>
              <a:r>
                <a:rPr lang="en-us" sz="1400">
                  <a:solidFill>
                    <a:schemeClr val="tx1">
                      <a:lumMod val="85000"/>
                      <a:lumOff val="15000"/>
                    </a:schemeClr>
                  </a:solidFill>
                  <a:latin typeface="Arial"/>
                  <a:cs typeface="Arial"/>
                  <a:sym typeface="Arial"/>
                </a:rPr>
                <a:t>Contribute to the improvement of learning achievements in the localities served by the educational institutions. The school population of the educational institutions at risk, prioritized in the districts of Cusco, </a:t>
              </a:r>
              <a:r>
                <a:rPr lang="en-us" sz="1400" err="1">
                  <a:solidFill>
                    <a:schemeClr val="tx1">
                      <a:lumMod val="85000"/>
                      <a:lumOff val="15000"/>
                    </a:schemeClr>
                  </a:solidFill>
                  <a:latin typeface="Arial"/>
                  <a:cs typeface="Arial"/>
                  <a:sym typeface="Arial"/>
                </a:rPr>
                <a:t>Wanchaq</a:t>
              </a:r>
              <a:r>
                <a:rPr lang="en-us" sz="1400">
                  <a:solidFill>
                    <a:schemeClr val="tx1">
                      <a:lumMod val="85000"/>
                      <a:lumOff val="15000"/>
                    </a:schemeClr>
                  </a:solidFill>
                  <a:latin typeface="Arial"/>
                  <a:cs typeface="Arial"/>
                  <a:sym typeface="Arial"/>
                </a:rPr>
                <a:t> and San </a:t>
              </a:r>
              <a:r>
                <a:rPr lang="en-us" sz="1400" err="1">
                  <a:solidFill>
                    <a:schemeClr val="tx1">
                      <a:lumMod val="85000"/>
                      <a:lumOff val="15000"/>
                    </a:schemeClr>
                  </a:solidFill>
                  <a:latin typeface="Arial"/>
                  <a:cs typeface="Arial"/>
                  <a:sym typeface="Arial"/>
                </a:rPr>
                <a:t>Jerónimo</a:t>
              </a:r>
              <a:r>
                <a:rPr lang="en-us" sz="1400">
                  <a:solidFill>
                    <a:schemeClr val="tx1">
                      <a:lumMod val="85000"/>
                      <a:lumOff val="15000"/>
                    </a:schemeClr>
                  </a:solidFill>
                  <a:latin typeface="Arial"/>
                  <a:cs typeface="Arial"/>
                  <a:sym typeface="Arial"/>
                </a:rPr>
                <a:t>, in the province of Cusco, have adequate access to the Regular Basic Education service</a:t>
              </a:r>
              <a:r>
                <a:rPr lang="es-ES" sz="1400">
                  <a:solidFill>
                    <a:schemeClr val="tx1">
                      <a:lumMod val="85000"/>
                      <a:lumOff val="15000"/>
                    </a:schemeClr>
                  </a:solidFill>
                  <a:latin typeface="Arial"/>
                  <a:cs typeface="Arial"/>
                  <a:sym typeface="Arial"/>
                </a:rPr>
                <a:t>.</a:t>
              </a:r>
              <a:endParaRPr lang="es-MX" sz="1400">
                <a:solidFill>
                  <a:srgbClr val="262626"/>
                </a:solidFill>
                <a:latin typeface="Arial"/>
                <a:cs typeface="Arial"/>
              </a:endParaRPr>
            </a:p>
          </p:txBody>
        </p:sp>
        <p:grpSp>
          <p:nvGrpSpPr>
            <p:cNvPr id="6" name="Grupo 5">
              <a:extLst>
                <a:ext uri="{FF2B5EF4-FFF2-40B4-BE49-F238E27FC236}">
                  <a16:creationId xmlns:a16="http://schemas.microsoft.com/office/drawing/2014/main" id="{4D0E0689-1763-7005-9E75-28FCD45B4B3E}"/>
                </a:ext>
              </a:extLst>
            </p:cNvPr>
            <p:cNvGrpSpPr/>
            <p:nvPr/>
          </p:nvGrpSpPr>
          <p:grpSpPr>
            <a:xfrm>
              <a:off x="5142862" y="3925427"/>
              <a:ext cx="800469" cy="795027"/>
              <a:chOff x="5033134" y="3925427"/>
              <a:chExt cx="800469" cy="795027"/>
            </a:xfrm>
          </p:grpSpPr>
          <p:sp>
            <p:nvSpPr>
              <p:cNvPr id="20" name="Elipse 19">
                <a:extLst>
                  <a:ext uri="{FF2B5EF4-FFF2-40B4-BE49-F238E27FC236}">
                    <a16:creationId xmlns:a16="http://schemas.microsoft.com/office/drawing/2014/main" id="{FB92F3A0-83DB-0930-9129-13B165F79858}"/>
                  </a:ext>
                </a:extLst>
              </p:cNvPr>
              <p:cNvSpPr/>
              <p:nvPr/>
            </p:nvSpPr>
            <p:spPr>
              <a:xfrm>
                <a:off x="5033134" y="3925427"/>
                <a:ext cx="800469" cy="795027"/>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8" name="Gráfico 27" descr="Hombre trabajador de la construcción con relleno sólido">
                <a:extLst>
                  <a:ext uri="{FF2B5EF4-FFF2-40B4-BE49-F238E27FC236}">
                    <a16:creationId xmlns:a16="http://schemas.microsoft.com/office/drawing/2014/main" id="{82F591D3-7F93-643D-F791-BCFF74A9F5DF}"/>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088564" y="3978082"/>
                <a:ext cx="682173" cy="682173"/>
              </a:xfrm>
              <a:prstGeom prst="rect">
                <a:avLst/>
              </a:prstGeom>
            </p:spPr>
          </p:pic>
        </p:grpSp>
      </p:grpSp>
      <p:pic>
        <p:nvPicPr>
          <p:cNvPr id="4" name="Imagen 5">
            <a:extLst>
              <a:ext uri="{FF2B5EF4-FFF2-40B4-BE49-F238E27FC236}">
                <a16:creationId xmlns:a16="http://schemas.microsoft.com/office/drawing/2014/main" id="{F2B07CFD-1D32-37C9-70C4-A3099C31C6A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49246" y="2259599"/>
            <a:ext cx="3413035" cy="3420000"/>
          </a:xfrm>
          <a:prstGeom prst="rect">
            <a:avLst/>
          </a:prstGeom>
        </p:spPr>
      </p:pic>
      <p:grpSp>
        <p:nvGrpSpPr>
          <p:cNvPr id="24" name="Grupo 23">
            <a:extLst>
              <a:ext uri="{FF2B5EF4-FFF2-40B4-BE49-F238E27FC236}">
                <a16:creationId xmlns:a16="http://schemas.microsoft.com/office/drawing/2014/main" id="{AAEDA01E-97DC-269D-0194-A41E570EE217}"/>
              </a:ext>
            </a:extLst>
          </p:cNvPr>
          <p:cNvGrpSpPr/>
          <p:nvPr/>
        </p:nvGrpSpPr>
        <p:grpSpPr>
          <a:xfrm>
            <a:off x="354298" y="996472"/>
            <a:ext cx="3898394" cy="1155318"/>
            <a:chOff x="354298" y="996472"/>
            <a:chExt cx="3898394" cy="1155318"/>
          </a:xfrm>
        </p:grpSpPr>
        <p:sp>
          <p:nvSpPr>
            <p:cNvPr id="32" name="object 5">
              <a:extLst>
                <a:ext uri="{FF2B5EF4-FFF2-40B4-BE49-F238E27FC236}">
                  <a16:creationId xmlns:a16="http://schemas.microsoft.com/office/drawing/2014/main" id="{538BF414-15AE-046C-EDE6-941DBAE683A4}"/>
                </a:ext>
              </a:extLst>
            </p:cNvPr>
            <p:cNvSpPr txBox="1"/>
            <p:nvPr/>
          </p:nvSpPr>
          <p:spPr>
            <a:xfrm>
              <a:off x="708226" y="1886877"/>
              <a:ext cx="3155750" cy="264913"/>
            </a:xfrm>
            <a:prstGeom prst="rect">
              <a:avLst/>
            </a:prstGeom>
            <a:solidFill>
              <a:srgbClr val="C00000"/>
            </a:solidFill>
          </p:spPr>
          <p:txBody>
            <a:bodyPr vert="horz" wrap="square" lIns="0" tIns="12699" rIns="0" bIns="0" rtlCol="0">
              <a:spAutoFit/>
            </a:bodyPr>
            <a:lstStyle/>
            <a:p>
              <a:pPr marL="12699" algn="ctr" defTabSz="914358">
                <a:spcBef>
                  <a:spcPts val="100"/>
                </a:spcBef>
                <a:defRPr/>
              </a:pPr>
              <a:r>
                <a:rPr lang="es-MX" sz="1600" b="1" spc="-10">
                  <a:solidFill>
                    <a:srgbClr val="FFFFFF"/>
                  </a:solidFill>
                  <a:latin typeface="Arial"/>
                  <a:cs typeface="Arial"/>
                  <a:sym typeface="Arial"/>
                </a:rPr>
                <a:t>FORMULATION</a:t>
              </a:r>
              <a:endParaRPr lang="es-PE" sz="1600" b="1">
                <a:solidFill>
                  <a:prstClr val="black"/>
                </a:solidFill>
                <a:latin typeface="Arial"/>
                <a:cs typeface="Arial"/>
                <a:sym typeface="Arial"/>
              </a:endParaRPr>
            </a:p>
          </p:txBody>
        </p:sp>
        <p:grpSp>
          <p:nvGrpSpPr>
            <p:cNvPr id="34" name="Grupo 33">
              <a:extLst>
                <a:ext uri="{FF2B5EF4-FFF2-40B4-BE49-F238E27FC236}">
                  <a16:creationId xmlns:a16="http://schemas.microsoft.com/office/drawing/2014/main" id="{BC1B13BE-A1F2-9B3E-5AB3-D6DEFF8478AE}"/>
                </a:ext>
              </a:extLst>
            </p:cNvPr>
            <p:cNvGrpSpPr/>
            <p:nvPr/>
          </p:nvGrpSpPr>
          <p:grpSpPr>
            <a:xfrm>
              <a:off x="354298" y="996472"/>
              <a:ext cx="3898394" cy="978370"/>
              <a:chOff x="-164593" y="5768531"/>
              <a:chExt cx="3898394" cy="978370"/>
            </a:xfrm>
            <a:noFill/>
          </p:grpSpPr>
          <p:sp>
            <p:nvSpPr>
              <p:cNvPr id="36" name="object 2">
                <a:extLst>
                  <a:ext uri="{FF2B5EF4-FFF2-40B4-BE49-F238E27FC236}">
                    <a16:creationId xmlns:a16="http://schemas.microsoft.com/office/drawing/2014/main" id="{207AE947-A2AC-BCC6-9F04-FC1F88D8EBE4}"/>
                  </a:ext>
                </a:extLst>
              </p:cNvPr>
              <p:cNvSpPr/>
              <p:nvPr/>
            </p:nvSpPr>
            <p:spPr>
              <a:xfrm>
                <a:off x="-164593" y="5768531"/>
                <a:ext cx="3898394" cy="978370"/>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prstClr val="black"/>
                  </a:solidFill>
                  <a:latin typeface="Arial"/>
                  <a:cs typeface="Arial"/>
                  <a:sym typeface="Arial"/>
                </a:endParaRPr>
              </a:p>
            </p:txBody>
          </p:sp>
          <p:sp>
            <p:nvSpPr>
              <p:cNvPr id="37" name="object 5">
                <a:extLst>
                  <a:ext uri="{FF2B5EF4-FFF2-40B4-BE49-F238E27FC236}">
                    <a16:creationId xmlns:a16="http://schemas.microsoft.com/office/drawing/2014/main" id="{FD38EC97-E7E2-A852-37D0-A29B5492D9BA}"/>
                  </a:ext>
                </a:extLst>
              </p:cNvPr>
              <p:cNvSpPr txBox="1"/>
              <p:nvPr/>
            </p:nvSpPr>
            <p:spPr>
              <a:xfrm>
                <a:off x="191765" y="5883645"/>
                <a:ext cx="1981799" cy="751487"/>
              </a:xfrm>
              <a:prstGeom prst="rect">
                <a:avLst/>
              </a:prstGeom>
              <a:grpFill/>
            </p:spPr>
            <p:txBody>
              <a:bodyPr vert="horz" wrap="square" lIns="0" tIns="12699" rIns="0" bIns="0" rtlCol="0">
                <a:spAutoFit/>
              </a:bodyPr>
              <a:lstStyle/>
              <a:p>
                <a:pPr marL="12699" defTabSz="914358">
                  <a:defRPr/>
                </a:pPr>
                <a:r>
                  <a:rPr lang="en-US" sz="1600" b="1" spc="-10">
                    <a:solidFill>
                      <a:srgbClr val="FFFFFF"/>
                    </a:solidFill>
                    <a:latin typeface="Arial"/>
                    <a:cs typeface="Arial"/>
                    <a:sym typeface="Arial"/>
                  </a:rPr>
                  <a:t>ESTIMATED DATE OF DECLARATION OF INTEREST</a:t>
                </a:r>
                <a:endParaRPr lang="es-PE" sz="1600">
                  <a:solidFill>
                    <a:prstClr val="black"/>
                  </a:solidFill>
                  <a:latin typeface="Arial"/>
                  <a:cs typeface="Arial"/>
                  <a:sym typeface="Arial"/>
                </a:endParaRPr>
              </a:p>
            </p:txBody>
          </p:sp>
          <p:sp>
            <p:nvSpPr>
              <p:cNvPr id="38" name="object 18">
                <a:extLst>
                  <a:ext uri="{FF2B5EF4-FFF2-40B4-BE49-F238E27FC236}">
                    <a16:creationId xmlns:a16="http://schemas.microsoft.com/office/drawing/2014/main" id="{65764F47-CC97-A32B-32C7-80385A841251}"/>
                  </a:ext>
                </a:extLst>
              </p:cNvPr>
              <p:cNvSpPr txBox="1"/>
              <p:nvPr/>
            </p:nvSpPr>
            <p:spPr>
              <a:xfrm>
                <a:off x="2123271" y="5897597"/>
                <a:ext cx="1241098" cy="243656"/>
              </a:xfrm>
              <a:prstGeom prst="rect">
                <a:avLst/>
              </a:prstGeom>
              <a:solidFill>
                <a:srgbClr val="C00000"/>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II</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35" name="object 17">
              <a:extLst>
                <a:ext uri="{FF2B5EF4-FFF2-40B4-BE49-F238E27FC236}">
                  <a16:creationId xmlns:a16="http://schemas.microsoft.com/office/drawing/2014/main" id="{BCC123D5-C4E9-F427-4A58-6109C83CBC05}"/>
                </a:ext>
              </a:extLst>
            </p:cNvPr>
            <p:cNvSpPr txBox="1"/>
            <p:nvPr/>
          </p:nvSpPr>
          <p:spPr>
            <a:xfrm>
              <a:off x="2957998" y="1366208"/>
              <a:ext cx="597755" cy="321241"/>
            </a:xfrm>
            <a:prstGeom prst="rect">
              <a:avLst/>
            </a:prstGeom>
            <a:no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5</a:t>
              </a:r>
              <a:endParaRPr sz="2000">
                <a:solidFill>
                  <a:schemeClr val="bg1"/>
                </a:solidFill>
                <a:latin typeface="Arial"/>
                <a:cs typeface="Arial"/>
                <a:sym typeface="Arial"/>
              </a:endParaRPr>
            </a:p>
          </p:txBody>
        </p:sp>
      </p:grpSp>
    </p:spTree>
    <p:extLst>
      <p:ext uri="{BB962C8B-B14F-4D97-AF65-F5344CB8AC3E}">
        <p14:creationId xmlns:p14="http://schemas.microsoft.com/office/powerpoint/2010/main" val="34784534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77165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407255BC-0772-F520-CF47-09E7001DBD56}"/>
              </a:ext>
            </a:extLst>
          </p:cNvPr>
          <p:cNvSpPr>
            <a:spLocks noGrp="1" noRot="1" noMove="1" noResize="1" noEditPoints="1" noAdjustHandles="1" noChangeArrowheads="1" noChangeShapeType="1"/>
          </p:cNvSpPr>
          <p:nvPr/>
        </p:nvSpPr>
        <p:spPr>
          <a:xfrm>
            <a:off x="9378462" y="375138"/>
            <a:ext cx="2636030" cy="8132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75" name="CuadroTexto 74">
            <a:extLst>
              <a:ext uri="{FF2B5EF4-FFF2-40B4-BE49-F238E27FC236}">
                <a16:creationId xmlns:a16="http://schemas.microsoft.com/office/drawing/2014/main" id="{93A6FE4C-F018-F0A8-42F5-EF72392D4330}"/>
              </a:ext>
            </a:extLst>
          </p:cNvPr>
          <p:cNvSpPr txBox="1"/>
          <p:nvPr/>
        </p:nvSpPr>
        <p:spPr>
          <a:xfrm>
            <a:off x="1579467" y="808450"/>
            <a:ext cx="6915933" cy="523220"/>
          </a:xfrm>
          <a:prstGeom prst="rect">
            <a:avLst/>
          </a:prstGeom>
          <a:noFill/>
          <a:ln>
            <a:noFill/>
          </a:ln>
        </p:spPr>
        <p:txBody>
          <a:bodyPr wrap="square" lIns="91440" tIns="45720" rIns="91440" bIns="45720" anchor="t">
            <a:spAutoFit/>
          </a:bodyPr>
          <a:lstStyle/>
          <a:p>
            <a:pPr>
              <a:defRPr/>
            </a:pPr>
            <a:r>
              <a:rPr lang="en-US" sz="2800" b="1">
                <a:solidFill>
                  <a:srgbClr val="002060"/>
                </a:solidFill>
                <a:latin typeface="Arial"/>
                <a:cs typeface="Arial"/>
              </a:rPr>
              <a:t>PA SCHEDULE IN REAL ESTATE</a:t>
            </a:r>
            <a:endParaRPr lang="es-ES" sz="2800">
              <a:solidFill>
                <a:srgbClr val="002060"/>
              </a:solidFill>
            </a:endParaRPr>
          </a:p>
        </p:txBody>
      </p:sp>
      <p:graphicFrame>
        <p:nvGraphicFramePr>
          <p:cNvPr id="31" name="Tabla 4">
            <a:extLst>
              <a:ext uri="{FF2B5EF4-FFF2-40B4-BE49-F238E27FC236}">
                <a16:creationId xmlns:a16="http://schemas.microsoft.com/office/drawing/2014/main" id="{660EBB61-A546-369D-B619-F5339DE1F86F}"/>
              </a:ext>
            </a:extLst>
          </p:cNvPr>
          <p:cNvGraphicFramePr>
            <a:graphicFrameLocks noGrp="1"/>
          </p:cNvGraphicFramePr>
          <p:nvPr>
            <p:extLst>
              <p:ext uri="{D42A27DB-BD31-4B8C-83A1-F6EECF244321}">
                <p14:modId xmlns:p14="http://schemas.microsoft.com/office/powerpoint/2010/main" val="1633537581"/>
              </p:ext>
            </p:extLst>
          </p:nvPr>
        </p:nvGraphicFramePr>
        <p:xfrm>
          <a:off x="4952997" y="1800045"/>
          <a:ext cx="6726601" cy="2730753"/>
        </p:xfrm>
        <a:graphic>
          <a:graphicData uri="http://schemas.openxmlformats.org/drawingml/2006/table">
            <a:tbl>
              <a:tblPr firstRow="1" bandRow="1">
                <a:tableStyleId>{10A1B5D5-9B99-4C35-A422-299274C87663}</a:tableStyleId>
              </a:tblPr>
              <a:tblGrid>
                <a:gridCol w="420422">
                  <a:extLst>
                    <a:ext uri="{9D8B030D-6E8A-4147-A177-3AD203B41FA5}">
                      <a16:colId xmlns:a16="http://schemas.microsoft.com/office/drawing/2014/main" val="2942816382"/>
                    </a:ext>
                  </a:extLst>
                </a:gridCol>
                <a:gridCol w="2329969">
                  <a:extLst>
                    <a:ext uri="{9D8B030D-6E8A-4147-A177-3AD203B41FA5}">
                      <a16:colId xmlns:a16="http://schemas.microsoft.com/office/drawing/2014/main" val="1794855608"/>
                    </a:ext>
                  </a:extLst>
                </a:gridCol>
                <a:gridCol w="1476678">
                  <a:extLst>
                    <a:ext uri="{9D8B030D-6E8A-4147-A177-3AD203B41FA5}">
                      <a16:colId xmlns:a16="http://schemas.microsoft.com/office/drawing/2014/main" val="1706990086"/>
                    </a:ext>
                  </a:extLst>
                </a:gridCol>
                <a:gridCol w="1248031">
                  <a:extLst>
                    <a:ext uri="{9D8B030D-6E8A-4147-A177-3AD203B41FA5}">
                      <a16:colId xmlns:a16="http://schemas.microsoft.com/office/drawing/2014/main" val="2855191556"/>
                    </a:ext>
                  </a:extLst>
                </a:gridCol>
                <a:gridCol w="1251501">
                  <a:extLst>
                    <a:ext uri="{9D8B030D-6E8A-4147-A177-3AD203B41FA5}">
                      <a16:colId xmlns:a16="http://schemas.microsoft.com/office/drawing/2014/main" val="3106518470"/>
                    </a:ext>
                  </a:extLst>
                </a:gridCol>
              </a:tblGrid>
              <a:tr h="1302361">
                <a:tc gridSpan="2">
                  <a:txBody>
                    <a:bodyPr/>
                    <a:lstStyle/>
                    <a:p>
                      <a:pPr algn="ctr" rtl="0">
                        <a:lnSpc>
                          <a:spcPts val="700"/>
                        </a:lnSpc>
                      </a:pPr>
                      <a:r>
                        <a:rPr lang="en-us" sz="1000" b="1">
                          <a:solidFill>
                            <a:schemeClr val="bg1"/>
                          </a:solidFill>
                          <a:latin typeface="Arial" panose="020B0604020202020204" pitchFamily="34" charset="0"/>
                          <a:cs typeface="Arial" panose="020B0604020202020204" pitchFamily="34" charset="0"/>
                        </a:rPr>
                        <a:t>PROJECT</a:t>
                      </a:r>
                    </a:p>
                  </a:txBody>
                  <a:tcPr marL="91434" marR="91434" marT="45717" marB="4571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064A2"/>
                    </a:solidFill>
                  </a:tcPr>
                </a:tc>
                <a:tc h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a:lnSpc>
                          <a:spcPts val="700"/>
                        </a:lnSpc>
                      </a:pPr>
                      <a:r>
                        <a:rPr lang="en-us" sz="1000" b="1">
                          <a:solidFill>
                            <a:schemeClr val="bg1"/>
                          </a:solidFill>
                          <a:latin typeface="Arial" panose="020B0604020202020204" pitchFamily="34" charset="0"/>
                          <a:cs typeface="Arial" panose="020B0604020202020204" pitchFamily="34" charset="0"/>
                        </a:rPr>
                        <a:t>PROJECT</a:t>
                      </a:r>
                    </a:p>
                  </a:txBody>
                  <a:tcPr marL="91434" marR="91434" marT="45717" marB="4571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a:lnSpc>
                          <a:spcPct val="100000"/>
                        </a:lnSpc>
                      </a:pPr>
                      <a:r>
                        <a:rPr lang="en-us" sz="1000" b="1">
                          <a:solidFill>
                            <a:schemeClr val="bg1"/>
                          </a:solidFill>
                          <a:latin typeface="Arial" panose="020B0604020202020204" pitchFamily="34" charset="0"/>
                          <a:cs typeface="Arial" panose="020B0604020202020204" pitchFamily="34" charset="0"/>
                        </a:rPr>
                        <a:t>CALL FOR TENDER / APPROVAL OF THE DECLARATION OF INTEREST</a:t>
                      </a:r>
                      <a:endParaRPr lang="es-PE" sz="1000" b="1">
                        <a:solidFill>
                          <a:schemeClr val="bg1"/>
                        </a:solidFill>
                        <a:latin typeface="Arial" panose="020B0604020202020204" pitchFamily="34" charset="0"/>
                        <a:cs typeface="Arial" panose="020B0604020202020204" pitchFamily="34" charset="0"/>
                      </a:endParaRPr>
                    </a:p>
                  </a:txBody>
                  <a:tcPr marL="91434" marR="91434" marT="45717" marB="4571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064A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a:lnSpc>
                          <a:spcPct val="100000"/>
                        </a:lnSpc>
                      </a:pPr>
                      <a:r>
                        <a:rPr lang="en-us" sz="1000" b="1">
                          <a:solidFill>
                            <a:schemeClr val="bg1"/>
                          </a:solidFill>
                          <a:latin typeface="Arial" panose="020B0604020202020204" pitchFamily="34" charset="0"/>
                          <a:cs typeface="Arial" panose="020B0604020202020204" pitchFamily="34" charset="0"/>
                        </a:rPr>
                        <a:t>DIRECT AWARD</a:t>
                      </a:r>
                    </a:p>
                  </a:txBody>
                  <a:tcPr marL="91434" marR="91434" marT="45717" marB="4571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064A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a:lnSpc>
                          <a:spcPct val="100000"/>
                        </a:lnSpc>
                      </a:pPr>
                      <a:r>
                        <a:rPr lang="en-us" sz="1000" b="1">
                          <a:solidFill>
                            <a:schemeClr val="bg1"/>
                          </a:solidFill>
                          <a:latin typeface="Arial" panose="020B0604020202020204" pitchFamily="34" charset="0"/>
                          <a:cs typeface="Arial" panose="020B0604020202020204" pitchFamily="34" charset="0"/>
                        </a:rPr>
                        <a:t>AWARD IN COMPETITION SCENARIO</a:t>
                      </a:r>
                    </a:p>
                  </a:txBody>
                  <a:tcPr marL="91434" marR="91434" marT="45717" marB="4571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064A2"/>
                    </a:solidFill>
                  </a:tcPr>
                </a:tc>
                <a:extLst>
                  <a:ext uri="{0D108BD9-81ED-4DB2-BD59-A6C34878D82A}">
                    <a16:rowId xmlns:a16="http://schemas.microsoft.com/office/drawing/2014/main" val="1804919257"/>
                  </a:ext>
                </a:extLst>
              </a:tr>
              <a:tr h="1428392">
                <a:tc>
                  <a:txBody>
                    <a:bodyPr/>
                    <a:lstStyle/>
                    <a:p>
                      <a:pPr marL="12700" marR="0" lvl="0" indent="0">
                        <a:lnSpc>
                          <a:spcPct val="100000"/>
                        </a:lnSpc>
                        <a:spcBef>
                          <a:spcPts val="100"/>
                        </a:spcBef>
                        <a:spcAft>
                          <a:spcPts val="0"/>
                        </a:spcAft>
                        <a:buNone/>
                      </a:pPr>
                      <a:r>
                        <a:rPr lang="es-PE" sz="1200" b="1" kern="1200" noProof="0">
                          <a:solidFill>
                            <a:schemeClr val="tx1">
                              <a:lumMod val="65000"/>
                              <a:lumOff val="35000"/>
                            </a:schemeClr>
                          </a:solidFill>
                          <a:latin typeface="Arial" panose="020B0604020202020204" pitchFamily="34" charset="0"/>
                          <a:ea typeface="+mn-ea"/>
                          <a:cs typeface="Arial" panose="020B0604020202020204" pitchFamily="34" charset="0"/>
                        </a:rPr>
                        <a:t>1</a:t>
                      </a:r>
                    </a:p>
                  </a:txBody>
                  <a:tcPr marL="91434" marR="91434" marT="45717" marB="4571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2700" marR="0" lvl="0" indent="0" rtl="0">
                        <a:lnSpc>
                          <a:spcPct val="100000"/>
                        </a:lnSpc>
                        <a:spcBef>
                          <a:spcPts val="100"/>
                        </a:spcBef>
                        <a:spcAft>
                          <a:spcPts val="0"/>
                        </a:spcAft>
                        <a:buNone/>
                      </a:pPr>
                      <a:r>
                        <a:rPr lang="en-us" sz="1200" b="1" kern="1200" noProof="0">
                          <a:solidFill>
                            <a:schemeClr val="tx1">
                              <a:lumMod val="65000"/>
                              <a:lumOff val="35000"/>
                            </a:schemeClr>
                          </a:solidFill>
                          <a:latin typeface="Arial" panose="020B0604020202020204" pitchFamily="34" charset="0"/>
                          <a:ea typeface="+mn-ea"/>
                          <a:cs typeface="Arial" panose="020B0604020202020204" pitchFamily="34" charset="0"/>
                        </a:rPr>
                        <a:t>Ancon Industrial Park,</a:t>
                      </a:r>
                    </a:p>
                    <a:p>
                      <a:pPr marL="12700" marR="0" lvl="0" indent="0" rtl="0">
                        <a:lnSpc>
                          <a:spcPct val="100000"/>
                        </a:lnSpc>
                        <a:spcBef>
                          <a:spcPts val="100"/>
                        </a:spcBef>
                        <a:spcAft>
                          <a:spcPts val="0"/>
                        </a:spcAft>
                        <a:buNone/>
                      </a:pPr>
                      <a:r>
                        <a:rPr lang="en-us" sz="1200" b="1" kern="1200" noProof="0">
                          <a:solidFill>
                            <a:schemeClr val="tx1">
                              <a:lumMod val="65000"/>
                              <a:lumOff val="35000"/>
                            </a:schemeClr>
                          </a:solidFill>
                          <a:latin typeface="Arial" panose="020B0604020202020204" pitchFamily="34" charset="0"/>
                          <a:ea typeface="+mn-ea"/>
                          <a:cs typeface="Arial" panose="020B0604020202020204" pitchFamily="34" charset="0"/>
                        </a:rPr>
                        <a:t>US$ 762 MM</a:t>
                      </a:r>
                    </a:p>
                  </a:txBody>
                  <a:tcPr marL="91434" marR="91434" marT="45717" marB="4571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rtl="0" fontAlgn="ctr"/>
                      <a:r>
                        <a:rPr lang="es-PE" sz="1200" b="0" u="none" strike="noStrike">
                          <a:solidFill>
                            <a:schemeClr val="tx1">
                              <a:lumMod val="65000"/>
                              <a:lumOff val="35000"/>
                            </a:schemeClr>
                          </a:solidFill>
                          <a:effectLst/>
                          <a:latin typeface="Arial" panose="020B0604020202020204" pitchFamily="34" charset="0"/>
                          <a:cs typeface="Arial" panose="020B0604020202020204" pitchFamily="34" charset="0"/>
                        </a:rPr>
                        <a:t>-</a:t>
                      </a:r>
                      <a:endParaRPr lang="es-PE" sz="1200" b="0" i="0" u="none" strike="noStrike">
                        <a:solidFill>
                          <a:schemeClr val="tx1">
                            <a:lumMod val="65000"/>
                            <a:lumOff val="35000"/>
                          </a:schemeClr>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lvl="0" algn="ctr">
                        <a:lnSpc>
                          <a:spcPts val="700"/>
                        </a:lnSpc>
                        <a:buNone/>
                      </a:pPr>
                      <a:r>
                        <a:rPr lang="es-MX" sz="1200" b="0" i="0" u="none" strike="noStrike" noProof="0">
                          <a:solidFill>
                            <a:schemeClr val="tx1">
                              <a:lumMod val="65000"/>
                              <a:lumOff val="35000"/>
                            </a:schemeClr>
                          </a:solidFill>
                          <a:latin typeface="Arial" panose="020B0604020202020204" pitchFamily="34" charset="0"/>
                          <a:cs typeface="Arial" panose="020B0604020202020204" pitchFamily="34" charset="0"/>
                        </a:rPr>
                        <a:t>-</a:t>
                      </a:r>
                      <a:endParaRPr lang="es-PE" sz="1200">
                        <a:solidFill>
                          <a:schemeClr val="tx1">
                            <a:lumMod val="65000"/>
                            <a:lumOff val="35000"/>
                          </a:schemeClr>
                        </a:solidFill>
                        <a:latin typeface="Arial" panose="020B0604020202020204" pitchFamily="34"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eaLnBrk="1" fontAlgn="auto" latinLnBrk="0" hangingPunct="1">
                        <a:lnSpc>
                          <a:spcPct val="100000"/>
                        </a:lnSpc>
                        <a:spcBef>
                          <a:spcPts val="0"/>
                        </a:spcBef>
                        <a:spcAft>
                          <a:spcPts val="0"/>
                        </a:spcAft>
                        <a:buClrTx/>
                        <a:buSzTx/>
                        <a:buFontTx/>
                        <a:buNone/>
                      </a:pPr>
                      <a:r>
                        <a:rPr lang="es-MX" sz="1200" b="0" u="none" strike="noStrike" noProof="0">
                          <a:solidFill>
                            <a:schemeClr val="tx1">
                              <a:lumMod val="65000"/>
                              <a:lumOff val="35000"/>
                            </a:schemeClr>
                          </a:solidFill>
                          <a:effectLst/>
                          <a:latin typeface="Arial" panose="020B0604020202020204" pitchFamily="34" charset="0"/>
                          <a:cs typeface="Arial" panose="020B0604020202020204" pitchFamily="34" charset="0"/>
                        </a:rPr>
                        <a:t>IV.Q.23</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39437142"/>
                  </a:ext>
                </a:extLst>
              </a:tr>
            </a:tbl>
          </a:graphicData>
        </a:graphic>
      </p:graphicFrame>
      <p:sp>
        <p:nvSpPr>
          <p:cNvPr id="34" name="CuadroTexto 33">
            <a:extLst>
              <a:ext uri="{FF2B5EF4-FFF2-40B4-BE49-F238E27FC236}">
                <a16:creationId xmlns:a16="http://schemas.microsoft.com/office/drawing/2014/main" id="{CF56F1A6-FD9A-F358-CFA7-5E65E0867CB7}"/>
              </a:ext>
            </a:extLst>
          </p:cNvPr>
          <p:cNvSpPr txBox="1"/>
          <p:nvPr/>
        </p:nvSpPr>
        <p:spPr>
          <a:xfrm>
            <a:off x="1579467" y="2073971"/>
            <a:ext cx="3077528" cy="523214"/>
          </a:xfrm>
          <a:prstGeom prst="rect">
            <a:avLst/>
          </a:prstGeom>
          <a:noFill/>
        </p:spPr>
        <p:txBody>
          <a:bodyPr wrap="square" lIns="91434" tIns="45717" rIns="91434" bIns="45717" anchor="t">
            <a:spAutoFit/>
          </a:bodyPr>
          <a:lstStyle/>
          <a:p>
            <a:pPr marL="285750" indent="-285750" defTabSz="914358">
              <a:buFont typeface="Arial" panose="020B0604020202020204" pitchFamily="34" charset="0"/>
              <a:buChar char="•"/>
              <a:defRPr/>
            </a:pPr>
            <a:r>
              <a:rPr kumimoji="0" lang="en-US" sz="1400" b="0" i="0" u="none" strike="noStrike" kern="1200" cap="none" spc="0" normalizeH="0" baseline="0" noProof="0">
                <a:ln>
                  <a:noFill/>
                </a:ln>
                <a:effectLst/>
                <a:uLnTx/>
                <a:uFillTx/>
                <a:latin typeface="Arial"/>
                <a:ea typeface="+mn-ea"/>
                <a:cs typeface="Arial"/>
              </a:rPr>
              <a:t>Investment opportunities for </a:t>
            </a:r>
            <a:r>
              <a:rPr kumimoji="0" lang="en-US" sz="1400" b="1" i="0" u="none" strike="noStrike" kern="1200" cap="none" spc="0" normalizeH="0" baseline="0" noProof="0">
                <a:ln>
                  <a:noFill/>
                </a:ln>
                <a:effectLst/>
                <a:uLnTx/>
                <a:uFillTx/>
                <a:latin typeface="Arial"/>
                <a:ea typeface="+mn-ea"/>
                <a:cs typeface="Arial"/>
              </a:rPr>
              <a:t>more than US$ 760 MM</a:t>
            </a:r>
            <a:endParaRPr lang="es-PE" sz="1400" b="0" i="0" u="none" strike="noStrike" kern="1200" cap="none" spc="0" normalizeH="0" baseline="0" noProof="0">
              <a:ln>
                <a:noFill/>
              </a:ln>
              <a:effectLst/>
              <a:uLnTx/>
              <a:uFillTx/>
              <a:latin typeface="Arial"/>
              <a:cs typeface="Arial"/>
            </a:endParaRPr>
          </a:p>
        </p:txBody>
      </p:sp>
      <p:sp>
        <p:nvSpPr>
          <p:cNvPr id="2" name="CuadroTexto 1">
            <a:extLst>
              <a:ext uri="{FF2B5EF4-FFF2-40B4-BE49-F238E27FC236}">
                <a16:creationId xmlns:a16="http://schemas.microsoft.com/office/drawing/2014/main" id="{BAEB291D-F604-347C-AAD2-2D6EC448281F}"/>
              </a:ext>
            </a:extLst>
          </p:cNvPr>
          <p:cNvSpPr txBox="1"/>
          <p:nvPr/>
        </p:nvSpPr>
        <p:spPr>
          <a:xfrm>
            <a:off x="1579467" y="2668644"/>
            <a:ext cx="2904171" cy="523214"/>
          </a:xfrm>
          <a:prstGeom prst="rect">
            <a:avLst/>
          </a:prstGeom>
          <a:noFill/>
        </p:spPr>
        <p:txBody>
          <a:bodyPr wrap="square" lIns="91434" tIns="45717" rIns="91434" bIns="45717" anchor="t">
            <a:spAutoFit/>
          </a:bodyPr>
          <a:lstStyle/>
          <a:p>
            <a:pPr marL="285750" marR="0" lvl="0" indent="-285750" algn="l" defTabSz="914358" rtl="0" eaLnBrk="1" fontAlgn="auto" latinLnBrk="0" hangingPunct="1">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effectLst/>
                <a:uLnTx/>
                <a:uFillTx/>
                <a:latin typeface="Arial"/>
                <a:ea typeface="+mn-ea"/>
                <a:cs typeface="Arial"/>
              </a:rPr>
              <a:t>More than </a:t>
            </a:r>
            <a:r>
              <a:rPr lang="en-US" sz="1400" b="1">
                <a:latin typeface="Arial"/>
                <a:cs typeface="Arial"/>
              </a:rPr>
              <a:t>400 thousand </a:t>
            </a:r>
            <a:r>
              <a:rPr lang="en-US" sz="1400">
                <a:latin typeface="Arial"/>
                <a:cs typeface="Arial"/>
              </a:rPr>
              <a:t>inhabitants benefited</a:t>
            </a:r>
            <a:endParaRPr lang="es-PE" sz="1400" b="0" i="0" u="none" strike="noStrike" kern="1200" cap="none" spc="0" normalizeH="0" baseline="0" noProof="0">
              <a:ln>
                <a:noFill/>
              </a:ln>
              <a:effectLst/>
              <a:uLnTx/>
              <a:uFillTx/>
              <a:latin typeface="Arial"/>
              <a:cs typeface="Arial"/>
            </a:endParaRPr>
          </a:p>
        </p:txBody>
      </p:sp>
      <p:sp>
        <p:nvSpPr>
          <p:cNvPr id="3" name="CuadroTexto 2">
            <a:extLst>
              <a:ext uri="{FF2B5EF4-FFF2-40B4-BE49-F238E27FC236}">
                <a16:creationId xmlns:a16="http://schemas.microsoft.com/office/drawing/2014/main" id="{69DACDC9-258B-B8C5-8FDE-0059DE0F495C}"/>
              </a:ext>
            </a:extLst>
          </p:cNvPr>
          <p:cNvSpPr txBox="1"/>
          <p:nvPr/>
        </p:nvSpPr>
        <p:spPr>
          <a:xfrm>
            <a:off x="1533990" y="1754199"/>
            <a:ext cx="2525809" cy="307771"/>
          </a:xfrm>
          <a:prstGeom prst="rect">
            <a:avLst/>
          </a:prstGeom>
          <a:noFill/>
        </p:spPr>
        <p:txBody>
          <a:bodyPr wrap="square" lIns="91434" tIns="45717" rIns="91434" bIns="45717" anchor="t">
            <a:spAutoFit/>
          </a:bodyPr>
          <a:lstStyle/>
          <a:p>
            <a:pPr marL="285750" marR="0" lvl="0" indent="-285750" algn="l" defTabSz="914358" rtl="0" eaLnBrk="1" fontAlgn="auto" latinLnBrk="0" hangingPunct="1">
              <a:spcBef>
                <a:spcPts val="0"/>
              </a:spcBef>
              <a:spcAft>
                <a:spcPts val="0"/>
              </a:spcAft>
              <a:buClrTx/>
              <a:buSzTx/>
              <a:buFont typeface="Arial" panose="020B0604020202020204" pitchFamily="34" charset="0"/>
              <a:buChar char="•"/>
              <a:tabLst/>
              <a:defRPr/>
            </a:pPr>
            <a:r>
              <a:rPr lang="en-US" sz="1400" b="1">
                <a:latin typeface="Arial"/>
                <a:cs typeface="Arial"/>
              </a:rPr>
              <a:t>1</a:t>
            </a:r>
            <a:r>
              <a:rPr kumimoji="0" lang="en-US" sz="1400" b="1" i="0" u="none" strike="noStrike" kern="1200" cap="none" spc="0" normalizeH="0" baseline="0" noProof="0">
                <a:ln>
                  <a:noFill/>
                </a:ln>
                <a:effectLst/>
                <a:uLnTx/>
                <a:uFillTx/>
                <a:latin typeface="Arial"/>
                <a:ea typeface="+mn-ea"/>
                <a:cs typeface="Arial"/>
              </a:rPr>
              <a:t> </a:t>
            </a:r>
            <a:r>
              <a:rPr lang="en-US" sz="1400">
                <a:latin typeface="Arial"/>
                <a:cs typeface="Arial"/>
              </a:rPr>
              <a:t>beneficiary </a:t>
            </a:r>
            <a:r>
              <a:rPr lang="en-US" sz="1400" b="1">
                <a:latin typeface="Arial"/>
                <a:cs typeface="Arial"/>
              </a:rPr>
              <a:t>region</a:t>
            </a:r>
            <a:endParaRPr lang="es-PE" sz="1400" b="0" i="0" u="none" strike="noStrike" kern="1200" cap="none" spc="0" normalizeH="0" baseline="0" noProof="0">
              <a:ln>
                <a:noFill/>
              </a:ln>
              <a:effectLst/>
              <a:uLnTx/>
              <a:uFillTx/>
              <a:latin typeface="Arial"/>
              <a:cs typeface="Arial"/>
            </a:endParaRPr>
          </a:p>
        </p:txBody>
      </p:sp>
      <p:sp>
        <p:nvSpPr>
          <p:cNvPr id="4" name="CuadroTexto 3">
            <a:extLst>
              <a:ext uri="{FF2B5EF4-FFF2-40B4-BE49-F238E27FC236}">
                <a16:creationId xmlns:a16="http://schemas.microsoft.com/office/drawing/2014/main" id="{6BECED3D-160B-AEFC-102F-BBE6203DCCFE}"/>
              </a:ext>
            </a:extLst>
          </p:cNvPr>
          <p:cNvSpPr txBox="1"/>
          <p:nvPr/>
        </p:nvSpPr>
        <p:spPr>
          <a:xfrm>
            <a:off x="5024795" y="4681869"/>
            <a:ext cx="1277450" cy="321509"/>
          </a:xfrm>
          <a:prstGeom prst="rect">
            <a:avLst/>
          </a:prstGeom>
          <a:noFill/>
        </p:spPr>
        <p:txBody>
          <a:bodyPr wrap="square" lIns="150761" tIns="75380" rIns="150761" bIns="75380" rtlCol="0" anchor="t">
            <a:spAutoFit/>
          </a:bodyPr>
          <a:lstStyle/>
          <a:p>
            <a:pPr defTabSz="1507353">
              <a:defRPr/>
            </a:pPr>
            <a:r>
              <a:rPr lang="es-MX" sz="1100" b="1" u="sng" kern="0">
                <a:solidFill>
                  <a:prstClr val="black"/>
                </a:solidFill>
                <a:latin typeface="Arial"/>
                <a:cs typeface="Arial"/>
                <a:sym typeface="Arial"/>
              </a:rPr>
              <a:t>Notes</a:t>
            </a:r>
            <a:r>
              <a:rPr lang="es-MX" sz="1100" b="1" kern="0">
                <a:solidFill>
                  <a:prstClr val="black"/>
                </a:solidFill>
                <a:latin typeface="Arial"/>
                <a:cs typeface="Arial"/>
                <a:sym typeface="Arial"/>
              </a:rPr>
              <a:t>:</a:t>
            </a:r>
          </a:p>
        </p:txBody>
      </p:sp>
      <p:sp>
        <p:nvSpPr>
          <p:cNvPr id="5" name="CuadroTexto 4">
            <a:extLst>
              <a:ext uri="{FF2B5EF4-FFF2-40B4-BE49-F238E27FC236}">
                <a16:creationId xmlns:a16="http://schemas.microsoft.com/office/drawing/2014/main" id="{6ECA6055-6B8D-B80A-4C4F-7F2DF14813EF}"/>
              </a:ext>
            </a:extLst>
          </p:cNvPr>
          <p:cNvSpPr txBox="1"/>
          <p:nvPr/>
        </p:nvSpPr>
        <p:spPr>
          <a:xfrm>
            <a:off x="5145069" y="5116423"/>
            <a:ext cx="2314352" cy="276999"/>
          </a:xfrm>
          <a:prstGeom prst="rect">
            <a:avLst/>
          </a:prstGeom>
          <a:noFill/>
        </p:spPr>
        <p:txBody>
          <a:bodyPr wrap="square">
            <a:spAutoFit/>
          </a:bodyPr>
          <a:lstStyle/>
          <a:p>
            <a:pPr defTabSz="1507353">
              <a:defRPr/>
            </a:pPr>
            <a:r>
              <a:rPr lang="es-MX" sz="1200" kern="0">
                <a:solidFill>
                  <a:prstClr val="black"/>
                </a:solidFill>
                <a:latin typeface="Arial"/>
                <a:cs typeface="Arial"/>
                <a:sym typeface="Arial"/>
              </a:rPr>
              <a:t> </a:t>
            </a:r>
            <a:r>
              <a:rPr lang="en-us" sz="1200" kern="0">
                <a:solidFill>
                  <a:prstClr val="black"/>
                </a:solidFill>
                <a:latin typeface="Arial"/>
                <a:cs typeface="Arial"/>
                <a:sym typeface="Arial"/>
              </a:rPr>
              <a:t>Unsolicited Proposal</a:t>
            </a:r>
            <a:endParaRPr lang="es-MX" sz="1200" kern="0">
              <a:solidFill>
                <a:prstClr val="black"/>
              </a:solidFill>
              <a:latin typeface="Arial"/>
              <a:cs typeface="Arial"/>
              <a:sym typeface="Arial"/>
            </a:endParaRPr>
          </a:p>
        </p:txBody>
      </p:sp>
      <p:sp>
        <p:nvSpPr>
          <p:cNvPr id="6" name="CuadroTexto 5">
            <a:extLst>
              <a:ext uri="{FF2B5EF4-FFF2-40B4-BE49-F238E27FC236}">
                <a16:creationId xmlns:a16="http://schemas.microsoft.com/office/drawing/2014/main" id="{56E15406-F214-DEC4-4859-3BE8B552448F}"/>
              </a:ext>
            </a:extLst>
          </p:cNvPr>
          <p:cNvSpPr txBox="1"/>
          <p:nvPr/>
        </p:nvSpPr>
        <p:spPr>
          <a:xfrm>
            <a:off x="5239411" y="5383274"/>
            <a:ext cx="1713177" cy="276999"/>
          </a:xfrm>
          <a:prstGeom prst="rect">
            <a:avLst/>
          </a:prstGeom>
          <a:noFill/>
        </p:spPr>
        <p:txBody>
          <a:bodyPr wrap="square">
            <a:spAutoFit/>
          </a:bodyPr>
          <a:lstStyle/>
          <a:p>
            <a:pPr defTabSz="1507776">
              <a:defRPr/>
            </a:pPr>
            <a:r>
              <a:rPr lang="es-MX" sz="1200" kern="0">
                <a:solidFill>
                  <a:prstClr val="black"/>
                </a:solidFill>
                <a:latin typeface="Arial"/>
                <a:cs typeface="Arial"/>
                <a:sym typeface="Arial"/>
              </a:rPr>
              <a:t> </a:t>
            </a:r>
            <a:r>
              <a:rPr lang="en-us" sz="1200" kern="0">
                <a:solidFill>
                  <a:prstClr val="black"/>
                </a:solidFill>
                <a:latin typeface="Arial"/>
                <a:cs typeface="Arial"/>
                <a:sym typeface="Arial"/>
              </a:rPr>
              <a:t>State Initiative</a:t>
            </a:r>
            <a:endParaRPr lang="es-MX" sz="1200">
              <a:solidFill>
                <a:prstClr val="black"/>
              </a:solidFill>
              <a:latin typeface="Arial"/>
              <a:cs typeface="Arial"/>
              <a:sym typeface="Arial"/>
            </a:endParaRPr>
          </a:p>
        </p:txBody>
      </p:sp>
      <p:sp>
        <p:nvSpPr>
          <p:cNvPr id="7" name="CuadroTexto 6">
            <a:extLst>
              <a:ext uri="{FF2B5EF4-FFF2-40B4-BE49-F238E27FC236}">
                <a16:creationId xmlns:a16="http://schemas.microsoft.com/office/drawing/2014/main" id="{5315C66D-1CD4-9138-A3D2-1074B44AC5A8}"/>
              </a:ext>
            </a:extLst>
          </p:cNvPr>
          <p:cNvSpPr txBox="1"/>
          <p:nvPr/>
        </p:nvSpPr>
        <p:spPr>
          <a:xfrm>
            <a:off x="4522298" y="5367886"/>
            <a:ext cx="859009" cy="307777"/>
          </a:xfrm>
          <a:prstGeom prst="rect">
            <a:avLst/>
          </a:prstGeom>
          <a:noFill/>
        </p:spPr>
        <p:txBody>
          <a:bodyPr wrap="square">
            <a:spAutoFit/>
          </a:bodyPr>
          <a:lstStyle/>
          <a:p>
            <a:pPr algn="r" defTabSz="1507776">
              <a:defRPr/>
            </a:pPr>
            <a:r>
              <a:rPr lang="en-us" sz="1400" b="1">
                <a:solidFill>
                  <a:prstClr val="black"/>
                </a:solidFill>
                <a:highlight>
                  <a:srgbClr val="C0C0C0"/>
                </a:highlight>
                <a:latin typeface="Arial" panose="020B0604020202020204" pitchFamily="34" charset="0"/>
                <a:cs typeface="Arial" panose="020B0604020202020204" pitchFamily="34" charset="0"/>
                <a:sym typeface="Arial"/>
              </a:rPr>
              <a:t>SI</a:t>
            </a:r>
            <a:r>
              <a:rPr lang="es-MX" sz="1400" b="1">
                <a:solidFill>
                  <a:prstClr val="black"/>
                </a:solidFill>
                <a:highlight>
                  <a:srgbClr val="C0C0C0"/>
                </a:highlight>
                <a:latin typeface="Arial" panose="020B0604020202020204" pitchFamily="34" charset="0"/>
                <a:cs typeface="Arial" panose="020B0604020202020204" pitchFamily="34" charset="0"/>
                <a:sym typeface="Arial"/>
              </a:rPr>
              <a:t> </a:t>
            </a:r>
            <a:endParaRPr lang="es-MX" sz="1400">
              <a:solidFill>
                <a:prstClr val="black"/>
              </a:solidFill>
              <a:highlight>
                <a:srgbClr val="C0C0C0"/>
              </a:highlight>
              <a:latin typeface="Arial"/>
              <a:cs typeface="Arial"/>
              <a:sym typeface="Arial"/>
            </a:endParaRPr>
          </a:p>
        </p:txBody>
      </p:sp>
      <p:sp>
        <p:nvSpPr>
          <p:cNvPr id="8" name="CuadroTexto 7">
            <a:extLst>
              <a:ext uri="{FF2B5EF4-FFF2-40B4-BE49-F238E27FC236}">
                <a16:creationId xmlns:a16="http://schemas.microsoft.com/office/drawing/2014/main" id="{38891FFA-04B1-A63D-2DC8-6C2F8CC947F2}"/>
              </a:ext>
            </a:extLst>
          </p:cNvPr>
          <p:cNvSpPr txBox="1"/>
          <p:nvPr/>
        </p:nvSpPr>
        <p:spPr>
          <a:xfrm>
            <a:off x="4540474" y="5104634"/>
            <a:ext cx="859009" cy="307777"/>
          </a:xfrm>
          <a:prstGeom prst="rect">
            <a:avLst/>
          </a:prstGeom>
          <a:noFill/>
        </p:spPr>
        <p:txBody>
          <a:bodyPr wrap="square">
            <a:spAutoFit/>
          </a:bodyPr>
          <a:lstStyle/>
          <a:p>
            <a:pPr algn="r" defTabSz="1507776">
              <a:defRPr/>
            </a:pPr>
            <a:r>
              <a:rPr lang="en-us" sz="1400" b="1">
                <a:solidFill>
                  <a:prstClr val="black"/>
                </a:solidFill>
                <a:highlight>
                  <a:srgbClr val="14C5D3"/>
                </a:highlight>
                <a:latin typeface="Arial" panose="020B0604020202020204" pitchFamily="34" charset="0"/>
                <a:cs typeface="Arial" panose="020B0604020202020204" pitchFamily="34" charset="0"/>
                <a:sym typeface="Arial"/>
              </a:rPr>
              <a:t>UP</a:t>
            </a:r>
            <a:r>
              <a:rPr lang="es-MX" sz="1400" b="1">
                <a:solidFill>
                  <a:prstClr val="black"/>
                </a:solidFill>
                <a:highlight>
                  <a:srgbClr val="14C5D3"/>
                </a:highlight>
                <a:latin typeface="Arial" panose="020B0604020202020204" pitchFamily="34" charset="0"/>
                <a:cs typeface="Arial" panose="020B0604020202020204" pitchFamily="34" charset="0"/>
                <a:sym typeface="Arial"/>
              </a:rPr>
              <a:t> </a:t>
            </a:r>
            <a:endParaRPr lang="es-MX" sz="1400">
              <a:solidFill>
                <a:prstClr val="black"/>
              </a:solidFill>
              <a:highlight>
                <a:srgbClr val="14C5D3"/>
              </a:highlight>
              <a:latin typeface="Arial"/>
              <a:cs typeface="Arial"/>
              <a:sym typeface="Arial"/>
            </a:endParaRPr>
          </a:p>
        </p:txBody>
      </p:sp>
      <p:sp>
        <p:nvSpPr>
          <p:cNvPr id="10" name="CuadroTexto 9">
            <a:extLst>
              <a:ext uri="{FF2B5EF4-FFF2-40B4-BE49-F238E27FC236}">
                <a16:creationId xmlns:a16="http://schemas.microsoft.com/office/drawing/2014/main" id="{77511F4C-61C8-DC12-99B7-DCE00013EAC2}"/>
              </a:ext>
            </a:extLst>
          </p:cNvPr>
          <p:cNvSpPr txBox="1"/>
          <p:nvPr/>
        </p:nvSpPr>
        <p:spPr>
          <a:xfrm>
            <a:off x="4114464" y="3691830"/>
            <a:ext cx="701613" cy="307777"/>
          </a:xfrm>
          <a:prstGeom prst="rect">
            <a:avLst/>
          </a:prstGeom>
          <a:noFill/>
        </p:spPr>
        <p:txBody>
          <a:bodyPr wrap="square">
            <a:spAutoFit/>
          </a:bodyPr>
          <a:lstStyle/>
          <a:p>
            <a:pPr algn="r" defTabSz="1507776">
              <a:defRPr/>
            </a:pPr>
            <a:r>
              <a:rPr lang="es-MX" sz="1400" b="1">
                <a:solidFill>
                  <a:prstClr val="black"/>
                </a:solidFill>
                <a:highlight>
                  <a:srgbClr val="C0C0C0"/>
                </a:highlight>
                <a:latin typeface="Arial" panose="020B0604020202020204" pitchFamily="34" charset="0"/>
                <a:cs typeface="Arial" panose="020B0604020202020204" pitchFamily="34" charset="0"/>
                <a:sym typeface="Arial"/>
              </a:rPr>
              <a:t>SI </a:t>
            </a:r>
            <a:endParaRPr lang="es-MX" sz="1400">
              <a:solidFill>
                <a:prstClr val="black"/>
              </a:solidFill>
              <a:highlight>
                <a:srgbClr val="C0C0C0"/>
              </a:highlight>
              <a:latin typeface="Arial"/>
              <a:cs typeface="Arial"/>
              <a:sym typeface="Arial"/>
            </a:endParaRPr>
          </a:p>
        </p:txBody>
      </p:sp>
      <p:pic>
        <p:nvPicPr>
          <p:cNvPr id="13" name="Imagen 12" descr="Dibujo en blanco y negro&#10;&#10;Descripción generada automáticamente con confianza media">
            <a:extLst>
              <a:ext uri="{FF2B5EF4-FFF2-40B4-BE49-F238E27FC236}">
                <a16:creationId xmlns:a16="http://schemas.microsoft.com/office/drawing/2014/main" id="{A720A9D5-615C-3DAD-0A98-4D5F8BA99A8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33990" y="3215100"/>
            <a:ext cx="2601953" cy="3301078"/>
          </a:xfrm>
          <a:prstGeom prst="rect">
            <a:avLst/>
          </a:prstGeom>
        </p:spPr>
      </p:pic>
    </p:spTree>
    <p:extLst>
      <p:ext uri="{BB962C8B-B14F-4D97-AF65-F5344CB8AC3E}">
        <p14:creationId xmlns:p14="http://schemas.microsoft.com/office/powerpoint/2010/main" val="11222923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ángulo 22">
            <a:extLst>
              <a:ext uri="{FF2B5EF4-FFF2-40B4-BE49-F238E27FC236}">
                <a16:creationId xmlns:a16="http://schemas.microsoft.com/office/drawing/2014/main" id="{3AFD23B1-A909-2F41-59DD-1AE3743C6709}"/>
              </a:ext>
            </a:extLst>
          </p:cNvPr>
          <p:cNvSpPr/>
          <p:nvPr/>
        </p:nvSpPr>
        <p:spPr>
          <a:xfrm>
            <a:off x="1006222"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CuadroTexto 2">
            <a:extLst>
              <a:ext uri="{FF2B5EF4-FFF2-40B4-BE49-F238E27FC236}">
                <a16:creationId xmlns:a16="http://schemas.microsoft.com/office/drawing/2014/main" id="{B3088468-D233-14D1-517B-E1D171FB0AF6}"/>
              </a:ext>
            </a:extLst>
          </p:cNvPr>
          <p:cNvSpPr txBox="1"/>
          <p:nvPr/>
        </p:nvSpPr>
        <p:spPr>
          <a:xfrm>
            <a:off x="5128321" y="569920"/>
            <a:ext cx="6051270" cy="461665"/>
          </a:xfrm>
          <a:prstGeom prst="rect">
            <a:avLst/>
          </a:prstGeom>
          <a:noFill/>
          <a:ln>
            <a:noFill/>
          </a:ln>
        </p:spPr>
        <p:txBody>
          <a:bodyPr wrap="square" lIns="91440" tIns="45720" rIns="91440" bIns="45720" anchor="t">
            <a:spAutoFit/>
          </a:bodyPr>
          <a:lstStyle/>
          <a:p>
            <a:r>
              <a:rPr lang="es-MX" sz="2400" b="1">
                <a:solidFill>
                  <a:srgbClr val="002060"/>
                </a:solidFill>
                <a:latin typeface="Arial"/>
                <a:cs typeface="Arial"/>
                <a:sym typeface="Arial"/>
              </a:rPr>
              <a:t>ANCON INDUSTRIAL PARK</a:t>
            </a:r>
            <a:endParaRPr lang="es-MX" sz="2400" b="1">
              <a:solidFill>
                <a:srgbClr val="002060"/>
              </a:solidFill>
              <a:latin typeface="Arial"/>
              <a:cs typeface="Arial"/>
            </a:endParaRPr>
          </a:p>
        </p:txBody>
      </p:sp>
      <p:grpSp>
        <p:nvGrpSpPr>
          <p:cNvPr id="18" name="Grupo 17">
            <a:extLst>
              <a:ext uri="{FF2B5EF4-FFF2-40B4-BE49-F238E27FC236}">
                <a16:creationId xmlns:a16="http://schemas.microsoft.com/office/drawing/2014/main" id="{DFA6911E-4BFA-8E71-6E33-4C829B193751}"/>
              </a:ext>
            </a:extLst>
          </p:cNvPr>
          <p:cNvGrpSpPr/>
          <p:nvPr/>
        </p:nvGrpSpPr>
        <p:grpSpPr>
          <a:xfrm>
            <a:off x="5136620" y="1283910"/>
            <a:ext cx="6175203" cy="2121092"/>
            <a:chOff x="5142084" y="1096536"/>
            <a:chExt cx="6175203" cy="2121092"/>
          </a:xfrm>
        </p:grpSpPr>
        <p:sp>
          <p:nvSpPr>
            <p:cNvPr id="5" name="Elipse 4">
              <a:extLst>
                <a:ext uri="{FF2B5EF4-FFF2-40B4-BE49-F238E27FC236}">
                  <a16:creationId xmlns:a16="http://schemas.microsoft.com/office/drawing/2014/main" id="{E3397ECD-27F1-A48E-4F11-A56F02EBD829}"/>
                </a:ext>
              </a:extLst>
            </p:cNvPr>
            <p:cNvSpPr/>
            <p:nvPr/>
          </p:nvSpPr>
          <p:spPr>
            <a:xfrm>
              <a:off x="5142084" y="1096536"/>
              <a:ext cx="818611" cy="800469"/>
            </a:xfrm>
            <a:prstGeom prst="ellipse">
              <a:avLst/>
            </a:prstGeom>
            <a:solidFill>
              <a:srgbClr val="8953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3" name="Gráfico 12" descr="Plano con relleno sólido">
              <a:extLst>
                <a:ext uri="{FF2B5EF4-FFF2-40B4-BE49-F238E27FC236}">
                  <a16:creationId xmlns:a16="http://schemas.microsoft.com/office/drawing/2014/main" id="{527750D0-AA23-9E80-77E4-AD6A27F0B13E}"/>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52136" y="1195982"/>
              <a:ext cx="596900" cy="601577"/>
            </a:xfrm>
            <a:prstGeom prst="rect">
              <a:avLst/>
            </a:prstGeom>
          </p:spPr>
        </p:pic>
        <p:sp>
          <p:nvSpPr>
            <p:cNvPr id="14" name="object 14">
              <a:extLst>
                <a:ext uri="{FF2B5EF4-FFF2-40B4-BE49-F238E27FC236}">
                  <a16:creationId xmlns:a16="http://schemas.microsoft.com/office/drawing/2014/main" id="{DCE7083E-D3D9-5529-12EE-AA43F41B026D}"/>
                </a:ext>
              </a:extLst>
            </p:cNvPr>
            <p:cNvSpPr txBox="1"/>
            <p:nvPr/>
          </p:nvSpPr>
          <p:spPr>
            <a:xfrm>
              <a:off x="6096000" y="1096536"/>
              <a:ext cx="5221287" cy="2121092"/>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r>
                <a:rPr lang="es-MX" sz="2000" b="1">
                  <a:solidFill>
                    <a:schemeClr val="tx1">
                      <a:lumMod val="85000"/>
                      <a:lumOff val="15000"/>
                    </a:schemeClr>
                  </a:solidFill>
                  <a:latin typeface="Arial"/>
                  <a:cs typeface="Arial"/>
                  <a:sym typeface="Arial"/>
                </a:rPr>
                <a:t> and main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sym typeface="Arial"/>
              </a:endParaRPr>
            </a:p>
            <a:p>
              <a:pPr algn="just" defTabSz="914358"/>
              <a:r>
                <a:rPr lang="en-US" sz="1300">
                  <a:solidFill>
                    <a:schemeClr val="tx1">
                      <a:lumMod val="85000"/>
                      <a:lumOff val="15000"/>
                    </a:schemeClr>
                  </a:solidFill>
                  <a:latin typeface="Arial"/>
                  <a:cs typeface="Arial"/>
                  <a:sym typeface="Arial"/>
                </a:rPr>
                <a:t>It includes the execution of the Purchase and Sale Contract and the Investment Commitment Agreement to develop the design, financing, construction, urban development, promotion, administration, operation and maintenance of the Ancon Industrial Park in order to offer industrial land lots and provide related services to manufacturing and logistics companies. The land covers an area of 1.338 ha. of which 715 ha. are usable for the development of industrial land. It is strategically located near the Jorge Chávez International Airport (39 km) and the ports of Callao (39 km) and the new port of Chancay (40 km).</a:t>
              </a:r>
              <a:endParaRPr lang="en-US" sz="1300">
                <a:solidFill>
                  <a:schemeClr val="tx1">
                    <a:lumMod val="85000"/>
                    <a:lumOff val="15000"/>
                  </a:schemeClr>
                </a:solidFill>
                <a:latin typeface="Arial"/>
                <a:cs typeface="Arial"/>
              </a:endParaRPr>
            </a:p>
          </p:txBody>
        </p:sp>
      </p:grpSp>
      <p:grpSp>
        <p:nvGrpSpPr>
          <p:cNvPr id="8" name="Grupo 7">
            <a:extLst>
              <a:ext uri="{FF2B5EF4-FFF2-40B4-BE49-F238E27FC236}">
                <a16:creationId xmlns:a16="http://schemas.microsoft.com/office/drawing/2014/main" id="{0CCAFEE3-7722-2461-FCA9-629A6C78A164}"/>
              </a:ext>
            </a:extLst>
          </p:cNvPr>
          <p:cNvGrpSpPr/>
          <p:nvPr/>
        </p:nvGrpSpPr>
        <p:grpSpPr>
          <a:xfrm>
            <a:off x="5136620" y="5878585"/>
            <a:ext cx="6180667" cy="805004"/>
            <a:chOff x="5136620" y="5719002"/>
            <a:chExt cx="6180667" cy="805004"/>
          </a:xfrm>
        </p:grpSpPr>
        <p:sp>
          <p:nvSpPr>
            <p:cNvPr id="26" name="Elipse 25">
              <a:extLst>
                <a:ext uri="{FF2B5EF4-FFF2-40B4-BE49-F238E27FC236}">
                  <a16:creationId xmlns:a16="http://schemas.microsoft.com/office/drawing/2014/main" id="{0BE39496-C580-CA60-78E2-F80234A42778}"/>
                </a:ext>
              </a:extLst>
            </p:cNvPr>
            <p:cNvSpPr/>
            <p:nvPr/>
          </p:nvSpPr>
          <p:spPr>
            <a:xfrm>
              <a:off x="5136620" y="5719002"/>
              <a:ext cx="818611" cy="805004"/>
            </a:xfrm>
            <a:prstGeom prst="ellipse">
              <a:avLst/>
            </a:prstGeom>
            <a:solidFill>
              <a:srgbClr val="8953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9" name="Gráfico 8" descr="Monedas con relleno sólido">
              <a:extLst>
                <a:ext uri="{FF2B5EF4-FFF2-40B4-BE49-F238E27FC236}">
                  <a16:creationId xmlns:a16="http://schemas.microsoft.com/office/drawing/2014/main" id="{5B0442B9-B97D-BEBB-B4E1-B405560D326F}"/>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227622" y="5809901"/>
              <a:ext cx="614042" cy="623207"/>
            </a:xfrm>
            <a:prstGeom prst="rect">
              <a:avLst/>
            </a:prstGeom>
          </p:spPr>
        </p:pic>
        <p:sp>
          <p:nvSpPr>
            <p:cNvPr id="15" name="object 14">
              <a:extLst>
                <a:ext uri="{FF2B5EF4-FFF2-40B4-BE49-F238E27FC236}">
                  <a16:creationId xmlns:a16="http://schemas.microsoft.com/office/drawing/2014/main" id="{AC30F340-74A7-5026-7A2D-58BE0E25B14E}"/>
                </a:ext>
              </a:extLst>
            </p:cNvPr>
            <p:cNvSpPr txBox="1"/>
            <p:nvPr/>
          </p:nvSpPr>
          <p:spPr>
            <a:xfrm rot="10800000" flipV="1">
              <a:off x="6095998" y="5861176"/>
              <a:ext cx="5221289" cy="520654"/>
            </a:xfrm>
            <a:prstGeom prst="rect">
              <a:avLst/>
            </a:prstGeom>
          </p:spPr>
          <p:txBody>
            <a:bodyPr vert="horz" wrap="square" lIns="0" tIns="12699" rIns="0" bIns="0" rtlCol="0" anchor="t">
              <a:spAutoFit/>
            </a:bodyPr>
            <a:lstStyle/>
            <a:p>
              <a:pPr algn="just" defTabSz="914358"/>
              <a:r>
                <a:rPr lang="es-MX" sz="2000" b="1" err="1">
                  <a:solidFill>
                    <a:schemeClr val="tx1">
                      <a:lumMod val="85000"/>
                      <a:lumOff val="15000"/>
                    </a:schemeClr>
                  </a:solidFill>
                  <a:latin typeface="Arial" panose="020B0604020202020204" pitchFamily="34" charset="0"/>
                  <a:cs typeface="Arial" panose="020B0604020202020204" pitchFamily="34" charset="0"/>
                </a:rPr>
                <a:t>Investment</a:t>
              </a:r>
              <a:r>
                <a:rPr lang="es-MX" sz="2000" b="1">
                  <a:solidFill>
                    <a:schemeClr val="tx1">
                      <a:lumMod val="85000"/>
                      <a:lumOff val="15000"/>
                    </a:schemeClr>
                  </a:solidFill>
                  <a:latin typeface="Arial" panose="020B0604020202020204" pitchFamily="34" charset="0"/>
                  <a:cs typeface="Arial" panose="020B0604020202020204" pitchFamily="34" charset="0"/>
                </a:rPr>
                <a:t> </a:t>
              </a:r>
              <a:r>
                <a:rPr lang="es-MX" sz="2000" b="1" err="1">
                  <a:solidFill>
                    <a:schemeClr val="tx1">
                      <a:lumMod val="85000"/>
                      <a:lumOff val="15000"/>
                    </a:schemeClr>
                  </a:solidFill>
                  <a:latin typeface="Arial" panose="020B0604020202020204" pitchFamily="34" charset="0"/>
                  <a:cs typeface="Arial" panose="020B0604020202020204" pitchFamily="34" charset="0"/>
                </a:rPr>
                <a:t>Amount</a:t>
              </a:r>
              <a:r>
                <a:rPr lang="es-MX" sz="2000" b="1">
                  <a:solidFill>
                    <a:schemeClr val="tx1">
                      <a:lumMod val="85000"/>
                      <a:lumOff val="15000"/>
                    </a:schemeClr>
                  </a:solidFill>
                  <a:latin typeface="Arial" panose="020B0604020202020204" pitchFamily="34" charset="0"/>
                  <a:cs typeface="Arial" panose="020B0604020202020204" pitchFamily="34" charset="0"/>
                </a:rPr>
                <a:t>: </a:t>
              </a:r>
              <a:r>
                <a:rPr lang="es-MX" sz="2000" b="1">
                  <a:solidFill>
                    <a:schemeClr val="tx1">
                      <a:lumMod val="85000"/>
                      <a:lumOff val="15000"/>
                    </a:schemeClr>
                  </a:solidFill>
                  <a:latin typeface="Arial" panose="020B0604020202020204" pitchFamily="34" charset="0"/>
                  <a:ea typeface="+mn-lt"/>
                  <a:cs typeface="Arial" panose="020B0604020202020204" pitchFamily="34" charset="0"/>
                  <a:sym typeface="Arial"/>
                </a:rPr>
                <a:t>US$ 762 MM</a:t>
              </a:r>
              <a:endParaRPr lang="es-ES" sz="2000">
                <a:solidFill>
                  <a:schemeClr val="tx1">
                    <a:lumMod val="85000"/>
                    <a:lumOff val="15000"/>
                  </a:schemeClr>
                </a:solidFill>
                <a:latin typeface="Arial" panose="020B0604020202020204" pitchFamily="34" charset="0"/>
                <a:ea typeface="Calibri"/>
                <a:cs typeface="Arial" panose="020B0604020202020204" pitchFamily="34" charset="0"/>
              </a:endParaRPr>
            </a:p>
            <a:p>
              <a:pPr algn="just" defTabSz="914358"/>
              <a:r>
                <a:rPr lang="en-US" sz="1300">
                  <a:solidFill>
                    <a:schemeClr val="tx1">
                      <a:lumMod val="85000"/>
                      <a:lumOff val="15000"/>
                    </a:schemeClr>
                  </a:solidFill>
                  <a:latin typeface="Arial"/>
                  <a:cs typeface="Arial"/>
                </a:rPr>
                <a:t>State initiative modality for projects in assets for a term of 22 years.</a:t>
              </a:r>
              <a:r>
                <a:rPr lang="es-MX" sz="1300">
                  <a:solidFill>
                    <a:schemeClr val="tx1">
                      <a:lumMod val="85000"/>
                      <a:lumOff val="15000"/>
                    </a:schemeClr>
                  </a:solidFill>
                  <a:latin typeface="Arial"/>
                  <a:cs typeface="Arial"/>
                </a:rPr>
                <a:t>.</a:t>
              </a:r>
              <a:endParaRPr lang="es-ES" sz="1300">
                <a:solidFill>
                  <a:schemeClr val="tx1">
                    <a:lumMod val="85000"/>
                    <a:lumOff val="15000"/>
                  </a:schemeClr>
                </a:solidFill>
                <a:ea typeface="Calibri"/>
                <a:cs typeface="Calibri"/>
              </a:endParaRPr>
            </a:p>
          </p:txBody>
        </p:sp>
      </p:grpSp>
      <p:sp>
        <p:nvSpPr>
          <p:cNvPr id="7" name="object 14">
            <a:extLst>
              <a:ext uri="{FF2B5EF4-FFF2-40B4-BE49-F238E27FC236}">
                <a16:creationId xmlns:a16="http://schemas.microsoft.com/office/drawing/2014/main" id="{E7E344BA-13CF-D9CC-6245-985235E3676C}"/>
              </a:ext>
            </a:extLst>
          </p:cNvPr>
          <p:cNvSpPr txBox="1"/>
          <p:nvPr/>
        </p:nvSpPr>
        <p:spPr>
          <a:xfrm>
            <a:off x="5573401" y="3487401"/>
            <a:ext cx="5161111" cy="1225976"/>
          </a:xfrm>
          <a:prstGeom prst="rect">
            <a:avLst/>
          </a:prstGeom>
        </p:spPr>
        <p:txBody>
          <a:bodyPr vert="horz" wrap="square" lIns="0" tIns="12699" rIns="0" bIns="0" rtlCol="0" anchor="t">
            <a:spAutoFit/>
          </a:bodyPr>
          <a:lstStyle/>
          <a:p>
            <a:pPr algn="just" defTabSz="914358"/>
            <a:endParaRPr lang="es-MX" sz="1400">
              <a:solidFill>
                <a:schemeClr val="tx1">
                  <a:lumMod val="85000"/>
                  <a:lumOff val="15000"/>
                </a:schemeClr>
              </a:solidFill>
              <a:latin typeface="Arial"/>
              <a:cs typeface="Arial"/>
            </a:endParaRPr>
          </a:p>
          <a:p>
            <a:pPr algn="just" defTabSz="914358"/>
            <a:endParaRPr lang="es-ES"/>
          </a:p>
          <a:p>
            <a:pPr algn="just" defTabSz="914358"/>
            <a:endParaRPr lang="es-ES"/>
          </a:p>
          <a:p>
            <a:pPr algn="just" defTabSz="914358"/>
            <a:endParaRPr lang="es-ES" sz="1400">
              <a:solidFill>
                <a:srgbClr val="262626"/>
              </a:solidFill>
              <a:latin typeface="Arial"/>
              <a:cs typeface="Arial"/>
            </a:endParaRPr>
          </a:p>
          <a:p>
            <a:pPr marL="12065" marR="5080" algn="just" defTabSz="914358">
              <a:spcBef>
                <a:spcPts val="100"/>
              </a:spcBef>
            </a:pPr>
            <a:endParaRPr lang="es-MX" sz="1400">
              <a:solidFill>
                <a:srgbClr val="262626"/>
              </a:solidFill>
              <a:latin typeface="Arial"/>
              <a:cs typeface="Arial"/>
            </a:endParaRPr>
          </a:p>
        </p:txBody>
      </p:sp>
      <p:grpSp>
        <p:nvGrpSpPr>
          <p:cNvPr id="17" name="Grupo 16">
            <a:extLst>
              <a:ext uri="{FF2B5EF4-FFF2-40B4-BE49-F238E27FC236}">
                <a16:creationId xmlns:a16="http://schemas.microsoft.com/office/drawing/2014/main" id="{211605D4-8A36-F61D-12F3-09E851CCC39D}"/>
              </a:ext>
            </a:extLst>
          </p:cNvPr>
          <p:cNvGrpSpPr/>
          <p:nvPr/>
        </p:nvGrpSpPr>
        <p:grpSpPr>
          <a:xfrm>
            <a:off x="5134402" y="3983777"/>
            <a:ext cx="6177421" cy="1533752"/>
            <a:chOff x="5139866" y="3721720"/>
            <a:chExt cx="6177421" cy="1533752"/>
          </a:xfrm>
        </p:grpSpPr>
        <p:sp>
          <p:nvSpPr>
            <p:cNvPr id="20" name="Elipse 19">
              <a:extLst>
                <a:ext uri="{FF2B5EF4-FFF2-40B4-BE49-F238E27FC236}">
                  <a16:creationId xmlns:a16="http://schemas.microsoft.com/office/drawing/2014/main" id="{FB92F3A0-83DB-0930-9129-13B165F79858}"/>
                </a:ext>
              </a:extLst>
            </p:cNvPr>
            <p:cNvSpPr/>
            <p:nvPr/>
          </p:nvSpPr>
          <p:spPr>
            <a:xfrm>
              <a:off x="5139866" y="3768569"/>
              <a:ext cx="800469" cy="795027"/>
            </a:xfrm>
            <a:prstGeom prst="ellipse">
              <a:avLst/>
            </a:prstGeom>
            <a:solidFill>
              <a:srgbClr val="8953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8" name="Gráfico 27" descr="Hombre trabajador de la construcción con relleno sólido">
              <a:extLst>
                <a:ext uri="{FF2B5EF4-FFF2-40B4-BE49-F238E27FC236}">
                  <a16:creationId xmlns:a16="http://schemas.microsoft.com/office/drawing/2014/main" id="{82F591D3-7F93-643D-F791-BCFF74A9F5DF}"/>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190380" y="3826141"/>
              <a:ext cx="682173" cy="682173"/>
            </a:xfrm>
            <a:prstGeom prst="rect">
              <a:avLst/>
            </a:prstGeom>
          </p:spPr>
        </p:pic>
        <p:sp>
          <p:nvSpPr>
            <p:cNvPr id="4" name="object 14">
              <a:extLst>
                <a:ext uri="{FF2B5EF4-FFF2-40B4-BE49-F238E27FC236}">
                  <a16:creationId xmlns:a16="http://schemas.microsoft.com/office/drawing/2014/main" id="{E74E0931-880F-DE57-1602-5D01549A948D}"/>
                </a:ext>
              </a:extLst>
            </p:cNvPr>
            <p:cNvSpPr txBox="1"/>
            <p:nvPr/>
          </p:nvSpPr>
          <p:spPr>
            <a:xfrm>
              <a:off x="6096000" y="3721720"/>
              <a:ext cx="5221287" cy="1533752"/>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sym typeface="Arial"/>
              </a:endParaRPr>
            </a:p>
            <a:p>
              <a:pPr marL="12065" marR="5080" algn="just" defTabSz="914358">
                <a:spcBef>
                  <a:spcPts val="100"/>
                </a:spcBef>
              </a:pPr>
              <a:r>
                <a:rPr lang="en-US" sz="1300">
                  <a:solidFill>
                    <a:schemeClr val="tx1">
                      <a:lumMod val="85000"/>
                      <a:lumOff val="15000"/>
                    </a:schemeClr>
                  </a:solidFill>
                  <a:latin typeface="Arial"/>
                  <a:cs typeface="Arial"/>
                  <a:sym typeface="Arial"/>
                </a:rPr>
                <a:t>Infrastructure development for industrial land and logistics operations, including trade in goods and services. Construction of facilities for the management of common services (water supply, electrical substations, transformation plants, MSW collection center). Public recreation area and business park building. Construction platform for logistics exchange operations and Truck Center services</a:t>
              </a:r>
              <a:endParaRPr lang="es-ES" sz="1300">
                <a:solidFill>
                  <a:schemeClr val="tx1">
                    <a:lumMod val="85000"/>
                    <a:lumOff val="15000"/>
                  </a:schemeClr>
                </a:solidFill>
                <a:latin typeface="Arial"/>
                <a:cs typeface="Arial"/>
              </a:endParaRPr>
            </a:p>
          </p:txBody>
        </p:sp>
      </p:grpSp>
      <p:pic>
        <p:nvPicPr>
          <p:cNvPr id="2" name="Imagen 5">
            <a:extLst>
              <a:ext uri="{FF2B5EF4-FFF2-40B4-BE49-F238E27FC236}">
                <a16:creationId xmlns:a16="http://schemas.microsoft.com/office/drawing/2014/main" id="{F503A8B9-262B-2A49-A6E9-427B1AAA8C9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1329" y="2247165"/>
            <a:ext cx="3420000" cy="3413860"/>
          </a:xfrm>
          <a:prstGeom prst="rect">
            <a:avLst/>
          </a:prstGeom>
        </p:spPr>
      </p:pic>
      <p:grpSp>
        <p:nvGrpSpPr>
          <p:cNvPr id="10" name="Grupo 9">
            <a:extLst>
              <a:ext uri="{FF2B5EF4-FFF2-40B4-BE49-F238E27FC236}">
                <a16:creationId xmlns:a16="http://schemas.microsoft.com/office/drawing/2014/main" id="{48EF8845-5759-098C-F375-8C5884B6D88F}"/>
              </a:ext>
            </a:extLst>
          </p:cNvPr>
          <p:cNvGrpSpPr/>
          <p:nvPr/>
        </p:nvGrpSpPr>
        <p:grpSpPr>
          <a:xfrm>
            <a:off x="2072035" y="5443805"/>
            <a:ext cx="495652" cy="428625"/>
            <a:chOff x="2895624" y="6164332"/>
            <a:chExt cx="495652" cy="428625"/>
          </a:xfrm>
        </p:grpSpPr>
        <p:sp>
          <p:nvSpPr>
            <p:cNvPr id="11" name="Rectángulo: esquinas redondeadas 10">
              <a:extLst>
                <a:ext uri="{FF2B5EF4-FFF2-40B4-BE49-F238E27FC236}">
                  <a16:creationId xmlns:a16="http://schemas.microsoft.com/office/drawing/2014/main" id="{3E14DAE6-1976-7860-B6E6-3D915A333DFB}"/>
                </a:ext>
              </a:extLst>
            </p:cNvPr>
            <p:cNvSpPr/>
            <p:nvPr/>
          </p:nvSpPr>
          <p:spPr>
            <a:xfrm>
              <a:off x="2895624" y="6164332"/>
              <a:ext cx="495652" cy="428625"/>
            </a:xfrm>
            <a:prstGeom prst="roundRect">
              <a:avLst>
                <a:gd name="adj" fmla="val 2419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P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PE"/>
            </a:p>
          </p:txBody>
        </p:sp>
        <p:pic>
          <p:nvPicPr>
            <p:cNvPr id="12" name="Gráfico 3" descr="Reproducir con relleno sólido">
              <a:hlinkClick r:id="rId9"/>
              <a:extLst>
                <a:ext uri="{FF2B5EF4-FFF2-40B4-BE49-F238E27FC236}">
                  <a16:creationId xmlns:a16="http://schemas.microsoft.com/office/drawing/2014/main" id="{B269D5D3-C24A-F08A-8FDC-B360F4E3B603}"/>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2974117" y="6209311"/>
              <a:ext cx="338666" cy="338667"/>
            </a:xfrm>
            <a:prstGeom prst="rect">
              <a:avLst/>
            </a:prstGeom>
          </p:spPr>
        </p:pic>
      </p:grpSp>
      <p:grpSp>
        <p:nvGrpSpPr>
          <p:cNvPr id="34" name="Grupo 33">
            <a:extLst>
              <a:ext uri="{FF2B5EF4-FFF2-40B4-BE49-F238E27FC236}">
                <a16:creationId xmlns:a16="http://schemas.microsoft.com/office/drawing/2014/main" id="{B5C96745-1EFC-0559-B7DF-56210E33E9C5}"/>
              </a:ext>
            </a:extLst>
          </p:cNvPr>
          <p:cNvGrpSpPr/>
          <p:nvPr/>
        </p:nvGrpSpPr>
        <p:grpSpPr>
          <a:xfrm>
            <a:off x="364290" y="997603"/>
            <a:ext cx="3752547" cy="1015796"/>
            <a:chOff x="364290" y="997603"/>
            <a:chExt cx="3752547" cy="1015796"/>
          </a:xfrm>
        </p:grpSpPr>
        <p:grpSp>
          <p:nvGrpSpPr>
            <p:cNvPr id="35" name="Grupo 34">
              <a:extLst>
                <a:ext uri="{FF2B5EF4-FFF2-40B4-BE49-F238E27FC236}">
                  <a16:creationId xmlns:a16="http://schemas.microsoft.com/office/drawing/2014/main" id="{B8501659-0BC1-5C29-EBAC-84A3347FBEEE}"/>
                </a:ext>
              </a:extLst>
            </p:cNvPr>
            <p:cNvGrpSpPr/>
            <p:nvPr/>
          </p:nvGrpSpPr>
          <p:grpSpPr>
            <a:xfrm>
              <a:off x="364290" y="997603"/>
              <a:ext cx="3752547" cy="735494"/>
              <a:chOff x="-164593" y="5768531"/>
              <a:chExt cx="3898394" cy="735494"/>
            </a:xfrm>
            <a:noFill/>
          </p:grpSpPr>
          <p:sp>
            <p:nvSpPr>
              <p:cNvPr id="37" name="object 2">
                <a:extLst>
                  <a:ext uri="{FF2B5EF4-FFF2-40B4-BE49-F238E27FC236}">
                    <a16:creationId xmlns:a16="http://schemas.microsoft.com/office/drawing/2014/main" id="{6DC4F046-C6DC-BDD7-2F90-B09E5A49BB13}"/>
                  </a:ext>
                </a:extLst>
              </p:cNvPr>
              <p:cNvSpPr/>
              <p:nvPr/>
            </p:nvSpPr>
            <p:spPr>
              <a:xfrm>
                <a:off x="-164593" y="5768531"/>
                <a:ext cx="3898394" cy="735494"/>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schemeClr val="bg1"/>
                  </a:solidFill>
                  <a:latin typeface="Arial"/>
                  <a:cs typeface="Arial"/>
                  <a:sym typeface="Arial"/>
                </a:endParaRPr>
              </a:p>
            </p:txBody>
          </p:sp>
          <p:sp>
            <p:nvSpPr>
              <p:cNvPr id="38" name="object 5">
                <a:extLst>
                  <a:ext uri="{FF2B5EF4-FFF2-40B4-BE49-F238E27FC236}">
                    <a16:creationId xmlns:a16="http://schemas.microsoft.com/office/drawing/2014/main" id="{A09CD462-D139-16CD-64B7-5E98E894A3D5}"/>
                  </a:ext>
                </a:extLst>
              </p:cNvPr>
              <p:cNvSpPr txBox="1"/>
              <p:nvPr/>
            </p:nvSpPr>
            <p:spPr>
              <a:xfrm>
                <a:off x="191765" y="5883645"/>
                <a:ext cx="1981799" cy="505266"/>
              </a:xfrm>
              <a:prstGeom prst="rect">
                <a:avLst/>
              </a:prstGeom>
              <a:grpFill/>
            </p:spPr>
            <p:txBody>
              <a:bodyPr vert="horz" wrap="square" lIns="0" tIns="12699" rIns="0" bIns="0" rtlCol="0">
                <a:spAutoFit/>
              </a:bodyPr>
              <a:lstStyle/>
              <a:p>
                <a:pPr marL="12699" defTabSz="914358">
                  <a:defRPr/>
                </a:pPr>
                <a:r>
                  <a:rPr lang="es-PE" sz="1600" b="1" spc="-10">
                    <a:solidFill>
                      <a:schemeClr val="bg1"/>
                    </a:solidFill>
                    <a:latin typeface="Arial"/>
                    <a:cs typeface="Arial"/>
                    <a:sym typeface="Arial"/>
                  </a:rPr>
                  <a:t>ESTIMATED AWARD DATE</a:t>
                </a:r>
                <a:endParaRPr lang="es-PE" sz="1600">
                  <a:solidFill>
                    <a:schemeClr val="bg1"/>
                  </a:solidFill>
                  <a:latin typeface="Arial"/>
                  <a:cs typeface="Arial"/>
                  <a:sym typeface="Arial"/>
                </a:endParaRPr>
              </a:p>
            </p:txBody>
          </p:sp>
          <p:sp>
            <p:nvSpPr>
              <p:cNvPr id="39" name="object 17">
                <a:extLst>
                  <a:ext uri="{FF2B5EF4-FFF2-40B4-BE49-F238E27FC236}">
                    <a16:creationId xmlns:a16="http://schemas.microsoft.com/office/drawing/2014/main" id="{8E49ADB2-EDCD-7E98-62B3-71F85EBAD973}"/>
                  </a:ext>
                </a:extLst>
              </p:cNvPr>
              <p:cNvSpPr txBox="1"/>
              <p:nvPr/>
            </p:nvSpPr>
            <p:spPr>
              <a:xfrm>
                <a:off x="2529922" y="6137136"/>
                <a:ext cx="620987" cy="321241"/>
              </a:xfrm>
              <a:prstGeom prst="rect">
                <a:avLst/>
              </a:prstGeom>
              <a:grp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3</a:t>
                </a:r>
                <a:endParaRPr sz="2000">
                  <a:solidFill>
                    <a:schemeClr val="bg1"/>
                  </a:solidFill>
                  <a:latin typeface="Arial"/>
                  <a:cs typeface="Arial"/>
                  <a:sym typeface="Arial"/>
                </a:endParaRPr>
              </a:p>
            </p:txBody>
          </p:sp>
          <p:sp>
            <p:nvSpPr>
              <p:cNvPr id="40" name="object 18">
                <a:extLst>
                  <a:ext uri="{FF2B5EF4-FFF2-40B4-BE49-F238E27FC236}">
                    <a16:creationId xmlns:a16="http://schemas.microsoft.com/office/drawing/2014/main" id="{F91A07D3-099A-EFC1-DAA5-6209ECB2DF92}"/>
                  </a:ext>
                </a:extLst>
              </p:cNvPr>
              <p:cNvSpPr txBox="1"/>
              <p:nvPr/>
            </p:nvSpPr>
            <p:spPr>
              <a:xfrm>
                <a:off x="2190151" y="5893445"/>
                <a:ext cx="1292769" cy="243656"/>
              </a:xfrm>
              <a:prstGeom prst="rect">
                <a:avLst/>
              </a:prstGeom>
              <a:solidFill>
                <a:srgbClr val="84BA4E"/>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IV</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36" name="object 5">
              <a:extLst>
                <a:ext uri="{FF2B5EF4-FFF2-40B4-BE49-F238E27FC236}">
                  <a16:creationId xmlns:a16="http://schemas.microsoft.com/office/drawing/2014/main" id="{B8C41CE1-D905-AA38-49D8-98108A314EFC}"/>
                </a:ext>
              </a:extLst>
            </p:cNvPr>
            <p:cNvSpPr txBox="1"/>
            <p:nvPr/>
          </p:nvSpPr>
          <p:spPr>
            <a:xfrm>
              <a:off x="707316" y="1754355"/>
              <a:ext cx="3168026" cy="259044"/>
            </a:xfrm>
            <a:prstGeom prst="rect">
              <a:avLst/>
            </a:prstGeom>
            <a:solidFill>
              <a:srgbClr val="84BA4E"/>
            </a:solidFill>
          </p:spPr>
          <p:txBody>
            <a:bodyPr vert="horz" wrap="square" lIns="0" tIns="12699" rIns="0" bIns="0" rtlCol="0">
              <a:spAutoFit/>
            </a:bodyPr>
            <a:lstStyle/>
            <a:p>
              <a:pPr marL="12699" algn="ctr" defTabSz="914358">
                <a:spcBef>
                  <a:spcPts val="100"/>
                </a:spcBef>
                <a:defRPr/>
              </a:pPr>
              <a:r>
                <a:rPr lang="es-MX" sz="1600" b="1" spc="-10">
                  <a:solidFill>
                    <a:schemeClr val="bg1"/>
                  </a:solidFill>
                  <a:latin typeface="Arial"/>
                  <a:cs typeface="Arial"/>
                  <a:sym typeface="Arial"/>
                </a:rPr>
                <a:t>TRANSACTION</a:t>
              </a:r>
              <a:endParaRPr lang="es-PE" sz="1600" b="1">
                <a:solidFill>
                  <a:schemeClr val="bg1"/>
                </a:solidFill>
                <a:latin typeface="Arial"/>
                <a:cs typeface="Arial"/>
                <a:sym typeface="Arial"/>
              </a:endParaRPr>
            </a:p>
          </p:txBody>
        </p:sp>
      </p:grpSp>
    </p:spTree>
    <p:extLst>
      <p:ext uri="{BB962C8B-B14F-4D97-AF65-F5344CB8AC3E}">
        <p14:creationId xmlns:p14="http://schemas.microsoft.com/office/powerpoint/2010/main" val="17199326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7410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ángulo 33">
            <a:extLst>
              <a:ext uri="{FF2B5EF4-FFF2-40B4-BE49-F238E27FC236}">
                <a16:creationId xmlns:a16="http://schemas.microsoft.com/office/drawing/2014/main" id="{F4575E7C-975F-B936-51F5-920F72DA3E57}"/>
              </a:ext>
            </a:extLst>
          </p:cNvPr>
          <p:cNvSpPr/>
          <p:nvPr/>
        </p:nvSpPr>
        <p:spPr>
          <a:xfrm>
            <a:off x="6332124" y="1835"/>
            <a:ext cx="5850340" cy="190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4" name="CuadroTexto 3">
            <a:extLst>
              <a:ext uri="{FF2B5EF4-FFF2-40B4-BE49-F238E27FC236}">
                <a16:creationId xmlns:a16="http://schemas.microsoft.com/office/drawing/2014/main" id="{6F3A8312-7239-6965-015E-B6C43CC9CDD5}"/>
              </a:ext>
            </a:extLst>
          </p:cNvPr>
          <p:cNvSpPr txBox="1"/>
          <p:nvPr/>
        </p:nvSpPr>
        <p:spPr>
          <a:xfrm>
            <a:off x="1288964" y="1292649"/>
            <a:ext cx="2768206" cy="523214"/>
          </a:xfrm>
          <a:prstGeom prst="rect">
            <a:avLst/>
          </a:prstGeom>
          <a:noFill/>
        </p:spPr>
        <p:txBody>
          <a:bodyPr wrap="square" lIns="91434" tIns="45717" rIns="91434" bIns="45717" anchor="t">
            <a:spAutoFit/>
          </a:bodyPr>
          <a:lstStyle/>
          <a:p>
            <a:pPr marL="285750" indent="-285750" defTabSz="914358">
              <a:buFont typeface="Wingdings"/>
              <a:buChar char="v"/>
              <a:defRPr/>
            </a:pPr>
            <a:r>
              <a:rPr lang="en-US" sz="1400">
                <a:solidFill>
                  <a:srgbClr val="002060"/>
                </a:solidFill>
                <a:latin typeface="Arial"/>
                <a:cs typeface="Arial"/>
              </a:rPr>
              <a:t>Investment opportunities for </a:t>
            </a:r>
            <a:r>
              <a:rPr lang="en-US" sz="1400" b="1">
                <a:solidFill>
                  <a:srgbClr val="002060"/>
                </a:solidFill>
                <a:latin typeface="Arial"/>
                <a:cs typeface="Arial"/>
              </a:rPr>
              <a:t>more than US$ 4,400 MM</a:t>
            </a:r>
            <a:endParaRPr lang="es-PE" sz="1400">
              <a:solidFill>
                <a:srgbClr val="002060"/>
              </a:solidFill>
              <a:latin typeface="Arial"/>
              <a:cs typeface="Arial"/>
            </a:endParaRPr>
          </a:p>
        </p:txBody>
      </p:sp>
      <p:sp>
        <p:nvSpPr>
          <p:cNvPr id="7" name="CuadroTexto 6">
            <a:extLst>
              <a:ext uri="{FF2B5EF4-FFF2-40B4-BE49-F238E27FC236}">
                <a16:creationId xmlns:a16="http://schemas.microsoft.com/office/drawing/2014/main" id="{19E2753A-CEAE-764E-1994-9E60E161D745}"/>
              </a:ext>
            </a:extLst>
          </p:cNvPr>
          <p:cNvSpPr txBox="1"/>
          <p:nvPr/>
        </p:nvSpPr>
        <p:spPr>
          <a:xfrm>
            <a:off x="1304049" y="1906835"/>
            <a:ext cx="2637342" cy="523214"/>
          </a:xfrm>
          <a:prstGeom prst="rect">
            <a:avLst/>
          </a:prstGeom>
          <a:noFill/>
        </p:spPr>
        <p:txBody>
          <a:bodyPr wrap="square" lIns="91434" tIns="45717" rIns="91434" bIns="45717" anchor="t">
            <a:spAutoFit/>
          </a:bodyPr>
          <a:lstStyle/>
          <a:p>
            <a:pPr marL="285750" indent="-285750" defTabSz="914358">
              <a:buFont typeface="Wingdings"/>
              <a:buChar char="v"/>
              <a:defRPr/>
            </a:pPr>
            <a:r>
              <a:rPr lang="en-US" sz="1400">
                <a:solidFill>
                  <a:srgbClr val="002060"/>
                </a:solidFill>
                <a:latin typeface="Arial"/>
                <a:cs typeface="Arial"/>
              </a:rPr>
              <a:t>More than </a:t>
            </a:r>
            <a:r>
              <a:rPr lang="en-US" sz="1400" b="1">
                <a:solidFill>
                  <a:srgbClr val="002060"/>
                </a:solidFill>
                <a:latin typeface="Arial"/>
                <a:cs typeface="Arial"/>
              </a:rPr>
              <a:t>6 </a:t>
            </a:r>
            <a:r>
              <a:rPr lang="en-US" sz="1400" b="1" err="1">
                <a:solidFill>
                  <a:srgbClr val="002060"/>
                </a:solidFill>
                <a:latin typeface="Arial"/>
                <a:cs typeface="Arial"/>
              </a:rPr>
              <a:t>millon</a:t>
            </a:r>
            <a:r>
              <a:rPr lang="en-US" sz="1400" b="1">
                <a:solidFill>
                  <a:srgbClr val="002060"/>
                </a:solidFill>
                <a:latin typeface="Arial"/>
                <a:cs typeface="Arial"/>
              </a:rPr>
              <a:t> </a:t>
            </a:r>
            <a:r>
              <a:rPr lang="en-US" sz="1400">
                <a:solidFill>
                  <a:srgbClr val="002060"/>
                </a:solidFill>
                <a:latin typeface="Arial"/>
                <a:cs typeface="Arial"/>
              </a:rPr>
              <a:t>inhabitants benefited</a:t>
            </a:r>
            <a:endParaRPr lang="es-PE" sz="1400">
              <a:solidFill>
                <a:srgbClr val="002060"/>
              </a:solidFill>
              <a:latin typeface="Arial"/>
              <a:cs typeface="Arial"/>
            </a:endParaRPr>
          </a:p>
        </p:txBody>
      </p:sp>
      <p:sp>
        <p:nvSpPr>
          <p:cNvPr id="9" name="CuadroTexto 8">
            <a:extLst>
              <a:ext uri="{FF2B5EF4-FFF2-40B4-BE49-F238E27FC236}">
                <a16:creationId xmlns:a16="http://schemas.microsoft.com/office/drawing/2014/main" id="{EE9AB2C3-13DE-9EAB-2BF1-3B2B219D8B2A}"/>
              </a:ext>
            </a:extLst>
          </p:cNvPr>
          <p:cNvSpPr txBox="1"/>
          <p:nvPr/>
        </p:nvSpPr>
        <p:spPr>
          <a:xfrm>
            <a:off x="1304049" y="2543730"/>
            <a:ext cx="2808061" cy="307771"/>
          </a:xfrm>
          <a:prstGeom prst="rect">
            <a:avLst/>
          </a:prstGeom>
          <a:noFill/>
        </p:spPr>
        <p:txBody>
          <a:bodyPr wrap="square" lIns="91434" tIns="45717" rIns="91434" bIns="45717" anchor="t">
            <a:spAutoFit/>
          </a:bodyPr>
          <a:lstStyle/>
          <a:p>
            <a:pPr marL="285750" indent="-285750" defTabSz="914358">
              <a:buFont typeface="Wingdings"/>
              <a:buChar char="v"/>
              <a:defRPr/>
            </a:pPr>
            <a:r>
              <a:rPr lang="en-US" sz="1400" b="1">
                <a:solidFill>
                  <a:srgbClr val="002060"/>
                </a:solidFill>
                <a:latin typeface="Arial"/>
                <a:cs typeface="Arial"/>
              </a:rPr>
              <a:t>8 beneficiary </a:t>
            </a:r>
            <a:r>
              <a:rPr lang="en-US" sz="1400">
                <a:solidFill>
                  <a:srgbClr val="002060"/>
                </a:solidFill>
                <a:latin typeface="Arial"/>
                <a:cs typeface="Arial"/>
              </a:rPr>
              <a:t>region</a:t>
            </a:r>
            <a:endParaRPr lang="es-PE" sz="1400">
              <a:solidFill>
                <a:srgbClr val="002060"/>
              </a:solidFill>
              <a:latin typeface="Arial"/>
              <a:cs typeface="Arial"/>
            </a:endParaRPr>
          </a:p>
        </p:txBody>
      </p:sp>
      <p:sp>
        <p:nvSpPr>
          <p:cNvPr id="13" name="CuadroTexto 12">
            <a:extLst>
              <a:ext uri="{FF2B5EF4-FFF2-40B4-BE49-F238E27FC236}">
                <a16:creationId xmlns:a16="http://schemas.microsoft.com/office/drawing/2014/main" id="{02B2757F-E1AF-291D-3C4C-3C33981BFF00}"/>
              </a:ext>
            </a:extLst>
          </p:cNvPr>
          <p:cNvSpPr txBox="1"/>
          <p:nvPr/>
        </p:nvSpPr>
        <p:spPr>
          <a:xfrm>
            <a:off x="1326585" y="466047"/>
            <a:ext cx="10640625" cy="461665"/>
          </a:xfrm>
          <a:prstGeom prst="rect">
            <a:avLst/>
          </a:prstGeom>
          <a:noFill/>
          <a:ln>
            <a:noFill/>
          </a:ln>
        </p:spPr>
        <p:txBody>
          <a:bodyPr wrap="square" lIns="91440" tIns="45720" rIns="91440" bIns="45720" anchor="t">
            <a:spAutoFit/>
          </a:bodyPr>
          <a:lstStyle/>
          <a:p>
            <a:pPr>
              <a:defRPr/>
            </a:pPr>
            <a:r>
              <a:rPr lang="en-US" sz="2400" b="1">
                <a:solidFill>
                  <a:srgbClr val="002060"/>
                </a:solidFill>
                <a:latin typeface="Arial"/>
                <a:cs typeface="Arial"/>
              </a:rPr>
              <a:t>PPP SCHEDULE IN TRANSPORTS AND COMMUNICATIONS</a:t>
            </a:r>
          </a:p>
        </p:txBody>
      </p:sp>
      <p:sp>
        <p:nvSpPr>
          <p:cNvPr id="17" name="CuadroTexto 16">
            <a:extLst>
              <a:ext uri="{FF2B5EF4-FFF2-40B4-BE49-F238E27FC236}">
                <a16:creationId xmlns:a16="http://schemas.microsoft.com/office/drawing/2014/main" id="{5C8D9D98-6126-03D3-E748-5815E484FCE7}"/>
              </a:ext>
            </a:extLst>
          </p:cNvPr>
          <p:cNvSpPr txBox="1"/>
          <p:nvPr/>
        </p:nvSpPr>
        <p:spPr>
          <a:xfrm>
            <a:off x="5020315" y="5707377"/>
            <a:ext cx="743689" cy="321509"/>
          </a:xfrm>
          <a:prstGeom prst="rect">
            <a:avLst/>
          </a:prstGeom>
          <a:noFill/>
        </p:spPr>
        <p:txBody>
          <a:bodyPr wrap="none" lIns="150761" tIns="75380" rIns="150761" bIns="75380" rtlCol="0" anchor="t">
            <a:spAutoFit/>
          </a:bodyPr>
          <a:lstStyle/>
          <a:p>
            <a:pPr defTabSz="1507353">
              <a:defRPr/>
            </a:pPr>
            <a:r>
              <a:rPr lang="es-MX" sz="1100" b="1" u="sng" kern="0">
                <a:solidFill>
                  <a:prstClr val="black"/>
                </a:solidFill>
                <a:latin typeface="Arial"/>
                <a:cs typeface="Arial"/>
                <a:sym typeface="Arial"/>
              </a:rPr>
              <a:t>Notas</a:t>
            </a:r>
            <a:r>
              <a:rPr lang="es-MX" sz="1100" b="1" kern="0">
                <a:solidFill>
                  <a:prstClr val="black"/>
                </a:solidFill>
                <a:latin typeface="Arial"/>
                <a:cs typeface="Arial"/>
                <a:sym typeface="Arial"/>
              </a:rPr>
              <a:t>:</a:t>
            </a:r>
          </a:p>
        </p:txBody>
      </p:sp>
      <p:sp>
        <p:nvSpPr>
          <p:cNvPr id="19" name="CuadroTexto 18">
            <a:extLst>
              <a:ext uri="{FF2B5EF4-FFF2-40B4-BE49-F238E27FC236}">
                <a16:creationId xmlns:a16="http://schemas.microsoft.com/office/drawing/2014/main" id="{D14CA49B-29FD-FAAE-060B-885EFEFDEA50}"/>
              </a:ext>
            </a:extLst>
          </p:cNvPr>
          <p:cNvSpPr txBox="1"/>
          <p:nvPr/>
        </p:nvSpPr>
        <p:spPr>
          <a:xfrm>
            <a:off x="5303378" y="6056272"/>
            <a:ext cx="2314352" cy="276999"/>
          </a:xfrm>
          <a:prstGeom prst="rect">
            <a:avLst/>
          </a:prstGeom>
          <a:noFill/>
        </p:spPr>
        <p:txBody>
          <a:bodyPr wrap="square">
            <a:spAutoFit/>
          </a:bodyPr>
          <a:lstStyle/>
          <a:p>
            <a:pPr defTabSz="1507353">
              <a:defRPr/>
            </a:pPr>
            <a:r>
              <a:rPr lang="es-MX" sz="1200" kern="0">
                <a:solidFill>
                  <a:prstClr val="black"/>
                </a:solidFill>
                <a:latin typeface="Arial"/>
                <a:cs typeface="Arial"/>
                <a:sym typeface="Arial"/>
              </a:rPr>
              <a:t> </a:t>
            </a:r>
            <a:r>
              <a:rPr lang="en-us" sz="1200" kern="0">
                <a:solidFill>
                  <a:prstClr val="black"/>
                </a:solidFill>
                <a:latin typeface="Arial"/>
                <a:cs typeface="Arial"/>
                <a:sym typeface="Arial"/>
              </a:rPr>
              <a:t>Unsolicited Proposal</a:t>
            </a:r>
            <a:endParaRPr lang="es-MX" sz="1200" kern="0">
              <a:solidFill>
                <a:prstClr val="black"/>
              </a:solidFill>
              <a:latin typeface="Arial"/>
              <a:cs typeface="Arial"/>
              <a:sym typeface="Arial"/>
            </a:endParaRPr>
          </a:p>
        </p:txBody>
      </p:sp>
      <p:sp>
        <p:nvSpPr>
          <p:cNvPr id="21" name="CuadroTexto 20">
            <a:extLst>
              <a:ext uri="{FF2B5EF4-FFF2-40B4-BE49-F238E27FC236}">
                <a16:creationId xmlns:a16="http://schemas.microsoft.com/office/drawing/2014/main" id="{3658C75F-1EAA-E160-D23E-72DC0D22E570}"/>
              </a:ext>
            </a:extLst>
          </p:cNvPr>
          <p:cNvSpPr txBox="1"/>
          <p:nvPr/>
        </p:nvSpPr>
        <p:spPr>
          <a:xfrm>
            <a:off x="5348025" y="6303642"/>
            <a:ext cx="1713177" cy="276999"/>
          </a:xfrm>
          <a:prstGeom prst="rect">
            <a:avLst/>
          </a:prstGeom>
          <a:noFill/>
        </p:spPr>
        <p:txBody>
          <a:bodyPr wrap="square">
            <a:spAutoFit/>
          </a:bodyPr>
          <a:lstStyle/>
          <a:p>
            <a:pPr defTabSz="1507776">
              <a:defRPr/>
            </a:pPr>
            <a:r>
              <a:rPr lang="es-MX" sz="1200" kern="0">
                <a:solidFill>
                  <a:prstClr val="black"/>
                </a:solidFill>
                <a:latin typeface="Arial"/>
                <a:cs typeface="Arial"/>
                <a:sym typeface="Arial"/>
              </a:rPr>
              <a:t> </a:t>
            </a:r>
            <a:r>
              <a:rPr lang="en-us" sz="1200" kern="0">
                <a:solidFill>
                  <a:prstClr val="black"/>
                </a:solidFill>
                <a:latin typeface="Arial"/>
                <a:cs typeface="Arial"/>
                <a:sym typeface="Arial"/>
              </a:rPr>
              <a:t>State Initiative</a:t>
            </a:r>
            <a:endParaRPr lang="es-MX" sz="1200">
              <a:solidFill>
                <a:prstClr val="black"/>
              </a:solidFill>
              <a:latin typeface="Arial"/>
              <a:cs typeface="Arial"/>
              <a:sym typeface="Arial"/>
            </a:endParaRPr>
          </a:p>
        </p:txBody>
      </p:sp>
      <p:sp>
        <p:nvSpPr>
          <p:cNvPr id="23" name="CuadroTexto 22">
            <a:extLst>
              <a:ext uri="{FF2B5EF4-FFF2-40B4-BE49-F238E27FC236}">
                <a16:creationId xmlns:a16="http://schemas.microsoft.com/office/drawing/2014/main" id="{B2A27402-56A3-0E2A-640B-661D0F5FACED}"/>
              </a:ext>
            </a:extLst>
          </p:cNvPr>
          <p:cNvSpPr txBox="1"/>
          <p:nvPr/>
        </p:nvSpPr>
        <p:spPr>
          <a:xfrm>
            <a:off x="5063391" y="6297095"/>
            <a:ext cx="448101" cy="307777"/>
          </a:xfrm>
          <a:prstGeom prst="rect">
            <a:avLst/>
          </a:prstGeom>
          <a:noFill/>
        </p:spPr>
        <p:txBody>
          <a:bodyPr wrap="square">
            <a:spAutoFit/>
          </a:bodyPr>
          <a:lstStyle/>
          <a:p>
            <a:pPr algn="r" defTabSz="1507776">
              <a:defRPr/>
            </a:pPr>
            <a:r>
              <a:rPr lang="es-MX" sz="1400" b="1">
                <a:solidFill>
                  <a:prstClr val="black"/>
                </a:solidFill>
                <a:highlight>
                  <a:srgbClr val="C0C0C0"/>
                </a:highlight>
                <a:latin typeface="Arial" panose="020B0604020202020204" pitchFamily="34" charset="0"/>
                <a:cs typeface="Arial" panose="020B0604020202020204" pitchFamily="34" charset="0"/>
                <a:sym typeface="Arial"/>
              </a:rPr>
              <a:t>SI </a:t>
            </a:r>
            <a:endParaRPr lang="es-MX" sz="1400">
              <a:solidFill>
                <a:prstClr val="black"/>
              </a:solidFill>
              <a:highlight>
                <a:srgbClr val="C0C0C0"/>
              </a:highlight>
              <a:latin typeface="Arial"/>
              <a:cs typeface="Arial"/>
              <a:sym typeface="Arial"/>
            </a:endParaRPr>
          </a:p>
        </p:txBody>
      </p:sp>
      <p:sp>
        <p:nvSpPr>
          <p:cNvPr id="25" name="CuadroTexto 24">
            <a:extLst>
              <a:ext uri="{FF2B5EF4-FFF2-40B4-BE49-F238E27FC236}">
                <a16:creationId xmlns:a16="http://schemas.microsoft.com/office/drawing/2014/main" id="{247982E1-1373-9765-929A-F7473125B82B}"/>
              </a:ext>
            </a:extLst>
          </p:cNvPr>
          <p:cNvSpPr txBox="1"/>
          <p:nvPr/>
        </p:nvSpPr>
        <p:spPr>
          <a:xfrm>
            <a:off x="4945870" y="6044281"/>
            <a:ext cx="564506" cy="307777"/>
          </a:xfrm>
          <a:prstGeom prst="rect">
            <a:avLst/>
          </a:prstGeom>
          <a:noFill/>
        </p:spPr>
        <p:txBody>
          <a:bodyPr wrap="square">
            <a:spAutoFit/>
          </a:bodyPr>
          <a:lstStyle/>
          <a:p>
            <a:pPr algn="r" defTabSz="1507776">
              <a:defRPr/>
            </a:pPr>
            <a:r>
              <a:rPr lang="es-MX" sz="1400" b="1">
                <a:solidFill>
                  <a:prstClr val="black"/>
                </a:solidFill>
                <a:highlight>
                  <a:srgbClr val="14C5D3"/>
                </a:highlight>
                <a:latin typeface="Arial" panose="020B0604020202020204" pitchFamily="34" charset="0"/>
                <a:cs typeface="Arial" panose="020B0604020202020204" pitchFamily="34" charset="0"/>
                <a:sym typeface="Arial"/>
              </a:rPr>
              <a:t>UP </a:t>
            </a:r>
            <a:endParaRPr lang="es-MX" sz="1400">
              <a:solidFill>
                <a:prstClr val="black"/>
              </a:solidFill>
              <a:highlight>
                <a:srgbClr val="14C5D3"/>
              </a:highlight>
              <a:latin typeface="Arial"/>
              <a:cs typeface="Arial"/>
              <a:sym typeface="Arial"/>
            </a:endParaRPr>
          </a:p>
        </p:txBody>
      </p:sp>
      <p:pic>
        <p:nvPicPr>
          <p:cNvPr id="2" name="Imagen 1" descr="Mapa&#10;&#10;Descripción generada automáticamente">
            <a:extLst>
              <a:ext uri="{FF2B5EF4-FFF2-40B4-BE49-F238E27FC236}">
                <a16:creationId xmlns:a16="http://schemas.microsoft.com/office/drawing/2014/main" id="{78511D56-FA7A-D401-AF15-DA1E71B25E2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59118" y="2959325"/>
            <a:ext cx="2652992" cy="3432628"/>
          </a:xfrm>
          <a:prstGeom prst="rect">
            <a:avLst/>
          </a:prstGeom>
        </p:spPr>
      </p:pic>
      <p:graphicFrame>
        <p:nvGraphicFramePr>
          <p:cNvPr id="3" name="Tabla 4">
            <a:extLst>
              <a:ext uri="{FF2B5EF4-FFF2-40B4-BE49-F238E27FC236}">
                <a16:creationId xmlns:a16="http://schemas.microsoft.com/office/drawing/2014/main" id="{EE76370C-F77D-48CD-4A69-B361C781F568}"/>
              </a:ext>
            </a:extLst>
          </p:cNvPr>
          <p:cNvGraphicFramePr>
            <a:graphicFrameLocks noGrp="1"/>
          </p:cNvGraphicFramePr>
          <p:nvPr>
            <p:extLst>
              <p:ext uri="{D42A27DB-BD31-4B8C-83A1-F6EECF244321}">
                <p14:modId xmlns:p14="http://schemas.microsoft.com/office/powerpoint/2010/main" val="777095132"/>
              </p:ext>
            </p:extLst>
          </p:nvPr>
        </p:nvGraphicFramePr>
        <p:xfrm>
          <a:off x="4529629" y="1379879"/>
          <a:ext cx="7256477" cy="4300112"/>
        </p:xfrm>
        <a:graphic>
          <a:graphicData uri="http://schemas.openxmlformats.org/drawingml/2006/table">
            <a:tbl>
              <a:tblPr firstRow="1" bandRow="1"/>
              <a:tblGrid>
                <a:gridCol w="316691">
                  <a:extLst>
                    <a:ext uri="{9D8B030D-6E8A-4147-A177-3AD203B41FA5}">
                      <a16:colId xmlns:a16="http://schemas.microsoft.com/office/drawing/2014/main" val="1661987527"/>
                    </a:ext>
                  </a:extLst>
                </a:gridCol>
                <a:gridCol w="2837747">
                  <a:extLst>
                    <a:ext uri="{9D8B030D-6E8A-4147-A177-3AD203B41FA5}">
                      <a16:colId xmlns:a16="http://schemas.microsoft.com/office/drawing/2014/main" val="1794855608"/>
                    </a:ext>
                  </a:extLst>
                </a:gridCol>
                <a:gridCol w="1539943">
                  <a:extLst>
                    <a:ext uri="{9D8B030D-6E8A-4147-A177-3AD203B41FA5}">
                      <a16:colId xmlns:a16="http://schemas.microsoft.com/office/drawing/2014/main" val="1706990086"/>
                    </a:ext>
                  </a:extLst>
                </a:gridCol>
                <a:gridCol w="1200150">
                  <a:extLst>
                    <a:ext uri="{9D8B030D-6E8A-4147-A177-3AD203B41FA5}">
                      <a16:colId xmlns:a16="http://schemas.microsoft.com/office/drawing/2014/main" val="2855191556"/>
                    </a:ext>
                  </a:extLst>
                </a:gridCol>
                <a:gridCol w="1361946">
                  <a:extLst>
                    <a:ext uri="{9D8B030D-6E8A-4147-A177-3AD203B41FA5}">
                      <a16:colId xmlns:a16="http://schemas.microsoft.com/office/drawing/2014/main" val="3106518470"/>
                    </a:ext>
                  </a:extLst>
                </a:gridCol>
              </a:tblGrid>
              <a:tr h="549356">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rtl="0">
                        <a:lnSpc>
                          <a:spcPts val="700"/>
                        </a:lnSpc>
                      </a:pPr>
                      <a:r>
                        <a:rPr lang="en-us" sz="1000" b="1">
                          <a:solidFill>
                            <a:schemeClr val="bg1"/>
                          </a:solidFill>
                          <a:latin typeface="Arial"/>
                          <a:cs typeface="Arial"/>
                        </a:rPr>
                        <a:t>PROJECT</a:t>
                      </a: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h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a:lnSpc>
                          <a:spcPts val="700"/>
                        </a:lnSpc>
                      </a:pPr>
                      <a:r>
                        <a:rPr lang="en-us" sz="1000" b="1">
                          <a:solidFill>
                            <a:schemeClr val="bg1"/>
                          </a:solidFill>
                          <a:latin typeface="Arial" panose="020B0604020202020204" pitchFamily="34" charset="0"/>
                          <a:cs typeface="Arial" panose="020B0604020202020204" pitchFamily="34" charset="0"/>
                        </a:rPr>
                        <a:t>PROJECT</a:t>
                      </a:r>
                    </a:p>
                  </a:txBody>
                  <a:tcPr marL="91434" marR="91434" marT="45717" marB="4571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B050"/>
                    </a:solidFill>
                  </a:tcPr>
                </a:tc>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pPr algn="ctr" rtl="0">
                        <a:lnSpc>
                          <a:spcPct val="100000"/>
                        </a:lnSpc>
                      </a:pPr>
                      <a:r>
                        <a:rPr lang="en-us" sz="1000" b="1">
                          <a:solidFill>
                            <a:schemeClr val="bg1"/>
                          </a:solidFill>
                          <a:latin typeface="Arial"/>
                          <a:cs typeface="Arial"/>
                        </a:rPr>
                        <a:t>CALL FOR TENDER / APPROVAL OF THE DECLARATION OF INTEREST</a:t>
                      </a:r>
                      <a:endParaRPr lang="es-PE" sz="1000" b="1">
                        <a:solidFill>
                          <a:schemeClr val="bg1"/>
                        </a:solidFill>
                        <a:latin typeface="Arial"/>
                        <a:cs typeface="Arial"/>
                      </a:endParaRP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pPr algn="ctr" rtl="0">
                        <a:lnSpc>
                          <a:spcPct val="100000"/>
                        </a:lnSpc>
                      </a:pPr>
                      <a:r>
                        <a:rPr lang="en-us" sz="1000" b="1">
                          <a:solidFill>
                            <a:schemeClr val="bg1"/>
                          </a:solidFill>
                          <a:latin typeface="Arial"/>
                          <a:cs typeface="Arial"/>
                        </a:rPr>
                        <a:t>DIRECT AWARD</a:t>
                      </a: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pPr algn="ctr" rtl="0">
                        <a:lnSpc>
                          <a:spcPct val="100000"/>
                        </a:lnSpc>
                      </a:pPr>
                      <a:r>
                        <a:rPr lang="en-us" sz="1000" b="1">
                          <a:solidFill>
                            <a:schemeClr val="bg1"/>
                          </a:solidFill>
                          <a:latin typeface="Arial"/>
                          <a:cs typeface="Arial"/>
                        </a:rPr>
                        <a:t>AWARD IN COMPETITION SCENARIO</a:t>
                      </a: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1804919257"/>
                  </a:ext>
                </a:extLst>
              </a:tr>
              <a:tr h="41950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a:lnSpc>
                          <a:spcPct val="100000"/>
                        </a:lnSpc>
                        <a:spcBef>
                          <a:spcPts val="0"/>
                        </a:spcBef>
                        <a:spcAft>
                          <a:spcPts val="0"/>
                        </a:spcAft>
                        <a:buNone/>
                      </a:pPr>
                      <a:r>
                        <a:rPr lang="es-PE" sz="1200" b="1">
                          <a:solidFill>
                            <a:schemeClr val="tx1">
                              <a:lumMod val="65000"/>
                              <a:lumOff val="35000"/>
                            </a:schemeClr>
                          </a:solidFill>
                          <a:latin typeface="Arial"/>
                        </a:rPr>
                        <a:t>1</a:t>
                      </a: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a:lnSpc>
                          <a:spcPct val="100000"/>
                        </a:lnSpc>
                        <a:spcBef>
                          <a:spcPts val="0"/>
                        </a:spcBef>
                        <a:spcAft>
                          <a:spcPts val="0"/>
                        </a:spcAft>
                        <a:buNone/>
                      </a:pPr>
                      <a:r>
                        <a:rPr lang="en-us" sz="1200" b="1">
                          <a:solidFill>
                            <a:schemeClr val="tx1">
                              <a:lumMod val="65000"/>
                              <a:lumOff val="35000"/>
                            </a:schemeClr>
                          </a:solidFill>
                          <a:latin typeface="Arial"/>
                        </a:rPr>
                        <a:t>Longitudinal de la Sierra Section 4</a:t>
                      </a:r>
                      <a:r>
                        <a:rPr lang="es-PE" sz="1200" b="1">
                          <a:solidFill>
                            <a:schemeClr val="tx1">
                              <a:lumMod val="65000"/>
                              <a:lumOff val="35000"/>
                            </a:schemeClr>
                          </a:solidFill>
                          <a:latin typeface="Arial"/>
                        </a:rPr>
                        <a:t>,</a:t>
                      </a:r>
                    </a:p>
                    <a:p>
                      <a:pPr marL="0" marR="0" lvl="0" indent="0" algn="l">
                        <a:lnSpc>
                          <a:spcPct val="100000"/>
                        </a:lnSpc>
                        <a:spcBef>
                          <a:spcPts val="0"/>
                        </a:spcBef>
                        <a:spcAft>
                          <a:spcPts val="0"/>
                        </a:spcAft>
                        <a:buNone/>
                      </a:pPr>
                      <a:r>
                        <a:rPr lang="es-PE" sz="1200" b="1">
                          <a:solidFill>
                            <a:schemeClr val="tx1">
                              <a:lumMod val="65000"/>
                              <a:lumOff val="35000"/>
                            </a:schemeClr>
                          </a:solidFill>
                          <a:latin typeface="Arial"/>
                        </a:rPr>
                        <a:t>US$ 914 MM</a:t>
                      </a: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s-PE" sz="1200" b="0" i="0" u="none" strike="noStrike">
                          <a:solidFill>
                            <a:schemeClr val="tx1">
                              <a:lumMod val="65000"/>
                              <a:lumOff val="35000"/>
                            </a:schemeClr>
                          </a:solidFill>
                          <a:effectLst/>
                          <a:latin typeface="Arial"/>
                        </a:rPr>
                        <a:t>I.Q.23</a:t>
                      </a: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ts val="700"/>
                        </a:lnSpc>
                      </a:pPr>
                      <a:r>
                        <a:rPr lang="es-PE" sz="1200">
                          <a:solidFill>
                            <a:schemeClr val="tx1">
                              <a:lumMod val="65000"/>
                              <a:lumOff val="35000"/>
                            </a:schemeClr>
                          </a:solidFill>
                          <a:latin typeface="Arial"/>
                        </a:rPr>
                        <a:t>-</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eaLnBrk="1" fontAlgn="auto" latinLnBrk="0" hangingPunct="1">
                        <a:lnSpc>
                          <a:spcPct val="100000"/>
                        </a:lnSpc>
                        <a:spcBef>
                          <a:spcPts val="0"/>
                        </a:spcBef>
                        <a:spcAft>
                          <a:spcPts val="0"/>
                        </a:spcAft>
                        <a:buClrTx/>
                        <a:buSzTx/>
                        <a:buFontTx/>
                        <a:buNone/>
                      </a:pPr>
                      <a:r>
                        <a:rPr lang="es-MX" sz="1200" b="0" u="none" strike="noStrike" noProof="0">
                          <a:solidFill>
                            <a:schemeClr val="tx1">
                              <a:lumMod val="65000"/>
                              <a:lumOff val="35000"/>
                            </a:schemeClr>
                          </a:solidFill>
                          <a:effectLst/>
                          <a:latin typeface="Arial"/>
                        </a:rPr>
                        <a:t>I.Q.24</a:t>
                      </a: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extLst>
                  <a:ext uri="{0D108BD9-81ED-4DB2-BD59-A6C34878D82A}">
                    <a16:rowId xmlns:a16="http://schemas.microsoft.com/office/drawing/2014/main" val="2439437142"/>
                  </a:ext>
                </a:extLst>
              </a:tr>
              <a:tr h="36956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a:lnSpc>
                          <a:spcPct val="100000"/>
                        </a:lnSpc>
                        <a:spcBef>
                          <a:spcPts val="0"/>
                        </a:spcBef>
                        <a:spcAft>
                          <a:spcPts val="0"/>
                        </a:spcAft>
                        <a:buNone/>
                      </a:pPr>
                      <a:r>
                        <a:rPr lang="es-ES" sz="1200" b="1">
                          <a:solidFill>
                            <a:schemeClr val="tx1">
                              <a:lumMod val="65000"/>
                              <a:lumOff val="35000"/>
                            </a:schemeClr>
                          </a:solidFill>
                          <a:latin typeface="Arial"/>
                          <a:ea typeface="+mn-ea"/>
                          <a:cs typeface="+mn-cs"/>
                        </a:rPr>
                        <a:t>2</a:t>
                      </a: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a:lnSpc>
                          <a:spcPct val="100000"/>
                        </a:lnSpc>
                        <a:spcBef>
                          <a:spcPts val="0"/>
                        </a:spcBef>
                        <a:spcAft>
                          <a:spcPts val="0"/>
                        </a:spcAft>
                        <a:buNone/>
                      </a:pPr>
                      <a:r>
                        <a:rPr lang="en-us" sz="1200" b="1" kern="1200">
                          <a:solidFill>
                            <a:schemeClr val="tx1">
                              <a:lumMod val="65000"/>
                              <a:lumOff val="35000"/>
                            </a:schemeClr>
                          </a:solidFill>
                          <a:latin typeface="Arial"/>
                        </a:rPr>
                        <a:t>Peripheral Ring Road</a:t>
                      </a:r>
                      <a:r>
                        <a:rPr lang="es-PE" sz="1200" b="1" kern="1200">
                          <a:solidFill>
                            <a:schemeClr val="tx1">
                              <a:lumMod val="65000"/>
                              <a:lumOff val="35000"/>
                            </a:schemeClr>
                          </a:solidFill>
                          <a:latin typeface="Arial"/>
                        </a:rPr>
                        <a:t>,</a:t>
                      </a:r>
                    </a:p>
                    <a:p>
                      <a:pPr marL="0" marR="0" lvl="0" indent="0" algn="l">
                        <a:lnSpc>
                          <a:spcPct val="100000"/>
                        </a:lnSpc>
                        <a:spcBef>
                          <a:spcPts val="0"/>
                        </a:spcBef>
                        <a:spcAft>
                          <a:spcPts val="0"/>
                        </a:spcAft>
                        <a:buNone/>
                      </a:pPr>
                      <a:r>
                        <a:rPr lang="es-PE" sz="1200" b="1" kern="1200">
                          <a:solidFill>
                            <a:schemeClr val="tx1">
                              <a:lumMod val="65000"/>
                              <a:lumOff val="35000"/>
                            </a:schemeClr>
                          </a:solidFill>
                          <a:latin typeface="Arial"/>
                        </a:rPr>
                        <a:t>US$ 2,380 MM</a:t>
                      </a:r>
                      <a:endParaRPr lang="es-ES" sz="1200">
                        <a:latin typeface="Arial"/>
                      </a:endParaRP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ts val="700"/>
                        </a:lnSpc>
                        <a:buNone/>
                      </a:pPr>
                      <a:r>
                        <a:rPr lang="es-PE" sz="1200" b="0" i="0" u="none" strike="noStrike" noProof="0">
                          <a:solidFill>
                            <a:schemeClr val="tx1">
                              <a:lumMod val="65000"/>
                              <a:lumOff val="35000"/>
                            </a:schemeClr>
                          </a:solidFill>
                          <a:latin typeface="Arial"/>
                        </a:rPr>
                        <a:t>IV.Q.23</a:t>
                      </a:r>
                      <a:endParaRPr lang="es-ES" sz="1200">
                        <a:latin typeface="Arial"/>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ts val="700"/>
                        </a:lnSpc>
                      </a:pPr>
                      <a:r>
                        <a:rPr lang="es-PE" sz="1200">
                          <a:solidFill>
                            <a:schemeClr val="tx1">
                              <a:lumMod val="65000"/>
                              <a:lumOff val="35000"/>
                            </a:schemeClr>
                          </a:solidFill>
                          <a:latin typeface="Arial"/>
                        </a:rPr>
                        <a:t>I.Q.24</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s-PE" sz="1200" b="0" u="none" strike="noStrike">
                          <a:solidFill>
                            <a:schemeClr val="tx1">
                              <a:lumMod val="65000"/>
                              <a:lumOff val="35000"/>
                            </a:schemeClr>
                          </a:solidFill>
                          <a:effectLst/>
                          <a:latin typeface="Arial"/>
                        </a:rPr>
                        <a:t>III.Q.24</a:t>
                      </a: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623002696"/>
                  </a:ext>
                </a:extLst>
              </a:tr>
              <a:tr h="519391">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a:lnSpc>
                          <a:spcPct val="100000"/>
                        </a:lnSpc>
                        <a:spcBef>
                          <a:spcPts val="0"/>
                        </a:spcBef>
                        <a:spcAft>
                          <a:spcPts val="0"/>
                        </a:spcAft>
                        <a:buNone/>
                      </a:pPr>
                      <a:r>
                        <a:rPr lang="es-PE" sz="1200" b="1" noProof="0">
                          <a:solidFill>
                            <a:schemeClr val="tx1">
                              <a:lumMod val="65000"/>
                              <a:lumOff val="35000"/>
                            </a:schemeClr>
                          </a:solidFill>
                          <a:latin typeface="Arial"/>
                          <a:ea typeface="+mn-ea"/>
                          <a:cs typeface="+mn-cs"/>
                        </a:rPr>
                        <a:t>3</a:t>
                      </a: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l">
                        <a:lnSpc>
                          <a:spcPct val="100000"/>
                        </a:lnSpc>
                        <a:buNone/>
                      </a:pPr>
                      <a:r>
                        <a:rPr lang="en-us" sz="1200" b="1" i="0" u="none" strike="noStrike" noProof="0">
                          <a:solidFill>
                            <a:schemeClr val="tx1">
                              <a:lumMod val="65000"/>
                              <a:lumOff val="35000"/>
                            </a:schemeClr>
                          </a:solidFill>
                          <a:latin typeface="Arial"/>
                        </a:rPr>
                        <a:t>San Juan de </a:t>
                      </a:r>
                      <a:r>
                        <a:rPr lang="en-us" sz="1200" b="1" i="0" u="none" strike="noStrike" noProof="0" err="1">
                          <a:solidFill>
                            <a:schemeClr val="tx1">
                              <a:lumMod val="65000"/>
                              <a:lumOff val="35000"/>
                            </a:schemeClr>
                          </a:solidFill>
                          <a:latin typeface="Arial"/>
                        </a:rPr>
                        <a:t>Marcona</a:t>
                      </a:r>
                      <a:r>
                        <a:rPr lang="en-us" sz="1200" b="1" i="0" u="none" strike="noStrike" noProof="0">
                          <a:solidFill>
                            <a:schemeClr val="tx1">
                              <a:lumMod val="65000"/>
                              <a:lumOff val="35000"/>
                            </a:schemeClr>
                          </a:solidFill>
                          <a:latin typeface="Arial"/>
                        </a:rPr>
                        <a:t> New Port</a:t>
                      </a:r>
                      <a:r>
                        <a:rPr lang="es-PE" sz="1200" b="1" i="0" u="none" strike="noStrike" noProof="0">
                          <a:solidFill>
                            <a:schemeClr val="tx1">
                              <a:lumMod val="65000"/>
                              <a:lumOff val="35000"/>
                            </a:schemeClr>
                          </a:solidFill>
                          <a:latin typeface="Arial"/>
                        </a:rPr>
                        <a:t>,</a:t>
                      </a:r>
                    </a:p>
                    <a:p>
                      <a:pPr lvl="0" algn="l">
                        <a:lnSpc>
                          <a:spcPct val="100000"/>
                        </a:lnSpc>
                        <a:buNone/>
                      </a:pPr>
                      <a:r>
                        <a:rPr lang="es-PE" sz="1200" b="1" i="0" u="none" strike="noStrike" noProof="0">
                          <a:solidFill>
                            <a:schemeClr val="tx1">
                              <a:lumMod val="65000"/>
                              <a:lumOff val="35000"/>
                            </a:schemeClr>
                          </a:solidFill>
                          <a:latin typeface="Arial"/>
                        </a:rPr>
                        <a:t>US$ 405MM</a:t>
                      </a: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s-PE" sz="1200" b="0" u="none" strike="noStrike">
                          <a:solidFill>
                            <a:schemeClr val="tx1">
                              <a:lumMod val="65000"/>
                              <a:lumOff val="35000"/>
                            </a:schemeClr>
                          </a:solidFill>
                          <a:effectLst/>
                          <a:latin typeface="Arial"/>
                        </a:rPr>
                        <a:t>III.Q.23</a:t>
                      </a:r>
                      <a:endParaRPr lang="es-PE" sz="1200" b="0" i="0" u="none" strike="noStrike">
                        <a:solidFill>
                          <a:schemeClr val="tx1">
                            <a:lumMod val="65000"/>
                            <a:lumOff val="35000"/>
                          </a:schemeClr>
                        </a:solidFill>
                        <a:effectLst/>
                        <a:latin typeface="Arial"/>
                      </a:endParaRP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ts val="700"/>
                        </a:lnSpc>
                      </a:pPr>
                      <a:r>
                        <a:rPr lang="es-PE" sz="1200">
                          <a:solidFill>
                            <a:schemeClr val="tx1">
                              <a:lumMod val="65000"/>
                              <a:lumOff val="35000"/>
                            </a:schemeClr>
                          </a:solidFill>
                          <a:latin typeface="Arial"/>
                        </a:rPr>
                        <a:t>IV.Q.23</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s-PE" sz="1200" b="0" u="none" strike="noStrike">
                          <a:solidFill>
                            <a:schemeClr val="tx1">
                              <a:lumMod val="65000"/>
                              <a:lumOff val="35000"/>
                            </a:schemeClr>
                          </a:solidFill>
                          <a:effectLst/>
                          <a:latin typeface="Arial"/>
                        </a:rPr>
                        <a:t>II.Q.24</a:t>
                      </a: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extLst>
                  <a:ext uri="{0D108BD9-81ED-4DB2-BD59-A6C34878D82A}">
                    <a16:rowId xmlns:a16="http://schemas.microsoft.com/office/drawing/2014/main" val="82586409"/>
                  </a:ext>
                </a:extLst>
              </a:tr>
              <a:tr h="96886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a:lnSpc>
                          <a:spcPct val="100000"/>
                        </a:lnSpc>
                        <a:spcBef>
                          <a:spcPts val="0"/>
                        </a:spcBef>
                        <a:spcAft>
                          <a:spcPts val="0"/>
                        </a:spcAft>
                        <a:buNone/>
                      </a:pPr>
                      <a:r>
                        <a:rPr lang="es-ES" sz="1200" b="1">
                          <a:solidFill>
                            <a:schemeClr val="tx1">
                              <a:lumMod val="65000"/>
                              <a:lumOff val="35000"/>
                            </a:schemeClr>
                          </a:solidFill>
                          <a:latin typeface="Arial"/>
                          <a:ea typeface="+mn-ea"/>
                          <a:cs typeface="+mn-cs"/>
                        </a:rPr>
                        <a:t>4</a:t>
                      </a: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lvl="0" indent="0" algn="l" rtl="0">
                        <a:lnSpc>
                          <a:spcPct val="100000"/>
                        </a:lnSpc>
                        <a:buNone/>
                      </a:pPr>
                      <a:r>
                        <a:rPr lang="en-us" sz="1200" b="1" i="0" u="none" strike="noStrike" noProof="0">
                          <a:solidFill>
                            <a:srgbClr val="595959"/>
                          </a:solidFill>
                          <a:latin typeface="Arial"/>
                        </a:rPr>
                        <a:t>Radio Spectrum Bands in the following frequency ranges:
(</a:t>
                      </a:r>
                      <a:r>
                        <a:rPr lang="en-us" sz="1200" b="1" i="0" u="none" strike="noStrike" noProof="0" err="1">
                          <a:solidFill>
                            <a:srgbClr val="595959"/>
                          </a:solidFill>
                          <a:latin typeface="Arial"/>
                        </a:rPr>
                        <a:t>i</a:t>
                      </a:r>
                      <a:r>
                        <a:rPr lang="en-us" sz="1200" b="1" i="0" u="none" strike="noStrike" noProof="0">
                          <a:solidFill>
                            <a:srgbClr val="595959"/>
                          </a:solidFill>
                          <a:latin typeface="Arial"/>
                        </a:rPr>
                        <a:t>) 1 750 - 1 780 MHZ and 2 150 - 2 180 MHZ; and (ii) 2 300 -2 330 MHZ,</a:t>
                      </a:r>
                    </a:p>
                    <a:p>
                      <a:pPr marL="0" lvl="0" indent="0" algn="l" rtl="0">
                        <a:lnSpc>
                          <a:spcPct val="100000"/>
                        </a:lnSpc>
                        <a:buNone/>
                      </a:pPr>
                      <a:r>
                        <a:rPr lang="en-us" sz="1200" b="1" i="0" u="none" strike="noStrike" noProof="0">
                          <a:solidFill>
                            <a:srgbClr val="595959"/>
                          </a:solidFill>
                          <a:latin typeface="Arial"/>
                        </a:rPr>
                        <a:t>US$ 268 MM</a:t>
                      </a:r>
                      <a:endParaRPr lang="es-ES" sz="1200">
                        <a:latin typeface="Arial"/>
                      </a:endParaRP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ts val="700"/>
                        </a:lnSpc>
                        <a:buNone/>
                      </a:pPr>
                      <a:r>
                        <a:rPr lang="es-PE" sz="1200" b="0" i="0" u="none" strike="noStrike" noProof="0">
                          <a:solidFill>
                            <a:schemeClr val="tx1">
                              <a:lumMod val="65000"/>
                              <a:lumOff val="35000"/>
                            </a:schemeClr>
                          </a:solidFill>
                          <a:latin typeface="Arial"/>
                        </a:rPr>
                        <a:t>-</a:t>
                      </a:r>
                      <a:endParaRPr lang="es-ES" sz="1200">
                        <a:latin typeface="Arial"/>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ts val="700"/>
                        </a:lnSpc>
                      </a:pPr>
                      <a:r>
                        <a:rPr lang="es-PE" sz="1200">
                          <a:solidFill>
                            <a:schemeClr val="tx1">
                              <a:lumMod val="65000"/>
                              <a:lumOff val="35000"/>
                            </a:schemeClr>
                          </a:solidFill>
                          <a:latin typeface="Arial"/>
                        </a:rPr>
                        <a:t>-</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buNone/>
                      </a:pPr>
                      <a:r>
                        <a:rPr lang="es-PE" sz="1200" b="1" i="0" u="none" strike="noStrike" noProof="0" err="1">
                          <a:solidFill>
                            <a:schemeClr val="tx1">
                              <a:lumMod val="65000"/>
                              <a:lumOff val="35000"/>
                            </a:schemeClr>
                          </a:solidFill>
                          <a:effectLst/>
                          <a:latin typeface="Arial"/>
                        </a:rPr>
                        <a:t>Awarded</a:t>
                      </a:r>
                      <a:r>
                        <a:rPr lang="es-PE" sz="1200" b="1" i="0" u="none" strike="noStrike" noProof="0">
                          <a:solidFill>
                            <a:schemeClr val="tx1">
                              <a:lumMod val="65000"/>
                              <a:lumOff val="35000"/>
                            </a:schemeClr>
                          </a:solidFill>
                          <a:effectLst/>
                          <a:latin typeface="Arial"/>
                        </a:rPr>
                        <a:t>:</a:t>
                      </a:r>
                    </a:p>
                    <a:p>
                      <a:pPr lvl="0" algn="ctr">
                        <a:buNone/>
                      </a:pPr>
                      <a:r>
                        <a:rPr lang="es-PE" sz="1200" b="0" i="0" u="none" strike="noStrike" noProof="0">
                          <a:solidFill>
                            <a:schemeClr val="tx1">
                              <a:lumMod val="65000"/>
                              <a:lumOff val="35000"/>
                            </a:schemeClr>
                          </a:solidFill>
                          <a:effectLst/>
                          <a:latin typeface="Arial"/>
                        </a:rPr>
                        <a:t>II.Q.23</a:t>
                      </a:r>
                      <a:endParaRPr lang="es-ES" sz="1200">
                        <a:latin typeface="Arial"/>
                      </a:endParaRP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226819343"/>
                  </a:ext>
                </a:extLst>
              </a:tr>
              <a:tr h="519391">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a:lnSpc>
                          <a:spcPct val="100000"/>
                        </a:lnSpc>
                        <a:spcBef>
                          <a:spcPts val="0"/>
                        </a:spcBef>
                        <a:spcAft>
                          <a:spcPts val="0"/>
                        </a:spcAft>
                        <a:buNone/>
                      </a:pPr>
                      <a:r>
                        <a:rPr lang="es-PE" sz="1200" b="1" noProof="0">
                          <a:solidFill>
                            <a:schemeClr val="tx1">
                              <a:lumMod val="65000"/>
                              <a:lumOff val="35000"/>
                            </a:schemeClr>
                          </a:solidFill>
                          <a:latin typeface="Arial"/>
                          <a:ea typeface="+mn-ea"/>
                          <a:cs typeface="+mn-cs"/>
                        </a:rPr>
                        <a:t>5</a:t>
                      </a: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lvl="0" indent="0" algn="l">
                        <a:lnSpc>
                          <a:spcPct val="100000"/>
                        </a:lnSpc>
                        <a:spcBef>
                          <a:spcPts val="0"/>
                        </a:spcBef>
                        <a:spcAft>
                          <a:spcPts val="0"/>
                        </a:spcAft>
                        <a:buNone/>
                      </a:pPr>
                      <a:r>
                        <a:rPr lang="en-us" sz="1200" b="1" i="0" u="none" strike="noStrike" noProof="0" err="1">
                          <a:solidFill>
                            <a:srgbClr val="595959"/>
                          </a:solidFill>
                          <a:effectLst/>
                          <a:latin typeface="Arial"/>
                        </a:rPr>
                        <a:t>Huancayo</a:t>
                      </a:r>
                      <a:r>
                        <a:rPr lang="en-us" sz="1200" b="1" i="0" u="none" strike="noStrike" noProof="0">
                          <a:solidFill>
                            <a:srgbClr val="595959"/>
                          </a:solidFill>
                          <a:effectLst/>
                          <a:latin typeface="Arial"/>
                        </a:rPr>
                        <a:t> Huancavelica Railway, </a:t>
                      </a:r>
                      <a:r>
                        <a:rPr lang="es-PE" sz="1200" b="1" i="0" u="none" strike="noStrike" baseline="0" noProof="0">
                          <a:solidFill>
                            <a:srgbClr val="595959"/>
                          </a:solidFill>
                          <a:effectLst/>
                          <a:latin typeface="Arial"/>
                        </a:rPr>
                        <a:t>US$ 340 MM</a:t>
                      </a: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ts val="700"/>
                        </a:lnSpc>
                        <a:buNone/>
                      </a:pPr>
                      <a:r>
                        <a:rPr lang="es-PE" sz="1200" b="0" i="0" u="none" strike="noStrike" noProof="0">
                          <a:solidFill>
                            <a:schemeClr val="tx1">
                              <a:lumMod val="65000"/>
                              <a:lumOff val="35000"/>
                            </a:schemeClr>
                          </a:solidFill>
                          <a:latin typeface="Arial"/>
                        </a:rPr>
                        <a:t>I.Q.23</a:t>
                      </a:r>
                      <a:endParaRPr lang="es-ES" sz="1200">
                        <a:latin typeface="Arial"/>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ts val="700"/>
                        </a:lnSpc>
                        <a:buNone/>
                      </a:pPr>
                      <a:r>
                        <a:rPr lang="es-PE" sz="1200">
                          <a:solidFill>
                            <a:schemeClr val="tx1">
                              <a:lumMod val="65000"/>
                              <a:lumOff val="35000"/>
                            </a:schemeClr>
                          </a:solidFill>
                          <a:latin typeface="Arial"/>
                        </a:rPr>
                        <a:t>-</a:t>
                      </a:r>
                      <a:endParaRPr lang="es-ES" sz="1200">
                        <a:latin typeface="Arial"/>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buNone/>
                      </a:pPr>
                      <a:r>
                        <a:rPr lang="es-PE" sz="1200" b="0" i="0" u="none" strike="noStrike" noProof="0">
                          <a:solidFill>
                            <a:schemeClr val="tx1">
                              <a:lumMod val="65000"/>
                              <a:lumOff val="35000"/>
                            </a:schemeClr>
                          </a:solidFill>
                          <a:effectLst/>
                          <a:latin typeface="Arial"/>
                        </a:rPr>
                        <a:t>IV.Q.23</a:t>
                      </a:r>
                      <a:endParaRPr lang="es-ES" sz="1200">
                        <a:latin typeface="Arial"/>
                      </a:endParaRP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extLst>
                  <a:ext uri="{0D108BD9-81ED-4DB2-BD59-A6C34878D82A}">
                    <a16:rowId xmlns:a16="http://schemas.microsoft.com/office/drawing/2014/main" val="744039178"/>
                  </a:ext>
                </a:extLst>
              </a:tr>
              <a:tr h="519391">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a:lnSpc>
                          <a:spcPct val="100000"/>
                        </a:lnSpc>
                        <a:spcBef>
                          <a:spcPts val="0"/>
                        </a:spcBef>
                        <a:spcAft>
                          <a:spcPts val="0"/>
                        </a:spcAft>
                        <a:buNone/>
                      </a:pPr>
                      <a:r>
                        <a:rPr lang="es-PE" sz="1200" b="1" noProof="0">
                          <a:solidFill>
                            <a:schemeClr val="tx1">
                              <a:lumMod val="65000"/>
                              <a:lumOff val="35000"/>
                            </a:schemeClr>
                          </a:solidFill>
                          <a:latin typeface="Arial"/>
                          <a:ea typeface="+mn-ea"/>
                          <a:cs typeface="+mn-cs"/>
                        </a:rPr>
                        <a:t>6</a:t>
                      </a: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lvl="0" indent="0" algn="l">
                        <a:lnSpc>
                          <a:spcPct val="100000"/>
                        </a:lnSpc>
                        <a:spcBef>
                          <a:spcPts val="0"/>
                        </a:spcBef>
                        <a:spcAft>
                          <a:spcPts val="0"/>
                        </a:spcAft>
                        <a:buNone/>
                      </a:pPr>
                      <a:r>
                        <a:rPr lang="en-us" sz="1200" b="1" i="0" u="none" strike="noStrike" kern="1200" noProof="0">
                          <a:solidFill>
                            <a:srgbClr val="595959"/>
                          </a:solidFill>
                          <a:effectLst/>
                          <a:latin typeface="Arial"/>
                          <a:ea typeface="+mn-ea"/>
                          <a:cs typeface="+mn-cs"/>
                        </a:rPr>
                        <a:t>Chimbote</a:t>
                      </a:r>
                      <a:r>
                        <a:rPr lang="en-us" sz="1200" b="1" i="0" u="none" strike="noStrike" noProof="0">
                          <a:solidFill>
                            <a:srgbClr val="595959"/>
                          </a:solidFill>
                          <a:effectLst/>
                          <a:latin typeface="Arial"/>
                        </a:rPr>
                        <a:t> International Port Terminal</a:t>
                      </a:r>
                      <a:r>
                        <a:rPr lang="es-PE" sz="1200" b="1" i="0" u="none" strike="noStrike" kern="1200" baseline="0" noProof="0">
                          <a:solidFill>
                            <a:srgbClr val="595959"/>
                          </a:solidFill>
                          <a:effectLst/>
                          <a:latin typeface="Arial"/>
                          <a:ea typeface="+mn-ea"/>
                          <a:cs typeface="+mn-cs"/>
                        </a:rPr>
                        <a:t>, </a:t>
                      </a:r>
                    </a:p>
                    <a:p>
                      <a:pPr marL="0" lvl="0" indent="0" algn="l">
                        <a:lnSpc>
                          <a:spcPct val="100000"/>
                        </a:lnSpc>
                        <a:spcBef>
                          <a:spcPts val="0"/>
                        </a:spcBef>
                        <a:spcAft>
                          <a:spcPts val="0"/>
                        </a:spcAft>
                        <a:buNone/>
                      </a:pPr>
                      <a:r>
                        <a:rPr lang="es-PE" sz="1200" b="1" i="0" u="none" strike="noStrike" baseline="0" noProof="0">
                          <a:solidFill>
                            <a:srgbClr val="595959"/>
                          </a:solidFill>
                          <a:effectLst/>
                          <a:latin typeface="Arial"/>
                        </a:rPr>
                        <a:t>US$ 172 MM</a:t>
                      </a: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ts val="700"/>
                        </a:lnSpc>
                        <a:buNone/>
                      </a:pPr>
                      <a:r>
                        <a:rPr lang="es-PE" sz="1200" b="0" i="0" u="none" strike="noStrike" noProof="0">
                          <a:solidFill>
                            <a:schemeClr val="tx1">
                              <a:lumMod val="65000"/>
                              <a:lumOff val="35000"/>
                            </a:schemeClr>
                          </a:solidFill>
                          <a:latin typeface="Arial"/>
                        </a:rPr>
                        <a:t>II.Q.24</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s-PE" sz="1200" b="0" u="none" strike="noStrike">
                          <a:solidFill>
                            <a:schemeClr val="tx1">
                              <a:lumMod val="65000"/>
                              <a:lumOff val="35000"/>
                            </a:schemeClr>
                          </a:solidFill>
                          <a:effectLst/>
                          <a:latin typeface="Arial"/>
                        </a:rPr>
                        <a:t>III.Q.24</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eaLnBrk="1" fontAlgn="auto" latinLnBrk="0" hangingPunct="1">
                        <a:lnSpc>
                          <a:spcPts val="700"/>
                        </a:lnSpc>
                        <a:spcBef>
                          <a:spcPts val="0"/>
                        </a:spcBef>
                        <a:spcAft>
                          <a:spcPts val="0"/>
                        </a:spcAft>
                        <a:buClrTx/>
                        <a:buSzTx/>
                        <a:buFontTx/>
                        <a:buNone/>
                        <a:tabLst/>
                        <a:defRPr/>
                      </a:pPr>
                      <a:r>
                        <a:rPr lang="es-PE" sz="1200" b="0" i="0" u="none" strike="noStrike" noProof="0">
                          <a:solidFill>
                            <a:schemeClr val="tx1">
                              <a:lumMod val="65000"/>
                              <a:lumOff val="35000"/>
                            </a:schemeClr>
                          </a:solidFill>
                          <a:latin typeface="Arial"/>
                          <a:ea typeface="+mn-ea"/>
                          <a:cs typeface="+mn-cs"/>
                        </a:rPr>
                        <a:t>I.Q.25</a:t>
                      </a: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327054393"/>
                  </a:ext>
                </a:extLst>
              </a:tr>
            </a:tbl>
          </a:graphicData>
        </a:graphic>
      </p:graphicFrame>
      <p:grpSp>
        <p:nvGrpSpPr>
          <p:cNvPr id="5" name="Grupo 4">
            <a:extLst>
              <a:ext uri="{FF2B5EF4-FFF2-40B4-BE49-F238E27FC236}">
                <a16:creationId xmlns:a16="http://schemas.microsoft.com/office/drawing/2014/main" id="{8BE92D96-CAD1-6ABA-3111-16AB2834451F}"/>
              </a:ext>
            </a:extLst>
          </p:cNvPr>
          <p:cNvGrpSpPr/>
          <p:nvPr/>
        </p:nvGrpSpPr>
        <p:grpSpPr>
          <a:xfrm>
            <a:off x="3727634" y="2152829"/>
            <a:ext cx="794150" cy="3360035"/>
            <a:chOff x="4808536" y="2161756"/>
            <a:chExt cx="794150" cy="3360035"/>
          </a:xfrm>
        </p:grpSpPr>
        <p:sp>
          <p:nvSpPr>
            <p:cNvPr id="6" name="CuadroTexto 5">
              <a:extLst>
                <a:ext uri="{FF2B5EF4-FFF2-40B4-BE49-F238E27FC236}">
                  <a16:creationId xmlns:a16="http://schemas.microsoft.com/office/drawing/2014/main" id="{B629D551-9036-01F1-AE64-38ABD5A7CD29}"/>
                </a:ext>
              </a:extLst>
            </p:cNvPr>
            <p:cNvSpPr txBox="1"/>
            <p:nvPr/>
          </p:nvSpPr>
          <p:spPr>
            <a:xfrm>
              <a:off x="5002978" y="3098454"/>
              <a:ext cx="595821" cy="307777"/>
            </a:xfrm>
            <a:prstGeom prst="rect">
              <a:avLst/>
            </a:prstGeom>
            <a:noFill/>
          </p:spPr>
          <p:txBody>
            <a:bodyPr wrap="square">
              <a:spAutoFit/>
            </a:bodyPr>
            <a:lstStyle/>
            <a:p>
              <a:pPr algn="r" defTabSz="1507776">
                <a:defRPr/>
              </a:pPr>
              <a:r>
                <a:rPr lang="es-MX" sz="1400" b="1">
                  <a:solidFill>
                    <a:prstClr val="black"/>
                  </a:solidFill>
                  <a:highlight>
                    <a:srgbClr val="14C5D3"/>
                  </a:highlight>
                  <a:latin typeface="Arial" panose="020B0604020202020204" pitchFamily="34" charset="0"/>
                  <a:cs typeface="Arial" panose="020B0604020202020204" pitchFamily="34" charset="0"/>
                  <a:sym typeface="Arial"/>
                </a:rPr>
                <a:t>UP </a:t>
              </a:r>
              <a:endParaRPr lang="es-MX" sz="1400">
                <a:solidFill>
                  <a:prstClr val="black"/>
                </a:solidFill>
                <a:highlight>
                  <a:srgbClr val="14C5D3"/>
                </a:highlight>
                <a:latin typeface="Arial"/>
                <a:cs typeface="Arial"/>
                <a:sym typeface="Arial"/>
              </a:endParaRPr>
            </a:p>
          </p:txBody>
        </p:sp>
        <p:sp>
          <p:nvSpPr>
            <p:cNvPr id="8" name="CuadroTexto 7">
              <a:extLst>
                <a:ext uri="{FF2B5EF4-FFF2-40B4-BE49-F238E27FC236}">
                  <a16:creationId xmlns:a16="http://schemas.microsoft.com/office/drawing/2014/main" id="{EBAEDAFC-B1E9-5F7C-3589-59B4D1B31777}"/>
                </a:ext>
              </a:extLst>
            </p:cNvPr>
            <p:cNvSpPr txBox="1"/>
            <p:nvPr/>
          </p:nvSpPr>
          <p:spPr>
            <a:xfrm>
              <a:off x="4808536" y="5203576"/>
              <a:ext cx="794150" cy="318215"/>
            </a:xfrm>
            <a:prstGeom prst="rect">
              <a:avLst/>
            </a:prstGeom>
            <a:noFill/>
          </p:spPr>
          <p:txBody>
            <a:bodyPr wrap="square">
              <a:spAutoFit/>
            </a:bodyPr>
            <a:lstStyle/>
            <a:p>
              <a:pPr algn="r" defTabSz="1507776">
                <a:defRPr/>
              </a:pPr>
              <a:r>
                <a:rPr lang="es-MX" sz="1400" b="1">
                  <a:solidFill>
                    <a:prstClr val="black"/>
                  </a:solidFill>
                  <a:highlight>
                    <a:srgbClr val="14C5D3"/>
                  </a:highlight>
                  <a:latin typeface="Arial" panose="020B0604020202020204" pitchFamily="34" charset="0"/>
                  <a:cs typeface="Arial" panose="020B0604020202020204" pitchFamily="34" charset="0"/>
                  <a:sym typeface="Arial"/>
                </a:rPr>
                <a:t>UP </a:t>
              </a:r>
              <a:endParaRPr lang="es-MX" sz="1400">
                <a:solidFill>
                  <a:prstClr val="black"/>
                </a:solidFill>
                <a:highlight>
                  <a:srgbClr val="14C5D3"/>
                </a:highlight>
                <a:latin typeface="Arial"/>
                <a:cs typeface="Arial"/>
                <a:sym typeface="Arial"/>
              </a:endParaRPr>
            </a:p>
          </p:txBody>
        </p:sp>
        <p:sp>
          <p:nvSpPr>
            <p:cNvPr id="10" name="CuadroTexto 9">
              <a:extLst>
                <a:ext uri="{FF2B5EF4-FFF2-40B4-BE49-F238E27FC236}">
                  <a16:creationId xmlns:a16="http://schemas.microsoft.com/office/drawing/2014/main" id="{275C6EBF-F767-B84E-091D-927833FFB01A}"/>
                </a:ext>
              </a:extLst>
            </p:cNvPr>
            <p:cNvSpPr txBox="1"/>
            <p:nvPr/>
          </p:nvSpPr>
          <p:spPr>
            <a:xfrm>
              <a:off x="4905559" y="2616252"/>
              <a:ext cx="689766" cy="318215"/>
            </a:xfrm>
            <a:prstGeom prst="rect">
              <a:avLst/>
            </a:prstGeom>
            <a:noFill/>
          </p:spPr>
          <p:txBody>
            <a:bodyPr wrap="square">
              <a:spAutoFit/>
            </a:bodyPr>
            <a:lstStyle/>
            <a:p>
              <a:pPr algn="r" defTabSz="1507776">
                <a:defRPr/>
              </a:pPr>
              <a:r>
                <a:rPr lang="es-MX" sz="1400" b="1">
                  <a:solidFill>
                    <a:prstClr val="black"/>
                  </a:solidFill>
                  <a:highlight>
                    <a:srgbClr val="14C5D3"/>
                  </a:highlight>
                  <a:latin typeface="Arial" panose="020B0604020202020204" pitchFamily="34" charset="0"/>
                  <a:cs typeface="Arial" panose="020B0604020202020204" pitchFamily="34" charset="0"/>
                  <a:sym typeface="Arial"/>
                </a:rPr>
                <a:t>UP </a:t>
              </a:r>
              <a:endParaRPr lang="es-MX" sz="1400">
                <a:solidFill>
                  <a:prstClr val="black"/>
                </a:solidFill>
                <a:highlight>
                  <a:srgbClr val="14C5D3"/>
                </a:highlight>
                <a:latin typeface="Arial"/>
                <a:cs typeface="Arial"/>
                <a:sym typeface="Arial"/>
              </a:endParaRPr>
            </a:p>
          </p:txBody>
        </p:sp>
        <p:sp>
          <p:nvSpPr>
            <p:cNvPr id="12" name="CuadroTexto 11">
              <a:extLst>
                <a:ext uri="{FF2B5EF4-FFF2-40B4-BE49-F238E27FC236}">
                  <a16:creationId xmlns:a16="http://schemas.microsoft.com/office/drawing/2014/main" id="{376C670D-F2E4-E9F2-A334-4B6BC20B5796}"/>
                </a:ext>
              </a:extLst>
            </p:cNvPr>
            <p:cNvSpPr txBox="1"/>
            <p:nvPr/>
          </p:nvSpPr>
          <p:spPr>
            <a:xfrm>
              <a:off x="5141882" y="4594375"/>
              <a:ext cx="448101" cy="307777"/>
            </a:xfrm>
            <a:prstGeom prst="rect">
              <a:avLst/>
            </a:prstGeom>
            <a:noFill/>
          </p:spPr>
          <p:txBody>
            <a:bodyPr wrap="square">
              <a:spAutoFit/>
            </a:bodyPr>
            <a:lstStyle/>
            <a:p>
              <a:pPr algn="r" defTabSz="1507776">
                <a:defRPr/>
              </a:pPr>
              <a:r>
                <a:rPr lang="es-MX" sz="1400" b="1">
                  <a:solidFill>
                    <a:prstClr val="black"/>
                  </a:solidFill>
                  <a:highlight>
                    <a:srgbClr val="C0C0C0"/>
                  </a:highlight>
                  <a:latin typeface="Arial" panose="020B0604020202020204" pitchFamily="34" charset="0"/>
                  <a:cs typeface="Arial" panose="020B0604020202020204" pitchFamily="34" charset="0"/>
                  <a:sym typeface="Arial"/>
                </a:rPr>
                <a:t>SI </a:t>
              </a:r>
              <a:endParaRPr lang="es-MX" sz="1400">
                <a:solidFill>
                  <a:prstClr val="black"/>
                </a:solidFill>
                <a:highlight>
                  <a:srgbClr val="C0C0C0"/>
                </a:highlight>
                <a:latin typeface="Arial"/>
                <a:cs typeface="Arial"/>
                <a:sym typeface="Arial"/>
              </a:endParaRPr>
            </a:p>
          </p:txBody>
        </p:sp>
        <p:sp>
          <p:nvSpPr>
            <p:cNvPr id="14" name="CuadroTexto 13">
              <a:extLst>
                <a:ext uri="{FF2B5EF4-FFF2-40B4-BE49-F238E27FC236}">
                  <a16:creationId xmlns:a16="http://schemas.microsoft.com/office/drawing/2014/main" id="{CEE8F9E3-7648-DF13-0E47-8CB7E001E336}"/>
                </a:ext>
              </a:extLst>
            </p:cNvPr>
            <p:cNvSpPr txBox="1"/>
            <p:nvPr/>
          </p:nvSpPr>
          <p:spPr>
            <a:xfrm>
              <a:off x="5144147" y="3811332"/>
              <a:ext cx="448101" cy="307777"/>
            </a:xfrm>
            <a:prstGeom prst="rect">
              <a:avLst/>
            </a:prstGeom>
            <a:noFill/>
          </p:spPr>
          <p:txBody>
            <a:bodyPr wrap="square">
              <a:spAutoFit/>
            </a:bodyPr>
            <a:lstStyle/>
            <a:p>
              <a:pPr algn="r" defTabSz="1507776">
                <a:defRPr/>
              </a:pPr>
              <a:r>
                <a:rPr lang="es-MX" sz="1400" b="1">
                  <a:solidFill>
                    <a:prstClr val="black"/>
                  </a:solidFill>
                  <a:highlight>
                    <a:srgbClr val="C0C0C0"/>
                  </a:highlight>
                  <a:latin typeface="Arial" panose="020B0604020202020204" pitchFamily="34" charset="0"/>
                  <a:cs typeface="Arial" panose="020B0604020202020204" pitchFamily="34" charset="0"/>
                  <a:sym typeface="Arial"/>
                </a:rPr>
                <a:t>SI </a:t>
              </a:r>
              <a:endParaRPr lang="es-MX" sz="1400">
                <a:solidFill>
                  <a:prstClr val="black"/>
                </a:solidFill>
                <a:highlight>
                  <a:srgbClr val="C0C0C0"/>
                </a:highlight>
                <a:latin typeface="Arial"/>
                <a:cs typeface="Arial"/>
                <a:sym typeface="Arial"/>
              </a:endParaRPr>
            </a:p>
          </p:txBody>
        </p:sp>
        <p:sp>
          <p:nvSpPr>
            <p:cNvPr id="16" name="CuadroTexto 15">
              <a:extLst>
                <a:ext uri="{FF2B5EF4-FFF2-40B4-BE49-F238E27FC236}">
                  <a16:creationId xmlns:a16="http://schemas.microsoft.com/office/drawing/2014/main" id="{6CAF9D4F-6857-79C6-9269-6BD828B8039E}"/>
                </a:ext>
              </a:extLst>
            </p:cNvPr>
            <p:cNvSpPr txBox="1"/>
            <p:nvPr/>
          </p:nvSpPr>
          <p:spPr>
            <a:xfrm>
              <a:off x="5143349" y="2161756"/>
              <a:ext cx="448101" cy="307777"/>
            </a:xfrm>
            <a:prstGeom prst="rect">
              <a:avLst/>
            </a:prstGeom>
            <a:noFill/>
          </p:spPr>
          <p:txBody>
            <a:bodyPr wrap="square">
              <a:spAutoFit/>
            </a:bodyPr>
            <a:lstStyle/>
            <a:p>
              <a:pPr algn="r" defTabSz="1507776">
                <a:defRPr/>
              </a:pPr>
              <a:r>
                <a:rPr lang="es-MX" sz="1400" b="1">
                  <a:solidFill>
                    <a:prstClr val="black"/>
                  </a:solidFill>
                  <a:highlight>
                    <a:srgbClr val="C0C0C0"/>
                  </a:highlight>
                  <a:latin typeface="Arial" panose="020B0604020202020204" pitchFamily="34" charset="0"/>
                  <a:cs typeface="Arial" panose="020B0604020202020204" pitchFamily="34" charset="0"/>
                  <a:sym typeface="Arial"/>
                </a:rPr>
                <a:t>SI </a:t>
              </a:r>
              <a:endParaRPr lang="es-MX" sz="1400">
                <a:solidFill>
                  <a:prstClr val="black"/>
                </a:solidFill>
                <a:highlight>
                  <a:srgbClr val="C0C0C0"/>
                </a:highlight>
                <a:latin typeface="Arial"/>
                <a:cs typeface="Arial"/>
                <a:sym typeface="Arial"/>
              </a:endParaRPr>
            </a:p>
          </p:txBody>
        </p:sp>
      </p:grpSp>
      <p:pic>
        <p:nvPicPr>
          <p:cNvPr id="18" name="Gráfico 17" descr="Marca de insignia1 con relleno sólido">
            <a:extLst>
              <a:ext uri="{FF2B5EF4-FFF2-40B4-BE49-F238E27FC236}">
                <a16:creationId xmlns:a16="http://schemas.microsoft.com/office/drawing/2014/main" id="{A467DB16-C52B-7E8A-4501-F1BA378B93F7}"/>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419615" y="4002182"/>
            <a:ext cx="200386" cy="216000"/>
          </a:xfrm>
          <a:prstGeom prst="rect">
            <a:avLst/>
          </a:prstGeom>
        </p:spPr>
      </p:pic>
    </p:spTree>
    <p:extLst>
      <p:ext uri="{BB962C8B-B14F-4D97-AF65-F5344CB8AC3E}">
        <p14:creationId xmlns:p14="http://schemas.microsoft.com/office/powerpoint/2010/main" val="2379648417"/>
      </p:ext>
    </p:extLst>
  </p:cSld>
  <p:clrMapOvr>
    <a:masterClrMapping/>
  </p:clrMapOvr>
  <p:extLst>
    <p:ext uri="{6950BFC3-D8DA-4A85-94F7-54DA5524770B}">
      <p188:commentRel xmlns:p188="http://schemas.microsoft.com/office/powerpoint/2018/8/main" r:id="rId2"/>
    </p:ext>
  </p:extLs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ángulo 27">
            <a:extLst>
              <a:ext uri="{FF2B5EF4-FFF2-40B4-BE49-F238E27FC236}">
                <a16:creationId xmlns:a16="http://schemas.microsoft.com/office/drawing/2014/main" id="{6E9CD4F2-D795-C140-9960-D66A1E4DBEB4}"/>
              </a:ext>
            </a:extLst>
          </p:cNvPr>
          <p:cNvSpPr/>
          <p:nvPr/>
        </p:nvSpPr>
        <p:spPr>
          <a:xfrm>
            <a:off x="1006222"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CuadroTexto 2">
            <a:extLst>
              <a:ext uri="{FF2B5EF4-FFF2-40B4-BE49-F238E27FC236}">
                <a16:creationId xmlns:a16="http://schemas.microsoft.com/office/drawing/2014/main" id="{B3088468-D233-14D1-517B-E1D171FB0AF6}"/>
              </a:ext>
            </a:extLst>
          </p:cNvPr>
          <p:cNvSpPr txBox="1"/>
          <p:nvPr/>
        </p:nvSpPr>
        <p:spPr>
          <a:xfrm>
            <a:off x="5139866" y="998925"/>
            <a:ext cx="8069942" cy="769441"/>
          </a:xfrm>
          <a:prstGeom prst="rect">
            <a:avLst/>
          </a:prstGeom>
          <a:noFill/>
          <a:ln>
            <a:noFill/>
          </a:ln>
        </p:spPr>
        <p:txBody>
          <a:bodyPr wrap="square" lIns="91440" tIns="45720" rIns="91440" bIns="45720" anchor="t">
            <a:spAutoFit/>
          </a:bodyPr>
          <a:lstStyle/>
          <a:p>
            <a:pPr algn="just"/>
            <a:r>
              <a:rPr lang="es-MX" sz="2200" b="1">
                <a:solidFill>
                  <a:srgbClr val="002060"/>
                </a:solidFill>
                <a:latin typeface="Arial"/>
                <a:cs typeface="Arial"/>
                <a:sym typeface="Arial"/>
              </a:rPr>
              <a:t>HUANCAYO – HUANCAVELICA RAILWAY</a:t>
            </a:r>
          </a:p>
          <a:p>
            <a:pPr algn="just"/>
            <a:endParaRPr lang="en-US" sz="2200">
              <a:solidFill>
                <a:srgbClr val="002060"/>
              </a:solidFill>
              <a:latin typeface="Arial"/>
              <a:cs typeface="Arial"/>
              <a:sym typeface="Arial"/>
            </a:endParaRPr>
          </a:p>
        </p:txBody>
      </p:sp>
      <p:sp>
        <p:nvSpPr>
          <p:cNvPr id="59" name="Elipse 58">
            <a:extLst>
              <a:ext uri="{FF2B5EF4-FFF2-40B4-BE49-F238E27FC236}">
                <a16:creationId xmlns:a16="http://schemas.microsoft.com/office/drawing/2014/main" id="{3DEE9EF9-0A10-70EE-6BA0-BA8038BD3238}"/>
              </a:ext>
            </a:extLst>
          </p:cNvPr>
          <p:cNvSpPr/>
          <p:nvPr/>
        </p:nvSpPr>
        <p:spPr>
          <a:xfrm>
            <a:off x="579789" y="2241025"/>
            <a:ext cx="3420000" cy="3420000"/>
          </a:xfrm>
          <a:prstGeom prst="ellipse">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grpSp>
        <p:nvGrpSpPr>
          <p:cNvPr id="63" name="Grupo 62">
            <a:extLst>
              <a:ext uri="{FF2B5EF4-FFF2-40B4-BE49-F238E27FC236}">
                <a16:creationId xmlns:a16="http://schemas.microsoft.com/office/drawing/2014/main" id="{B8B07D6C-D867-51BA-DC93-B850CB657C59}"/>
              </a:ext>
            </a:extLst>
          </p:cNvPr>
          <p:cNvGrpSpPr/>
          <p:nvPr/>
        </p:nvGrpSpPr>
        <p:grpSpPr>
          <a:xfrm>
            <a:off x="2075272" y="5446712"/>
            <a:ext cx="495652" cy="428625"/>
            <a:chOff x="5214940" y="2828925"/>
            <a:chExt cx="495652" cy="428625"/>
          </a:xfrm>
        </p:grpSpPr>
        <p:sp>
          <p:nvSpPr>
            <p:cNvPr id="61" name="Rectángulo: esquinas redondeadas 60">
              <a:extLst>
                <a:ext uri="{FF2B5EF4-FFF2-40B4-BE49-F238E27FC236}">
                  <a16:creationId xmlns:a16="http://schemas.microsoft.com/office/drawing/2014/main" id="{B66607AD-A39C-2A5A-3FD1-6BE62E59FFFE}"/>
                </a:ext>
              </a:extLst>
            </p:cNvPr>
            <p:cNvSpPr/>
            <p:nvPr/>
          </p:nvSpPr>
          <p:spPr>
            <a:xfrm>
              <a:off x="5214940" y="2828925"/>
              <a:ext cx="495652" cy="428625"/>
            </a:xfrm>
            <a:prstGeom prst="roundRect">
              <a:avLst>
                <a:gd name="adj" fmla="val 2419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62" name="Gráfico 61" descr="Reproducir con relleno sólido">
              <a:hlinkClick r:id="rId3"/>
              <a:extLst>
                <a:ext uri="{FF2B5EF4-FFF2-40B4-BE49-F238E27FC236}">
                  <a16:creationId xmlns:a16="http://schemas.microsoft.com/office/drawing/2014/main" id="{BAFCEDCE-3269-B3C4-5785-3CECC64B72C0}"/>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293433" y="2873904"/>
              <a:ext cx="338666" cy="338667"/>
            </a:xfrm>
            <a:prstGeom prst="rect">
              <a:avLst/>
            </a:prstGeom>
          </p:spPr>
        </p:pic>
      </p:grpSp>
      <p:sp>
        <p:nvSpPr>
          <p:cNvPr id="14" name="object 14">
            <a:extLst>
              <a:ext uri="{FF2B5EF4-FFF2-40B4-BE49-F238E27FC236}">
                <a16:creationId xmlns:a16="http://schemas.microsoft.com/office/drawing/2014/main" id="{DCE7083E-D3D9-5529-12EE-AA43F41B026D}"/>
              </a:ext>
            </a:extLst>
          </p:cNvPr>
          <p:cNvSpPr txBox="1"/>
          <p:nvPr/>
        </p:nvSpPr>
        <p:spPr>
          <a:xfrm>
            <a:off x="6096001" y="1664106"/>
            <a:ext cx="5221288" cy="1613261"/>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endParaRPr lang="es-MX" sz="2000" b="1">
              <a:solidFill>
                <a:schemeClr val="tx1">
                  <a:lumMod val="85000"/>
                  <a:lumOff val="15000"/>
                </a:schemeClr>
              </a:solidFill>
              <a:latin typeface="Arial"/>
              <a:cs typeface="Arial"/>
            </a:endParaRPr>
          </a:p>
          <a:p>
            <a:pPr algn="just" defTabSz="914358"/>
            <a:r>
              <a:rPr lang="en-US" sz="1400">
                <a:solidFill>
                  <a:schemeClr val="tx1">
                    <a:lumMod val="85000"/>
                    <a:lumOff val="15000"/>
                  </a:schemeClr>
                </a:solidFill>
                <a:latin typeface="Arial"/>
                <a:cs typeface="Arial"/>
                <a:sym typeface="Arial"/>
              </a:rPr>
              <a:t>It consists of the execution of the necessary improvement and rehabilitation works along the railroad track (128.7 km), in 2 sections (T178 km; T2 50 km), acquisition of rolling stock with the objective of providing rail transport service through an operator, as well as the maintenance of the infrastructure and rolling stock (CAPEX Work: 80%, CAPEX MR 20%).</a:t>
            </a:r>
          </a:p>
        </p:txBody>
      </p:sp>
      <p:grpSp>
        <p:nvGrpSpPr>
          <p:cNvPr id="19" name="Grupo 18">
            <a:extLst>
              <a:ext uri="{FF2B5EF4-FFF2-40B4-BE49-F238E27FC236}">
                <a16:creationId xmlns:a16="http://schemas.microsoft.com/office/drawing/2014/main" id="{DF88D4FB-515A-4414-7661-B9C8E35F3F7E}"/>
              </a:ext>
            </a:extLst>
          </p:cNvPr>
          <p:cNvGrpSpPr/>
          <p:nvPr/>
        </p:nvGrpSpPr>
        <p:grpSpPr>
          <a:xfrm>
            <a:off x="5142084" y="1664106"/>
            <a:ext cx="818611" cy="800469"/>
            <a:chOff x="5142084" y="1855488"/>
            <a:chExt cx="818611" cy="800469"/>
          </a:xfrm>
        </p:grpSpPr>
        <p:sp>
          <p:nvSpPr>
            <p:cNvPr id="4" name="Elipse 3">
              <a:extLst>
                <a:ext uri="{FF2B5EF4-FFF2-40B4-BE49-F238E27FC236}">
                  <a16:creationId xmlns:a16="http://schemas.microsoft.com/office/drawing/2014/main" id="{F295859B-366C-CADE-F361-FD716C59A181}"/>
                </a:ext>
              </a:extLst>
            </p:cNvPr>
            <p:cNvSpPr/>
            <p:nvPr/>
          </p:nvSpPr>
          <p:spPr>
            <a:xfrm>
              <a:off x="5142084" y="1855488"/>
              <a:ext cx="818611" cy="800469"/>
            </a:xfrm>
            <a:prstGeom prst="ellipse">
              <a:avLst/>
            </a:prstGeom>
            <a:solidFill>
              <a:srgbClr val="0582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8" name="Gráfico 7" descr="Plano con relleno sólido">
              <a:extLst>
                <a:ext uri="{FF2B5EF4-FFF2-40B4-BE49-F238E27FC236}">
                  <a16:creationId xmlns:a16="http://schemas.microsoft.com/office/drawing/2014/main" id="{72337781-0932-39CF-7DB7-96D66ACAFA95}"/>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252136" y="1954934"/>
              <a:ext cx="596900" cy="601577"/>
            </a:xfrm>
            <a:prstGeom prst="rect">
              <a:avLst/>
            </a:prstGeom>
          </p:spPr>
        </p:pic>
      </p:grpSp>
      <p:sp>
        <p:nvSpPr>
          <p:cNvPr id="16" name="object 14">
            <a:extLst>
              <a:ext uri="{FF2B5EF4-FFF2-40B4-BE49-F238E27FC236}">
                <a16:creationId xmlns:a16="http://schemas.microsoft.com/office/drawing/2014/main" id="{2ECC2B9C-1F11-9E35-7F0D-B4AECBA26314}"/>
              </a:ext>
            </a:extLst>
          </p:cNvPr>
          <p:cNvSpPr txBox="1"/>
          <p:nvPr/>
        </p:nvSpPr>
        <p:spPr>
          <a:xfrm>
            <a:off x="6096001" y="5066154"/>
            <a:ext cx="5221288" cy="966930"/>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endParaRPr>
          </a:p>
          <a:p>
            <a:pPr algn="just" defTabSz="914358"/>
            <a:r>
              <a:rPr lang="en-US" sz="1400">
                <a:solidFill>
                  <a:schemeClr val="tx1">
                    <a:lumMod val="85000"/>
                    <a:lumOff val="15000"/>
                  </a:schemeClr>
                </a:solidFill>
                <a:latin typeface="Arial"/>
                <a:cs typeface="Arial"/>
                <a:sym typeface="Arial"/>
              </a:rPr>
              <a:t>Renovation of the existing track. Refurbishment of stations and stops. Acquisition of rolling stock (4 DMU railcars, 2 locomotives, 3 Passenger railroad cars, 5 freight warehouses).</a:t>
            </a:r>
            <a:endParaRPr lang="es-ES" sz="1400">
              <a:solidFill>
                <a:schemeClr val="tx1">
                  <a:lumMod val="85000"/>
                  <a:lumOff val="15000"/>
                </a:schemeClr>
              </a:solidFill>
              <a:latin typeface="Arial"/>
              <a:cs typeface="Arial"/>
            </a:endParaRPr>
          </a:p>
        </p:txBody>
      </p:sp>
      <p:grpSp>
        <p:nvGrpSpPr>
          <p:cNvPr id="21" name="Grupo 20">
            <a:extLst>
              <a:ext uri="{FF2B5EF4-FFF2-40B4-BE49-F238E27FC236}">
                <a16:creationId xmlns:a16="http://schemas.microsoft.com/office/drawing/2014/main" id="{B05AF2ED-BC7E-5E12-93B0-D2131E4C2505}"/>
              </a:ext>
            </a:extLst>
          </p:cNvPr>
          <p:cNvGrpSpPr/>
          <p:nvPr/>
        </p:nvGrpSpPr>
        <p:grpSpPr>
          <a:xfrm>
            <a:off x="5139866" y="5066154"/>
            <a:ext cx="800469" cy="795027"/>
            <a:chOff x="5139866" y="5071602"/>
            <a:chExt cx="800469" cy="795027"/>
          </a:xfrm>
        </p:grpSpPr>
        <p:sp>
          <p:nvSpPr>
            <p:cNvPr id="10" name="Elipse 9">
              <a:extLst>
                <a:ext uri="{FF2B5EF4-FFF2-40B4-BE49-F238E27FC236}">
                  <a16:creationId xmlns:a16="http://schemas.microsoft.com/office/drawing/2014/main" id="{DC672466-4508-C6D2-1CE8-B350DA133E60}"/>
                </a:ext>
              </a:extLst>
            </p:cNvPr>
            <p:cNvSpPr/>
            <p:nvPr/>
          </p:nvSpPr>
          <p:spPr>
            <a:xfrm>
              <a:off x="5139866" y="5071602"/>
              <a:ext cx="800469" cy="795027"/>
            </a:xfrm>
            <a:prstGeom prst="ellipse">
              <a:avLst/>
            </a:prstGeom>
            <a:solidFill>
              <a:srgbClr val="0582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2" name="Gráfico 11" descr="Hombre trabajador de la construcción con relleno sólido">
              <a:extLst>
                <a:ext uri="{FF2B5EF4-FFF2-40B4-BE49-F238E27FC236}">
                  <a16:creationId xmlns:a16="http://schemas.microsoft.com/office/drawing/2014/main" id="{EECD8F8C-F29F-26AC-72D4-45B068352B8C}"/>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190380" y="5129174"/>
              <a:ext cx="682173" cy="682173"/>
            </a:xfrm>
            <a:prstGeom prst="rect">
              <a:avLst/>
            </a:prstGeom>
          </p:spPr>
        </p:pic>
      </p:grpSp>
      <p:sp>
        <p:nvSpPr>
          <p:cNvPr id="15" name="object 14">
            <a:extLst>
              <a:ext uri="{FF2B5EF4-FFF2-40B4-BE49-F238E27FC236}">
                <a16:creationId xmlns:a16="http://schemas.microsoft.com/office/drawing/2014/main" id="{AC30F340-74A7-5026-7A2D-58BE0E25B14E}"/>
              </a:ext>
            </a:extLst>
          </p:cNvPr>
          <p:cNvSpPr txBox="1"/>
          <p:nvPr/>
        </p:nvSpPr>
        <p:spPr>
          <a:xfrm>
            <a:off x="6096000" y="3842184"/>
            <a:ext cx="5221288" cy="874597"/>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panose="020B0604020202020204" pitchFamily="34" charset="0"/>
                <a:cs typeface="Arial" panose="020B0604020202020204" pitchFamily="34" charset="0"/>
                <a:sym typeface="Arial"/>
              </a:rPr>
              <a:t>Investment</a:t>
            </a:r>
            <a:r>
              <a:rPr lang="es-MX" sz="2000" b="1">
                <a:solidFill>
                  <a:schemeClr val="tx1">
                    <a:lumMod val="85000"/>
                    <a:lumOff val="15000"/>
                  </a:schemeClr>
                </a:solidFill>
                <a:latin typeface="Arial" panose="020B0604020202020204" pitchFamily="34" charset="0"/>
                <a:cs typeface="Arial" panose="020B0604020202020204" pitchFamily="34" charset="0"/>
                <a:sym typeface="Arial"/>
              </a:rPr>
              <a:t> </a:t>
            </a:r>
            <a:r>
              <a:rPr lang="es-MX" sz="2000" b="1" err="1">
                <a:solidFill>
                  <a:schemeClr val="tx1">
                    <a:lumMod val="85000"/>
                    <a:lumOff val="15000"/>
                  </a:schemeClr>
                </a:solidFill>
                <a:latin typeface="Arial" panose="020B0604020202020204" pitchFamily="34" charset="0"/>
                <a:cs typeface="Arial" panose="020B0604020202020204" pitchFamily="34" charset="0"/>
                <a:sym typeface="Arial"/>
              </a:rPr>
              <a:t>Amount</a:t>
            </a:r>
            <a:r>
              <a:rPr lang="es-MX" sz="2000" b="1">
                <a:solidFill>
                  <a:schemeClr val="tx1">
                    <a:lumMod val="85000"/>
                    <a:lumOff val="15000"/>
                  </a:schemeClr>
                </a:solidFill>
                <a:latin typeface="Arial" panose="020B0604020202020204" pitchFamily="34" charset="0"/>
                <a:cs typeface="Arial" panose="020B0604020202020204" pitchFamily="34" charset="0"/>
                <a:sym typeface="Arial"/>
              </a:rPr>
              <a:t>: </a:t>
            </a:r>
            <a:r>
              <a:rPr lang="es-MX" sz="2000" b="1">
                <a:solidFill>
                  <a:schemeClr val="tx1">
                    <a:lumMod val="85000"/>
                    <a:lumOff val="15000"/>
                  </a:schemeClr>
                </a:solidFill>
                <a:latin typeface="Arial" panose="020B0604020202020204" pitchFamily="34" charset="0"/>
                <a:ea typeface="+mn-lt"/>
                <a:cs typeface="Arial" panose="020B0604020202020204" pitchFamily="34" charset="0"/>
                <a:sym typeface="Arial"/>
              </a:rPr>
              <a:t>US$ 340 MM</a:t>
            </a:r>
          </a:p>
          <a:p>
            <a:pPr algn="just" defTabSz="914358"/>
            <a:r>
              <a:rPr lang="en-US">
                <a:solidFill>
                  <a:schemeClr val="tx1">
                    <a:lumMod val="85000"/>
                    <a:lumOff val="15000"/>
                  </a:schemeClr>
                </a:solidFill>
                <a:latin typeface="Arial"/>
                <a:cs typeface="Arial"/>
                <a:sym typeface="Arial"/>
              </a:rPr>
              <a:t>Co-financed state initiative modality for a term of 30 years</a:t>
            </a:r>
            <a:r>
              <a:rPr lang="es-MX">
                <a:solidFill>
                  <a:schemeClr val="tx1">
                    <a:lumMod val="85000"/>
                    <a:lumOff val="15000"/>
                  </a:schemeClr>
                </a:solidFill>
                <a:latin typeface="Arial"/>
                <a:cs typeface="Arial"/>
                <a:sym typeface="Arial"/>
              </a:rPr>
              <a:t>.</a:t>
            </a:r>
            <a:endParaRPr lang="es-MX">
              <a:solidFill>
                <a:schemeClr val="tx1">
                  <a:lumMod val="85000"/>
                  <a:lumOff val="15000"/>
                </a:schemeClr>
              </a:solidFill>
              <a:latin typeface="Arial"/>
              <a:cs typeface="Arial"/>
            </a:endParaRPr>
          </a:p>
        </p:txBody>
      </p:sp>
      <p:grpSp>
        <p:nvGrpSpPr>
          <p:cNvPr id="20" name="Grupo 19">
            <a:extLst>
              <a:ext uri="{FF2B5EF4-FFF2-40B4-BE49-F238E27FC236}">
                <a16:creationId xmlns:a16="http://schemas.microsoft.com/office/drawing/2014/main" id="{41A51C73-697E-ECD6-B947-1FED657EE6B0}"/>
              </a:ext>
            </a:extLst>
          </p:cNvPr>
          <p:cNvGrpSpPr/>
          <p:nvPr/>
        </p:nvGrpSpPr>
        <p:grpSpPr>
          <a:xfrm>
            <a:off x="5143992" y="3907758"/>
            <a:ext cx="818611" cy="805004"/>
            <a:chOff x="5143992" y="3819188"/>
            <a:chExt cx="818611" cy="805004"/>
          </a:xfrm>
        </p:grpSpPr>
        <p:sp>
          <p:nvSpPr>
            <p:cNvPr id="17" name="Elipse 16">
              <a:extLst>
                <a:ext uri="{FF2B5EF4-FFF2-40B4-BE49-F238E27FC236}">
                  <a16:creationId xmlns:a16="http://schemas.microsoft.com/office/drawing/2014/main" id="{FD62CDE7-1AD8-57D3-08D9-B26EB4609FCE}"/>
                </a:ext>
              </a:extLst>
            </p:cNvPr>
            <p:cNvSpPr/>
            <p:nvPr/>
          </p:nvSpPr>
          <p:spPr>
            <a:xfrm>
              <a:off x="5143992" y="3819188"/>
              <a:ext cx="818611" cy="805004"/>
            </a:xfrm>
            <a:prstGeom prst="ellipse">
              <a:avLst/>
            </a:prstGeom>
            <a:solidFill>
              <a:srgbClr val="0582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8" name="Gráfico 17" descr="Monedas con relleno sólido">
              <a:extLst>
                <a:ext uri="{FF2B5EF4-FFF2-40B4-BE49-F238E27FC236}">
                  <a16:creationId xmlns:a16="http://schemas.microsoft.com/office/drawing/2014/main" id="{625B6CD6-1DEA-6865-061F-3508588E2286}"/>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5234994" y="3910087"/>
              <a:ext cx="614042" cy="623207"/>
            </a:xfrm>
            <a:prstGeom prst="rect">
              <a:avLst/>
            </a:prstGeom>
          </p:spPr>
        </p:pic>
      </p:grpSp>
      <p:grpSp>
        <p:nvGrpSpPr>
          <p:cNvPr id="2" name="Grupo 1">
            <a:extLst>
              <a:ext uri="{FF2B5EF4-FFF2-40B4-BE49-F238E27FC236}">
                <a16:creationId xmlns:a16="http://schemas.microsoft.com/office/drawing/2014/main" id="{9E3F50FD-925E-F5E8-9B58-6FD0BBD77C76}"/>
              </a:ext>
            </a:extLst>
          </p:cNvPr>
          <p:cNvGrpSpPr/>
          <p:nvPr/>
        </p:nvGrpSpPr>
        <p:grpSpPr>
          <a:xfrm>
            <a:off x="364290" y="997603"/>
            <a:ext cx="3752547" cy="1015796"/>
            <a:chOff x="364290" y="997603"/>
            <a:chExt cx="3752547" cy="1015796"/>
          </a:xfrm>
        </p:grpSpPr>
        <p:grpSp>
          <p:nvGrpSpPr>
            <p:cNvPr id="5" name="Grupo 4">
              <a:extLst>
                <a:ext uri="{FF2B5EF4-FFF2-40B4-BE49-F238E27FC236}">
                  <a16:creationId xmlns:a16="http://schemas.microsoft.com/office/drawing/2014/main" id="{048BB068-770D-2AAC-BFCF-0D56BE20E785}"/>
                </a:ext>
              </a:extLst>
            </p:cNvPr>
            <p:cNvGrpSpPr/>
            <p:nvPr/>
          </p:nvGrpSpPr>
          <p:grpSpPr>
            <a:xfrm>
              <a:off x="364290" y="997603"/>
              <a:ext cx="3752547" cy="735494"/>
              <a:chOff x="-164593" y="5768531"/>
              <a:chExt cx="3898394" cy="735494"/>
            </a:xfrm>
            <a:noFill/>
          </p:grpSpPr>
          <p:sp>
            <p:nvSpPr>
              <p:cNvPr id="7" name="object 2">
                <a:extLst>
                  <a:ext uri="{FF2B5EF4-FFF2-40B4-BE49-F238E27FC236}">
                    <a16:creationId xmlns:a16="http://schemas.microsoft.com/office/drawing/2014/main" id="{88A40A17-9628-48CD-75F5-F2C913A1C193}"/>
                  </a:ext>
                </a:extLst>
              </p:cNvPr>
              <p:cNvSpPr/>
              <p:nvPr/>
            </p:nvSpPr>
            <p:spPr>
              <a:xfrm>
                <a:off x="-164593" y="5768531"/>
                <a:ext cx="3898394" cy="735494"/>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schemeClr val="bg1"/>
                  </a:solidFill>
                  <a:latin typeface="Arial"/>
                  <a:cs typeface="Arial"/>
                  <a:sym typeface="Arial"/>
                </a:endParaRPr>
              </a:p>
            </p:txBody>
          </p:sp>
          <p:sp>
            <p:nvSpPr>
              <p:cNvPr id="9" name="object 5">
                <a:extLst>
                  <a:ext uri="{FF2B5EF4-FFF2-40B4-BE49-F238E27FC236}">
                    <a16:creationId xmlns:a16="http://schemas.microsoft.com/office/drawing/2014/main" id="{28F55DD0-D921-6232-F487-7F09EF1BB494}"/>
                  </a:ext>
                </a:extLst>
              </p:cNvPr>
              <p:cNvSpPr txBox="1"/>
              <p:nvPr/>
            </p:nvSpPr>
            <p:spPr>
              <a:xfrm>
                <a:off x="191765" y="5883645"/>
                <a:ext cx="1981799" cy="505266"/>
              </a:xfrm>
              <a:prstGeom prst="rect">
                <a:avLst/>
              </a:prstGeom>
              <a:grpFill/>
            </p:spPr>
            <p:txBody>
              <a:bodyPr vert="horz" wrap="square" lIns="0" tIns="12699" rIns="0" bIns="0" rtlCol="0">
                <a:spAutoFit/>
              </a:bodyPr>
              <a:lstStyle/>
              <a:p>
                <a:pPr marL="12699" defTabSz="914358">
                  <a:defRPr/>
                </a:pPr>
                <a:r>
                  <a:rPr lang="es-PE" sz="1600" b="1" spc="-10">
                    <a:solidFill>
                      <a:schemeClr val="bg1"/>
                    </a:solidFill>
                    <a:latin typeface="Arial"/>
                    <a:cs typeface="Arial"/>
                    <a:sym typeface="Arial"/>
                  </a:rPr>
                  <a:t>ESTIMATED AWARD DATE</a:t>
                </a:r>
                <a:endParaRPr lang="es-PE" sz="1600">
                  <a:solidFill>
                    <a:schemeClr val="bg1"/>
                  </a:solidFill>
                  <a:latin typeface="Arial"/>
                  <a:cs typeface="Arial"/>
                  <a:sym typeface="Arial"/>
                </a:endParaRPr>
              </a:p>
            </p:txBody>
          </p:sp>
          <p:sp>
            <p:nvSpPr>
              <p:cNvPr id="11" name="object 17">
                <a:extLst>
                  <a:ext uri="{FF2B5EF4-FFF2-40B4-BE49-F238E27FC236}">
                    <a16:creationId xmlns:a16="http://schemas.microsoft.com/office/drawing/2014/main" id="{D967DAE1-CA19-FD31-3189-A2A2F4B961F7}"/>
                  </a:ext>
                </a:extLst>
              </p:cNvPr>
              <p:cNvSpPr txBox="1"/>
              <p:nvPr/>
            </p:nvSpPr>
            <p:spPr>
              <a:xfrm>
                <a:off x="2529922" y="6137136"/>
                <a:ext cx="620987" cy="321241"/>
              </a:xfrm>
              <a:prstGeom prst="rect">
                <a:avLst/>
              </a:prstGeom>
              <a:grp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3</a:t>
                </a:r>
                <a:endParaRPr sz="2000">
                  <a:solidFill>
                    <a:schemeClr val="bg1"/>
                  </a:solidFill>
                  <a:latin typeface="Arial"/>
                  <a:cs typeface="Arial"/>
                  <a:sym typeface="Arial"/>
                </a:endParaRPr>
              </a:p>
            </p:txBody>
          </p:sp>
          <p:sp>
            <p:nvSpPr>
              <p:cNvPr id="13" name="object 18">
                <a:extLst>
                  <a:ext uri="{FF2B5EF4-FFF2-40B4-BE49-F238E27FC236}">
                    <a16:creationId xmlns:a16="http://schemas.microsoft.com/office/drawing/2014/main" id="{B077238A-755D-A5BE-ADFE-C7DE22706172}"/>
                  </a:ext>
                </a:extLst>
              </p:cNvPr>
              <p:cNvSpPr txBox="1"/>
              <p:nvPr/>
            </p:nvSpPr>
            <p:spPr>
              <a:xfrm>
                <a:off x="2190151" y="5893445"/>
                <a:ext cx="1292769" cy="243656"/>
              </a:xfrm>
              <a:prstGeom prst="rect">
                <a:avLst/>
              </a:prstGeom>
              <a:solidFill>
                <a:srgbClr val="84BA4E"/>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IV</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6" name="object 5">
              <a:extLst>
                <a:ext uri="{FF2B5EF4-FFF2-40B4-BE49-F238E27FC236}">
                  <a16:creationId xmlns:a16="http://schemas.microsoft.com/office/drawing/2014/main" id="{B52BFF14-9974-4FCE-13D6-B644C6E7D434}"/>
                </a:ext>
              </a:extLst>
            </p:cNvPr>
            <p:cNvSpPr txBox="1"/>
            <p:nvPr/>
          </p:nvSpPr>
          <p:spPr>
            <a:xfrm>
              <a:off x="707316" y="1754355"/>
              <a:ext cx="3168026" cy="259044"/>
            </a:xfrm>
            <a:prstGeom prst="rect">
              <a:avLst/>
            </a:prstGeom>
            <a:solidFill>
              <a:srgbClr val="84BA4E"/>
            </a:solidFill>
          </p:spPr>
          <p:txBody>
            <a:bodyPr vert="horz" wrap="square" lIns="0" tIns="12699" rIns="0" bIns="0" rtlCol="0">
              <a:spAutoFit/>
            </a:bodyPr>
            <a:lstStyle/>
            <a:p>
              <a:pPr marL="12699" algn="ctr" defTabSz="914358">
                <a:spcBef>
                  <a:spcPts val="100"/>
                </a:spcBef>
                <a:defRPr/>
              </a:pPr>
              <a:r>
                <a:rPr lang="es-MX" sz="1600" b="1" spc="-10">
                  <a:solidFill>
                    <a:schemeClr val="bg1"/>
                  </a:solidFill>
                  <a:latin typeface="Arial"/>
                  <a:cs typeface="Arial"/>
                  <a:sym typeface="Arial"/>
                </a:rPr>
                <a:t>TRANSACTION</a:t>
              </a:r>
              <a:endParaRPr lang="es-PE" sz="1600" b="1">
                <a:solidFill>
                  <a:schemeClr val="bg1"/>
                </a:solidFill>
                <a:latin typeface="Arial"/>
                <a:cs typeface="Arial"/>
                <a:sym typeface="Arial"/>
              </a:endParaRPr>
            </a:p>
          </p:txBody>
        </p:sp>
      </p:grpSp>
    </p:spTree>
    <p:extLst>
      <p:ext uri="{BB962C8B-B14F-4D97-AF65-F5344CB8AC3E}">
        <p14:creationId xmlns:p14="http://schemas.microsoft.com/office/powerpoint/2010/main" val="39837719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ángulo 39">
            <a:extLst>
              <a:ext uri="{FF2B5EF4-FFF2-40B4-BE49-F238E27FC236}">
                <a16:creationId xmlns:a16="http://schemas.microsoft.com/office/drawing/2014/main" id="{62528062-A845-9148-A7BD-24B1C8DD5DB7}"/>
              </a:ext>
            </a:extLst>
          </p:cNvPr>
          <p:cNvSpPr/>
          <p:nvPr/>
        </p:nvSpPr>
        <p:spPr>
          <a:xfrm>
            <a:off x="997129"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CuadroTexto 2">
            <a:extLst>
              <a:ext uri="{FF2B5EF4-FFF2-40B4-BE49-F238E27FC236}">
                <a16:creationId xmlns:a16="http://schemas.microsoft.com/office/drawing/2014/main" id="{B3088468-D233-14D1-517B-E1D171FB0AF6}"/>
              </a:ext>
            </a:extLst>
          </p:cNvPr>
          <p:cNvSpPr txBox="1"/>
          <p:nvPr/>
        </p:nvSpPr>
        <p:spPr>
          <a:xfrm>
            <a:off x="5190380" y="823710"/>
            <a:ext cx="7251750" cy="430887"/>
          </a:xfrm>
          <a:prstGeom prst="rect">
            <a:avLst/>
          </a:prstGeom>
          <a:noFill/>
          <a:ln>
            <a:noFill/>
          </a:ln>
        </p:spPr>
        <p:txBody>
          <a:bodyPr wrap="square" lIns="91440" tIns="45720" rIns="91440" bIns="45720" anchor="t">
            <a:spAutoFit/>
          </a:bodyPr>
          <a:lstStyle/>
          <a:p>
            <a:r>
              <a:rPr lang="fr-FR" sz="2200" b="1">
                <a:solidFill>
                  <a:srgbClr val="002060"/>
                </a:solidFill>
                <a:latin typeface="Arial"/>
                <a:cs typeface="Arial"/>
                <a:sym typeface="Arial"/>
              </a:rPr>
              <a:t>LONGITUDINAL DE LA SIERRA SECTION 4</a:t>
            </a:r>
            <a:endParaRPr lang="es-ES" sz="2200">
              <a:solidFill>
                <a:srgbClr val="002060"/>
              </a:solidFill>
              <a:latin typeface="Arial"/>
              <a:cs typeface="Arial"/>
              <a:sym typeface="Arial"/>
            </a:endParaRPr>
          </a:p>
        </p:txBody>
      </p:sp>
      <p:sp>
        <p:nvSpPr>
          <p:cNvPr id="14" name="object 14">
            <a:extLst>
              <a:ext uri="{FF2B5EF4-FFF2-40B4-BE49-F238E27FC236}">
                <a16:creationId xmlns:a16="http://schemas.microsoft.com/office/drawing/2014/main" id="{DCE7083E-D3D9-5529-12EE-AA43F41B026D}"/>
              </a:ext>
            </a:extLst>
          </p:cNvPr>
          <p:cNvSpPr txBox="1"/>
          <p:nvPr/>
        </p:nvSpPr>
        <p:spPr>
          <a:xfrm>
            <a:off x="6096000" y="1374152"/>
            <a:ext cx="5221288" cy="1828705"/>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endParaRPr lang="es-MX" sz="2000" b="1">
              <a:solidFill>
                <a:schemeClr val="tx1">
                  <a:lumMod val="85000"/>
                  <a:lumOff val="15000"/>
                </a:schemeClr>
              </a:solidFill>
              <a:latin typeface="Arial"/>
              <a:cs typeface="Arial"/>
            </a:endParaRPr>
          </a:p>
          <a:p>
            <a:pPr algn="just" defTabSz="914358"/>
            <a:r>
              <a:rPr lang="en-US" sz="1400">
                <a:solidFill>
                  <a:schemeClr val="tx1">
                    <a:lumMod val="85000"/>
                    <a:lumOff val="15000"/>
                  </a:schemeClr>
                </a:solidFill>
                <a:latin typeface="Arial"/>
                <a:cs typeface="Arial"/>
                <a:sym typeface="Arial"/>
              </a:rPr>
              <a:t>It includes the design, financing, construction, operation, and maintenance of 965.2 km of highways. The Operation and Maintenance will include Routine Maintenance, Periodic Maintenance and Operation of tolls, weighing and mandatory services to ensure trafficability, meeting service levels and timely attending any road emergency that may occur during the Concession period.</a:t>
            </a:r>
          </a:p>
        </p:txBody>
      </p:sp>
      <p:sp>
        <p:nvSpPr>
          <p:cNvPr id="15" name="object 14">
            <a:extLst>
              <a:ext uri="{FF2B5EF4-FFF2-40B4-BE49-F238E27FC236}">
                <a16:creationId xmlns:a16="http://schemas.microsoft.com/office/drawing/2014/main" id="{AC30F340-74A7-5026-7A2D-58BE0E25B14E}"/>
              </a:ext>
            </a:extLst>
          </p:cNvPr>
          <p:cNvSpPr txBox="1"/>
          <p:nvPr/>
        </p:nvSpPr>
        <p:spPr>
          <a:xfrm>
            <a:off x="6096000" y="3682077"/>
            <a:ext cx="5221288" cy="874597"/>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panose="020B0604020202020204" pitchFamily="34" charset="0"/>
                <a:cs typeface="Arial" panose="020B0604020202020204" pitchFamily="34" charset="0"/>
                <a:sym typeface="Arial"/>
              </a:rPr>
              <a:t>Investment</a:t>
            </a:r>
            <a:r>
              <a:rPr lang="es-MX" sz="2000" b="1">
                <a:solidFill>
                  <a:schemeClr val="tx1">
                    <a:lumMod val="85000"/>
                    <a:lumOff val="15000"/>
                  </a:schemeClr>
                </a:solidFill>
                <a:latin typeface="Arial" panose="020B0604020202020204" pitchFamily="34" charset="0"/>
                <a:cs typeface="Arial" panose="020B0604020202020204" pitchFamily="34" charset="0"/>
                <a:sym typeface="Arial"/>
              </a:rPr>
              <a:t> </a:t>
            </a:r>
            <a:r>
              <a:rPr lang="es-MX" sz="2000" b="1" err="1">
                <a:solidFill>
                  <a:schemeClr val="tx1">
                    <a:lumMod val="85000"/>
                    <a:lumOff val="15000"/>
                  </a:schemeClr>
                </a:solidFill>
                <a:latin typeface="Arial" panose="020B0604020202020204" pitchFamily="34" charset="0"/>
                <a:cs typeface="Arial" panose="020B0604020202020204" pitchFamily="34" charset="0"/>
                <a:sym typeface="Arial"/>
              </a:rPr>
              <a:t>Amount</a:t>
            </a:r>
            <a:r>
              <a:rPr lang="es-MX" sz="2000" b="1">
                <a:solidFill>
                  <a:schemeClr val="tx1">
                    <a:lumMod val="85000"/>
                    <a:lumOff val="15000"/>
                  </a:schemeClr>
                </a:solidFill>
                <a:latin typeface="Arial" panose="020B0604020202020204" pitchFamily="34" charset="0"/>
                <a:cs typeface="Arial" panose="020B0604020202020204" pitchFamily="34" charset="0"/>
                <a:sym typeface="Arial"/>
              </a:rPr>
              <a:t>: </a:t>
            </a:r>
            <a:r>
              <a:rPr lang="es-MX" sz="2000" b="1">
                <a:solidFill>
                  <a:schemeClr val="tx1">
                    <a:lumMod val="85000"/>
                    <a:lumOff val="15000"/>
                  </a:schemeClr>
                </a:solidFill>
                <a:latin typeface="Arial" panose="020B0604020202020204" pitchFamily="34" charset="0"/>
                <a:ea typeface="+mn-lt"/>
                <a:cs typeface="Arial" panose="020B0604020202020204" pitchFamily="34" charset="0"/>
                <a:sym typeface="Arial"/>
              </a:rPr>
              <a:t>US$ 914 MM</a:t>
            </a:r>
          </a:p>
          <a:p>
            <a:pPr algn="just" defTabSz="914358"/>
            <a:r>
              <a:rPr lang="en-US">
                <a:solidFill>
                  <a:schemeClr val="tx1">
                    <a:lumMod val="85000"/>
                    <a:lumOff val="15000"/>
                  </a:schemeClr>
                </a:solidFill>
                <a:latin typeface="Arial"/>
                <a:cs typeface="Arial"/>
                <a:sym typeface="Arial"/>
              </a:rPr>
              <a:t>Co-financed state initiative modality for a term of 25 years.</a:t>
            </a:r>
          </a:p>
        </p:txBody>
      </p:sp>
      <p:sp>
        <p:nvSpPr>
          <p:cNvPr id="16" name="object 14">
            <a:extLst>
              <a:ext uri="{FF2B5EF4-FFF2-40B4-BE49-F238E27FC236}">
                <a16:creationId xmlns:a16="http://schemas.microsoft.com/office/drawing/2014/main" id="{2ECC2B9C-1F11-9E35-7F0D-B4AECBA26314}"/>
              </a:ext>
            </a:extLst>
          </p:cNvPr>
          <p:cNvSpPr txBox="1"/>
          <p:nvPr/>
        </p:nvSpPr>
        <p:spPr>
          <a:xfrm>
            <a:off x="6096000" y="4758896"/>
            <a:ext cx="5221288" cy="1626085"/>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endParaRPr>
          </a:p>
          <a:p>
            <a:pPr marL="12065" marR="5080" algn="just" defTabSz="914358">
              <a:spcBef>
                <a:spcPts val="100"/>
              </a:spcBef>
            </a:pPr>
            <a:r>
              <a:rPr lang="es-ES" sz="1400" err="1">
                <a:solidFill>
                  <a:schemeClr val="tx1">
                    <a:lumMod val="85000"/>
                    <a:lumOff val="15000"/>
                  </a:schemeClr>
                </a:solidFill>
                <a:latin typeface="Arial"/>
                <a:cs typeface="Arial"/>
                <a:sym typeface="Arial"/>
              </a:rPr>
              <a:t>Construction</a:t>
            </a:r>
            <a:r>
              <a:rPr lang="es-ES" sz="1400">
                <a:solidFill>
                  <a:schemeClr val="tx1">
                    <a:lumMod val="85000"/>
                    <a:lumOff val="15000"/>
                  </a:schemeClr>
                </a:solidFill>
                <a:latin typeface="Arial"/>
                <a:cs typeface="Arial"/>
                <a:sym typeface="Arial"/>
              </a:rPr>
              <a:t> </a:t>
            </a:r>
            <a:r>
              <a:rPr lang="es-ES" sz="1400" err="1">
                <a:solidFill>
                  <a:schemeClr val="tx1">
                    <a:lumMod val="85000"/>
                    <a:lumOff val="15000"/>
                  </a:schemeClr>
                </a:solidFill>
                <a:latin typeface="Arial"/>
                <a:cs typeface="Arial"/>
                <a:sym typeface="Arial"/>
              </a:rPr>
              <a:t>of</a:t>
            </a:r>
            <a:r>
              <a:rPr lang="es-ES" sz="1400">
                <a:solidFill>
                  <a:schemeClr val="tx1">
                    <a:lumMod val="85000"/>
                    <a:lumOff val="15000"/>
                  </a:schemeClr>
                </a:solidFill>
                <a:latin typeface="Arial"/>
                <a:cs typeface="Arial"/>
                <a:sym typeface="Arial"/>
              </a:rPr>
              <a:t> </a:t>
            </a:r>
            <a:r>
              <a:rPr lang="es-ES" sz="1400" err="1">
                <a:solidFill>
                  <a:schemeClr val="tx1">
                    <a:lumMod val="85000"/>
                    <a:lumOff val="15000"/>
                  </a:schemeClr>
                </a:solidFill>
                <a:latin typeface="Arial"/>
                <a:cs typeface="Arial"/>
                <a:sym typeface="Arial"/>
              </a:rPr>
              <a:t>the</a:t>
            </a:r>
            <a:r>
              <a:rPr lang="es-ES" sz="1400">
                <a:solidFill>
                  <a:schemeClr val="tx1">
                    <a:lumMod val="85000"/>
                    <a:lumOff val="15000"/>
                  </a:schemeClr>
                </a:solidFill>
                <a:latin typeface="Arial"/>
                <a:cs typeface="Arial"/>
                <a:sym typeface="Arial"/>
              </a:rPr>
              <a:t> new San Clemente bypass, 5.20 km </a:t>
            </a:r>
            <a:r>
              <a:rPr lang="es-ES" sz="1400" err="1">
                <a:solidFill>
                  <a:schemeClr val="tx1">
                    <a:lumMod val="85000"/>
                    <a:lumOff val="15000"/>
                  </a:schemeClr>
                </a:solidFill>
                <a:latin typeface="Arial"/>
                <a:cs typeface="Arial"/>
                <a:sym typeface="Arial"/>
              </a:rPr>
              <a:t>long</a:t>
            </a:r>
            <a:r>
              <a:rPr lang="es-ES" sz="1400">
                <a:solidFill>
                  <a:schemeClr val="tx1">
                    <a:lumMod val="85000"/>
                    <a:lumOff val="15000"/>
                  </a:schemeClr>
                </a:solidFill>
                <a:latin typeface="Arial"/>
                <a:cs typeface="Arial"/>
                <a:sym typeface="Arial"/>
              </a:rPr>
              <a:t>.</a:t>
            </a:r>
          </a:p>
          <a:p>
            <a:pPr marL="12065" marR="5080" algn="just" defTabSz="914358">
              <a:spcBef>
                <a:spcPts val="100"/>
              </a:spcBef>
            </a:pPr>
            <a:r>
              <a:rPr lang="es-ES" sz="1400" err="1">
                <a:solidFill>
                  <a:schemeClr val="tx1">
                    <a:lumMod val="85000"/>
                    <a:lumOff val="15000"/>
                  </a:schemeClr>
                </a:solidFill>
                <a:latin typeface="Arial"/>
                <a:cs typeface="Arial"/>
                <a:sym typeface="Arial"/>
              </a:rPr>
              <a:t>Rehabilitation</a:t>
            </a:r>
            <a:r>
              <a:rPr lang="es-ES" sz="1400">
                <a:solidFill>
                  <a:schemeClr val="tx1">
                    <a:lumMod val="85000"/>
                    <a:lumOff val="15000"/>
                  </a:schemeClr>
                </a:solidFill>
                <a:latin typeface="Arial"/>
                <a:cs typeface="Arial"/>
                <a:sym typeface="Arial"/>
              </a:rPr>
              <a:t> and </a:t>
            </a:r>
            <a:r>
              <a:rPr lang="es-ES" sz="1400" err="1">
                <a:solidFill>
                  <a:schemeClr val="tx1">
                    <a:lumMod val="85000"/>
                    <a:lumOff val="15000"/>
                  </a:schemeClr>
                </a:solidFill>
                <a:latin typeface="Arial"/>
                <a:cs typeface="Arial"/>
                <a:sym typeface="Arial"/>
              </a:rPr>
              <a:t>Improvement</a:t>
            </a:r>
            <a:r>
              <a:rPr lang="es-ES" sz="1400">
                <a:solidFill>
                  <a:schemeClr val="tx1">
                    <a:lumMod val="85000"/>
                    <a:lumOff val="15000"/>
                  </a:schemeClr>
                </a:solidFill>
                <a:latin typeface="Arial"/>
                <a:cs typeface="Arial"/>
                <a:sym typeface="Arial"/>
              </a:rPr>
              <a:t> </a:t>
            </a:r>
            <a:r>
              <a:rPr lang="es-ES" sz="1400" err="1">
                <a:solidFill>
                  <a:schemeClr val="tx1">
                    <a:lumMod val="85000"/>
                    <a:lumOff val="15000"/>
                  </a:schemeClr>
                </a:solidFill>
                <a:latin typeface="Arial"/>
                <a:cs typeface="Arial"/>
                <a:sym typeface="Arial"/>
              </a:rPr>
              <a:t>of</a:t>
            </a:r>
            <a:r>
              <a:rPr lang="es-ES" sz="1400">
                <a:solidFill>
                  <a:schemeClr val="tx1">
                    <a:lumMod val="85000"/>
                    <a:lumOff val="15000"/>
                  </a:schemeClr>
                </a:solidFill>
                <a:latin typeface="Arial"/>
                <a:cs typeface="Arial"/>
                <a:sym typeface="Arial"/>
              </a:rPr>
              <a:t> </a:t>
            </a:r>
            <a:r>
              <a:rPr lang="es-ES" sz="1400" err="1">
                <a:solidFill>
                  <a:schemeClr val="tx1">
                    <a:lumMod val="85000"/>
                    <a:lumOff val="15000"/>
                  </a:schemeClr>
                </a:solidFill>
                <a:latin typeface="Arial"/>
                <a:cs typeface="Arial"/>
                <a:sym typeface="Arial"/>
              </a:rPr>
              <a:t>the</a:t>
            </a:r>
            <a:r>
              <a:rPr lang="es-ES" sz="1400">
                <a:solidFill>
                  <a:schemeClr val="tx1">
                    <a:lumMod val="85000"/>
                    <a:lumOff val="15000"/>
                  </a:schemeClr>
                </a:solidFill>
                <a:latin typeface="Arial"/>
                <a:cs typeface="Arial"/>
                <a:sym typeface="Arial"/>
              </a:rPr>
              <a:t> </a:t>
            </a:r>
            <a:r>
              <a:rPr lang="es-ES" sz="1400" err="1">
                <a:solidFill>
                  <a:schemeClr val="tx1">
                    <a:lumMod val="85000"/>
                    <a:lumOff val="15000"/>
                  </a:schemeClr>
                </a:solidFill>
                <a:latin typeface="Arial"/>
                <a:cs typeface="Arial"/>
                <a:sym typeface="Arial"/>
              </a:rPr>
              <a:t>existing</a:t>
            </a:r>
            <a:r>
              <a:rPr lang="es-ES" sz="1400">
                <a:solidFill>
                  <a:schemeClr val="tx1">
                    <a:lumMod val="85000"/>
                    <a:lumOff val="15000"/>
                  </a:schemeClr>
                </a:solidFill>
                <a:latin typeface="Arial"/>
                <a:cs typeface="Arial"/>
                <a:sym typeface="Arial"/>
              </a:rPr>
              <a:t> Huancayo-Izcuchaca and Izcuchaca-</a:t>
            </a:r>
            <a:r>
              <a:rPr lang="es-ES" sz="1400" err="1">
                <a:solidFill>
                  <a:schemeClr val="tx1">
                    <a:lumMod val="85000"/>
                    <a:lumOff val="15000"/>
                  </a:schemeClr>
                </a:solidFill>
                <a:latin typeface="Arial"/>
                <a:cs typeface="Arial"/>
                <a:sym typeface="Arial"/>
              </a:rPr>
              <a:t>Mayocc</a:t>
            </a:r>
            <a:r>
              <a:rPr lang="es-ES" sz="1400">
                <a:solidFill>
                  <a:schemeClr val="tx1">
                    <a:lumMod val="85000"/>
                    <a:lumOff val="15000"/>
                  </a:schemeClr>
                </a:solidFill>
                <a:latin typeface="Arial"/>
                <a:cs typeface="Arial"/>
                <a:sym typeface="Arial"/>
              </a:rPr>
              <a:t> </a:t>
            </a:r>
            <a:r>
              <a:rPr lang="es-ES" sz="1400" err="1">
                <a:solidFill>
                  <a:schemeClr val="tx1">
                    <a:lumMod val="85000"/>
                    <a:lumOff val="15000"/>
                  </a:schemeClr>
                </a:solidFill>
                <a:latin typeface="Arial"/>
                <a:cs typeface="Arial"/>
                <a:sym typeface="Arial"/>
              </a:rPr>
              <a:t>subsections</a:t>
            </a:r>
            <a:r>
              <a:rPr lang="es-ES" sz="1400">
                <a:solidFill>
                  <a:schemeClr val="tx1">
                    <a:lumMod val="85000"/>
                    <a:lumOff val="15000"/>
                  </a:schemeClr>
                </a:solidFill>
                <a:latin typeface="Arial"/>
                <a:cs typeface="Arial"/>
                <a:sym typeface="Arial"/>
              </a:rPr>
              <a:t>, 179.30 km. </a:t>
            </a:r>
            <a:r>
              <a:rPr lang="es-ES" sz="1400" err="1">
                <a:solidFill>
                  <a:schemeClr val="tx1">
                    <a:lumMod val="85000"/>
                    <a:lumOff val="15000"/>
                  </a:schemeClr>
                </a:solidFill>
                <a:latin typeface="Arial"/>
                <a:cs typeface="Arial"/>
                <a:sym typeface="Arial"/>
              </a:rPr>
              <a:t>Initial</a:t>
            </a:r>
            <a:r>
              <a:rPr lang="es-ES" sz="1400">
                <a:solidFill>
                  <a:schemeClr val="tx1">
                    <a:lumMod val="85000"/>
                    <a:lumOff val="15000"/>
                  </a:schemeClr>
                </a:solidFill>
                <a:latin typeface="Arial"/>
                <a:cs typeface="Arial"/>
                <a:sym typeface="Arial"/>
              </a:rPr>
              <a:t> </a:t>
            </a:r>
            <a:r>
              <a:rPr lang="es-ES" sz="1400" err="1">
                <a:solidFill>
                  <a:schemeClr val="tx1">
                    <a:lumMod val="85000"/>
                    <a:lumOff val="15000"/>
                  </a:schemeClr>
                </a:solidFill>
                <a:latin typeface="Arial"/>
                <a:cs typeface="Arial"/>
                <a:sym typeface="Arial"/>
              </a:rPr>
              <a:t>Periodic</a:t>
            </a:r>
            <a:r>
              <a:rPr lang="es-ES" sz="1400">
                <a:solidFill>
                  <a:schemeClr val="tx1">
                    <a:lumMod val="85000"/>
                    <a:lumOff val="15000"/>
                  </a:schemeClr>
                </a:solidFill>
                <a:latin typeface="Arial"/>
                <a:cs typeface="Arial"/>
                <a:sym typeface="Arial"/>
              </a:rPr>
              <a:t> </a:t>
            </a:r>
            <a:r>
              <a:rPr lang="es-ES" sz="1400" err="1">
                <a:solidFill>
                  <a:schemeClr val="tx1">
                    <a:lumMod val="85000"/>
                    <a:lumOff val="15000"/>
                  </a:schemeClr>
                </a:solidFill>
                <a:latin typeface="Arial"/>
                <a:cs typeface="Arial"/>
                <a:sym typeface="Arial"/>
              </a:rPr>
              <a:t>Maintenance</a:t>
            </a:r>
            <a:r>
              <a:rPr lang="es-ES" sz="1400">
                <a:solidFill>
                  <a:schemeClr val="tx1">
                    <a:lumMod val="85000"/>
                    <a:lumOff val="15000"/>
                  </a:schemeClr>
                </a:solidFill>
                <a:latin typeface="Arial"/>
                <a:cs typeface="Arial"/>
                <a:sym typeface="Arial"/>
              </a:rPr>
              <a:t> </a:t>
            </a:r>
            <a:r>
              <a:rPr lang="es-ES" sz="1400" err="1">
                <a:solidFill>
                  <a:schemeClr val="tx1">
                    <a:lumMod val="85000"/>
                    <a:lumOff val="15000"/>
                  </a:schemeClr>
                </a:solidFill>
                <a:latin typeface="Arial"/>
                <a:cs typeface="Arial"/>
                <a:sym typeface="Arial"/>
              </a:rPr>
              <a:t>of</a:t>
            </a:r>
            <a:r>
              <a:rPr lang="es-ES" sz="1400">
                <a:solidFill>
                  <a:schemeClr val="tx1">
                    <a:lumMod val="85000"/>
                    <a:lumOff val="15000"/>
                  </a:schemeClr>
                </a:solidFill>
                <a:latin typeface="Arial"/>
                <a:cs typeface="Arial"/>
                <a:sym typeface="Arial"/>
              </a:rPr>
              <a:t> </a:t>
            </a:r>
            <a:r>
              <a:rPr lang="es-ES" sz="1400" err="1">
                <a:solidFill>
                  <a:schemeClr val="tx1">
                    <a:lumMod val="85000"/>
                    <a:lumOff val="15000"/>
                  </a:schemeClr>
                </a:solidFill>
                <a:latin typeface="Arial"/>
                <a:cs typeface="Arial"/>
                <a:sym typeface="Arial"/>
              </a:rPr>
              <a:t>the</a:t>
            </a:r>
            <a:r>
              <a:rPr lang="es-ES" sz="1400">
                <a:solidFill>
                  <a:schemeClr val="tx1">
                    <a:lumMod val="85000"/>
                    <a:lumOff val="15000"/>
                  </a:schemeClr>
                </a:solidFill>
                <a:latin typeface="Arial"/>
                <a:cs typeface="Arial"/>
                <a:sym typeface="Arial"/>
              </a:rPr>
              <a:t> </a:t>
            </a:r>
            <a:r>
              <a:rPr lang="es-ES" sz="1400" err="1">
                <a:solidFill>
                  <a:schemeClr val="tx1">
                    <a:lumMod val="85000"/>
                    <a:lumOff val="15000"/>
                  </a:schemeClr>
                </a:solidFill>
                <a:latin typeface="Arial"/>
                <a:cs typeface="Arial"/>
                <a:sym typeface="Arial"/>
              </a:rPr>
              <a:t>existing</a:t>
            </a:r>
            <a:r>
              <a:rPr lang="es-ES" sz="1400">
                <a:solidFill>
                  <a:schemeClr val="tx1">
                    <a:lumMod val="85000"/>
                    <a:lumOff val="15000"/>
                  </a:schemeClr>
                </a:solidFill>
                <a:latin typeface="Arial"/>
                <a:cs typeface="Arial"/>
                <a:sym typeface="Arial"/>
              </a:rPr>
              <a:t> </a:t>
            </a:r>
            <a:r>
              <a:rPr lang="es-ES" sz="1400" err="1">
                <a:solidFill>
                  <a:schemeClr val="tx1">
                    <a:lumMod val="85000"/>
                    <a:lumOff val="15000"/>
                  </a:schemeClr>
                </a:solidFill>
                <a:latin typeface="Arial"/>
                <a:cs typeface="Arial"/>
                <a:sym typeface="Arial"/>
              </a:rPr>
              <a:t>subsections</a:t>
            </a:r>
            <a:r>
              <a:rPr lang="es-ES" sz="1400">
                <a:solidFill>
                  <a:schemeClr val="tx1">
                    <a:lumMod val="85000"/>
                    <a:lumOff val="15000"/>
                  </a:schemeClr>
                </a:solidFill>
                <a:latin typeface="Arial"/>
                <a:cs typeface="Arial"/>
                <a:sym typeface="Arial"/>
              </a:rPr>
              <a:t> </a:t>
            </a:r>
            <a:r>
              <a:rPr lang="es-ES" sz="1400" err="1">
                <a:solidFill>
                  <a:schemeClr val="tx1">
                    <a:lumMod val="85000"/>
                    <a:lumOff val="15000"/>
                  </a:schemeClr>
                </a:solidFill>
                <a:latin typeface="Arial"/>
                <a:cs typeface="Arial"/>
                <a:sym typeface="Arial"/>
              </a:rPr>
              <a:t>Mayocc</a:t>
            </a:r>
            <a:r>
              <a:rPr lang="es-ES" sz="1400">
                <a:solidFill>
                  <a:schemeClr val="tx1">
                    <a:lumMod val="85000"/>
                    <a:lumOff val="15000"/>
                  </a:schemeClr>
                </a:solidFill>
                <a:latin typeface="Arial"/>
                <a:cs typeface="Arial"/>
                <a:sym typeface="Arial"/>
              </a:rPr>
              <a:t>-Ayacucho-Andahuaylas-Puente </a:t>
            </a:r>
            <a:r>
              <a:rPr lang="es-ES" sz="1400" err="1">
                <a:solidFill>
                  <a:schemeClr val="tx1">
                    <a:lumMod val="85000"/>
                    <a:lumOff val="15000"/>
                  </a:schemeClr>
                </a:solidFill>
                <a:latin typeface="Arial"/>
                <a:cs typeface="Arial"/>
                <a:sym typeface="Arial"/>
              </a:rPr>
              <a:t>Sahuinto</a:t>
            </a:r>
            <a:r>
              <a:rPr lang="es-ES" sz="1400">
                <a:solidFill>
                  <a:schemeClr val="tx1">
                    <a:lumMod val="85000"/>
                    <a:lumOff val="15000"/>
                  </a:schemeClr>
                </a:solidFill>
                <a:latin typeface="Arial"/>
                <a:cs typeface="Arial"/>
                <a:sym typeface="Arial"/>
              </a:rPr>
              <a:t> and Ayacucho-Huaytará-</a:t>
            </a:r>
            <a:r>
              <a:rPr lang="es-ES" sz="1400" err="1">
                <a:solidFill>
                  <a:schemeClr val="tx1">
                    <a:lumMod val="85000"/>
                    <a:lumOff val="15000"/>
                  </a:schemeClr>
                </a:solidFill>
                <a:latin typeface="Arial"/>
                <a:cs typeface="Arial"/>
                <a:sym typeface="Arial"/>
              </a:rPr>
              <a:t>Div.Pisco</a:t>
            </a:r>
            <a:r>
              <a:rPr lang="es-ES" sz="1400">
                <a:solidFill>
                  <a:schemeClr val="tx1">
                    <a:lumMod val="85000"/>
                    <a:lumOff val="15000"/>
                  </a:schemeClr>
                </a:solidFill>
                <a:latin typeface="Arial"/>
                <a:cs typeface="Arial"/>
                <a:sym typeface="Arial"/>
              </a:rPr>
              <a:t>, 780.70 km.</a:t>
            </a:r>
          </a:p>
        </p:txBody>
      </p:sp>
      <p:sp>
        <p:nvSpPr>
          <p:cNvPr id="24" name="Elipse 23">
            <a:extLst>
              <a:ext uri="{FF2B5EF4-FFF2-40B4-BE49-F238E27FC236}">
                <a16:creationId xmlns:a16="http://schemas.microsoft.com/office/drawing/2014/main" id="{3398C5FF-93F3-6182-19BC-4CFE465DBA94}"/>
              </a:ext>
            </a:extLst>
          </p:cNvPr>
          <p:cNvSpPr/>
          <p:nvPr/>
        </p:nvSpPr>
        <p:spPr>
          <a:xfrm>
            <a:off x="569650" y="2247294"/>
            <a:ext cx="3420000" cy="3420000"/>
          </a:xfrm>
          <a:prstGeom prst="ellipse">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grpSp>
        <p:nvGrpSpPr>
          <p:cNvPr id="29" name="Grupo 28">
            <a:extLst>
              <a:ext uri="{FF2B5EF4-FFF2-40B4-BE49-F238E27FC236}">
                <a16:creationId xmlns:a16="http://schemas.microsoft.com/office/drawing/2014/main" id="{9E9F0BCA-692E-2487-AF81-290AD804DCD6}"/>
              </a:ext>
            </a:extLst>
          </p:cNvPr>
          <p:cNvGrpSpPr/>
          <p:nvPr/>
        </p:nvGrpSpPr>
        <p:grpSpPr>
          <a:xfrm>
            <a:off x="2031824" y="5446712"/>
            <a:ext cx="495652" cy="428625"/>
            <a:chOff x="5214940" y="2828925"/>
            <a:chExt cx="495652" cy="428625"/>
          </a:xfrm>
        </p:grpSpPr>
        <p:sp>
          <p:nvSpPr>
            <p:cNvPr id="26" name="Rectángulo: esquinas redondeadas 25">
              <a:extLst>
                <a:ext uri="{FF2B5EF4-FFF2-40B4-BE49-F238E27FC236}">
                  <a16:creationId xmlns:a16="http://schemas.microsoft.com/office/drawing/2014/main" id="{2312595A-D134-FB93-A725-5ECEFCE7DAE0}"/>
                </a:ext>
              </a:extLst>
            </p:cNvPr>
            <p:cNvSpPr/>
            <p:nvPr/>
          </p:nvSpPr>
          <p:spPr>
            <a:xfrm>
              <a:off x="5214940" y="2828925"/>
              <a:ext cx="495652" cy="428625"/>
            </a:xfrm>
            <a:prstGeom prst="roundRect">
              <a:avLst>
                <a:gd name="adj" fmla="val 2419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8" name="Gráfico 27" descr="Reproducir con relleno sólido">
              <a:hlinkClick r:id="rId3"/>
              <a:extLst>
                <a:ext uri="{FF2B5EF4-FFF2-40B4-BE49-F238E27FC236}">
                  <a16:creationId xmlns:a16="http://schemas.microsoft.com/office/drawing/2014/main" id="{BBB0FA8F-1BC7-813F-72FB-E719A54FFD90}"/>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293433" y="2873904"/>
              <a:ext cx="338666" cy="338667"/>
            </a:xfrm>
            <a:prstGeom prst="rect">
              <a:avLst/>
            </a:prstGeom>
          </p:spPr>
        </p:pic>
      </p:grpSp>
      <p:grpSp>
        <p:nvGrpSpPr>
          <p:cNvPr id="2" name="Grupo 1">
            <a:extLst>
              <a:ext uri="{FF2B5EF4-FFF2-40B4-BE49-F238E27FC236}">
                <a16:creationId xmlns:a16="http://schemas.microsoft.com/office/drawing/2014/main" id="{1E39940A-39A6-BDD7-4DBD-A3CD7E57A295}"/>
              </a:ext>
            </a:extLst>
          </p:cNvPr>
          <p:cNvGrpSpPr/>
          <p:nvPr/>
        </p:nvGrpSpPr>
        <p:grpSpPr>
          <a:xfrm>
            <a:off x="5142084" y="1374152"/>
            <a:ext cx="818611" cy="800469"/>
            <a:chOff x="5142084" y="1855488"/>
            <a:chExt cx="818611" cy="800469"/>
          </a:xfrm>
        </p:grpSpPr>
        <p:sp>
          <p:nvSpPr>
            <p:cNvPr id="4" name="Elipse 3">
              <a:extLst>
                <a:ext uri="{FF2B5EF4-FFF2-40B4-BE49-F238E27FC236}">
                  <a16:creationId xmlns:a16="http://schemas.microsoft.com/office/drawing/2014/main" id="{A1FA5349-E06E-CDFE-D71A-87930AE94A0F}"/>
                </a:ext>
              </a:extLst>
            </p:cNvPr>
            <p:cNvSpPr/>
            <p:nvPr/>
          </p:nvSpPr>
          <p:spPr>
            <a:xfrm>
              <a:off x="5142084" y="1855488"/>
              <a:ext cx="818611" cy="800469"/>
            </a:xfrm>
            <a:prstGeom prst="ellipse">
              <a:avLst/>
            </a:prstGeom>
            <a:solidFill>
              <a:srgbClr val="0582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7" name="Gráfico 16" descr="Plano con relleno sólido">
              <a:extLst>
                <a:ext uri="{FF2B5EF4-FFF2-40B4-BE49-F238E27FC236}">
                  <a16:creationId xmlns:a16="http://schemas.microsoft.com/office/drawing/2014/main" id="{19567EB9-F12B-608E-4C98-082ADFCA76DF}"/>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252136" y="1954934"/>
              <a:ext cx="596900" cy="601577"/>
            </a:xfrm>
            <a:prstGeom prst="rect">
              <a:avLst/>
            </a:prstGeom>
          </p:spPr>
        </p:pic>
      </p:grpSp>
      <p:grpSp>
        <p:nvGrpSpPr>
          <p:cNvPr id="23" name="Grupo 22">
            <a:extLst>
              <a:ext uri="{FF2B5EF4-FFF2-40B4-BE49-F238E27FC236}">
                <a16:creationId xmlns:a16="http://schemas.microsoft.com/office/drawing/2014/main" id="{08C86727-6B10-A5D1-A3DD-559E1E6F381A}"/>
              </a:ext>
            </a:extLst>
          </p:cNvPr>
          <p:cNvGrpSpPr/>
          <p:nvPr/>
        </p:nvGrpSpPr>
        <p:grpSpPr>
          <a:xfrm>
            <a:off x="5139866" y="4758896"/>
            <a:ext cx="800469" cy="795027"/>
            <a:chOff x="5139866" y="5071602"/>
            <a:chExt cx="800469" cy="795027"/>
          </a:xfrm>
        </p:grpSpPr>
        <p:sp>
          <p:nvSpPr>
            <p:cNvPr id="25" name="Elipse 24">
              <a:extLst>
                <a:ext uri="{FF2B5EF4-FFF2-40B4-BE49-F238E27FC236}">
                  <a16:creationId xmlns:a16="http://schemas.microsoft.com/office/drawing/2014/main" id="{1F043F6C-17E3-E7E5-F205-DFBA63E6A563}"/>
                </a:ext>
              </a:extLst>
            </p:cNvPr>
            <p:cNvSpPr/>
            <p:nvPr/>
          </p:nvSpPr>
          <p:spPr>
            <a:xfrm>
              <a:off x="5139866" y="5071602"/>
              <a:ext cx="800469" cy="795027"/>
            </a:xfrm>
            <a:prstGeom prst="ellipse">
              <a:avLst/>
            </a:prstGeom>
            <a:solidFill>
              <a:srgbClr val="0582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30" name="Gráfico 29" descr="Hombre trabajador de la construcción con relleno sólido">
              <a:extLst>
                <a:ext uri="{FF2B5EF4-FFF2-40B4-BE49-F238E27FC236}">
                  <a16:creationId xmlns:a16="http://schemas.microsoft.com/office/drawing/2014/main" id="{9E7E93F6-D8C9-CE27-20A8-D9763ACAE1A3}"/>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190380" y="5129174"/>
              <a:ext cx="682173" cy="682173"/>
            </a:xfrm>
            <a:prstGeom prst="rect">
              <a:avLst/>
            </a:prstGeom>
          </p:spPr>
        </p:pic>
      </p:grpSp>
      <p:grpSp>
        <p:nvGrpSpPr>
          <p:cNvPr id="31" name="Grupo 30">
            <a:extLst>
              <a:ext uri="{FF2B5EF4-FFF2-40B4-BE49-F238E27FC236}">
                <a16:creationId xmlns:a16="http://schemas.microsoft.com/office/drawing/2014/main" id="{CBB7912C-D58A-AC96-4BD3-B1839CED5A79}"/>
              </a:ext>
            </a:extLst>
          </p:cNvPr>
          <p:cNvGrpSpPr/>
          <p:nvPr/>
        </p:nvGrpSpPr>
        <p:grpSpPr>
          <a:xfrm>
            <a:off x="5143992" y="3747651"/>
            <a:ext cx="818611" cy="805004"/>
            <a:chOff x="5143992" y="3819188"/>
            <a:chExt cx="818611" cy="805004"/>
          </a:xfrm>
        </p:grpSpPr>
        <p:sp>
          <p:nvSpPr>
            <p:cNvPr id="32" name="Elipse 31">
              <a:extLst>
                <a:ext uri="{FF2B5EF4-FFF2-40B4-BE49-F238E27FC236}">
                  <a16:creationId xmlns:a16="http://schemas.microsoft.com/office/drawing/2014/main" id="{26F96D23-39B2-99A6-FAAB-E9302950E72B}"/>
                </a:ext>
              </a:extLst>
            </p:cNvPr>
            <p:cNvSpPr/>
            <p:nvPr/>
          </p:nvSpPr>
          <p:spPr>
            <a:xfrm>
              <a:off x="5143992" y="3819188"/>
              <a:ext cx="818611" cy="805004"/>
            </a:xfrm>
            <a:prstGeom prst="ellipse">
              <a:avLst/>
            </a:prstGeom>
            <a:solidFill>
              <a:srgbClr val="0582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33" name="Gráfico 32" descr="Monedas con relleno sólido">
              <a:extLst>
                <a:ext uri="{FF2B5EF4-FFF2-40B4-BE49-F238E27FC236}">
                  <a16:creationId xmlns:a16="http://schemas.microsoft.com/office/drawing/2014/main" id="{81F6040C-4E38-D8A9-297A-D2939D71A763}"/>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5234994" y="3910087"/>
              <a:ext cx="614042" cy="623207"/>
            </a:xfrm>
            <a:prstGeom prst="rect">
              <a:avLst/>
            </a:prstGeom>
          </p:spPr>
        </p:pic>
      </p:grpSp>
      <p:grpSp>
        <p:nvGrpSpPr>
          <p:cNvPr id="34" name="Grupo 33">
            <a:extLst>
              <a:ext uri="{FF2B5EF4-FFF2-40B4-BE49-F238E27FC236}">
                <a16:creationId xmlns:a16="http://schemas.microsoft.com/office/drawing/2014/main" id="{6A3BB0F7-70B4-354A-9660-3A879FA47AA5}"/>
              </a:ext>
            </a:extLst>
          </p:cNvPr>
          <p:cNvGrpSpPr/>
          <p:nvPr/>
        </p:nvGrpSpPr>
        <p:grpSpPr>
          <a:xfrm>
            <a:off x="373467" y="1075592"/>
            <a:ext cx="3752547" cy="735494"/>
            <a:chOff x="-164593" y="5768531"/>
            <a:chExt cx="3898394" cy="735494"/>
          </a:xfrm>
          <a:noFill/>
        </p:grpSpPr>
        <p:sp>
          <p:nvSpPr>
            <p:cNvPr id="35" name="object 2">
              <a:extLst>
                <a:ext uri="{FF2B5EF4-FFF2-40B4-BE49-F238E27FC236}">
                  <a16:creationId xmlns:a16="http://schemas.microsoft.com/office/drawing/2014/main" id="{1309EBE3-1C3E-D04E-8509-A322BBCED90D}"/>
                </a:ext>
              </a:extLst>
            </p:cNvPr>
            <p:cNvSpPr/>
            <p:nvPr/>
          </p:nvSpPr>
          <p:spPr>
            <a:xfrm>
              <a:off x="-164593" y="5768531"/>
              <a:ext cx="3898394" cy="735494"/>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schemeClr val="bg1"/>
                </a:solidFill>
                <a:latin typeface="Arial"/>
                <a:cs typeface="Arial"/>
                <a:sym typeface="Arial"/>
              </a:endParaRPr>
            </a:p>
          </p:txBody>
        </p:sp>
        <p:sp>
          <p:nvSpPr>
            <p:cNvPr id="36" name="object 5">
              <a:extLst>
                <a:ext uri="{FF2B5EF4-FFF2-40B4-BE49-F238E27FC236}">
                  <a16:creationId xmlns:a16="http://schemas.microsoft.com/office/drawing/2014/main" id="{EDD2061D-D3BF-4843-895D-171ED2D181C9}"/>
                </a:ext>
              </a:extLst>
            </p:cNvPr>
            <p:cNvSpPr txBox="1"/>
            <p:nvPr/>
          </p:nvSpPr>
          <p:spPr>
            <a:xfrm>
              <a:off x="191765" y="5883645"/>
              <a:ext cx="1981799" cy="505266"/>
            </a:xfrm>
            <a:prstGeom prst="rect">
              <a:avLst/>
            </a:prstGeom>
            <a:grpFill/>
          </p:spPr>
          <p:txBody>
            <a:bodyPr vert="horz" wrap="square" lIns="0" tIns="12699" rIns="0" bIns="0" rtlCol="0">
              <a:spAutoFit/>
            </a:bodyPr>
            <a:lstStyle/>
            <a:p>
              <a:pPr marL="12699" defTabSz="914358">
                <a:defRPr/>
              </a:pPr>
              <a:r>
                <a:rPr lang="es-PE" sz="1600" b="1" spc="-10">
                  <a:solidFill>
                    <a:schemeClr val="bg1"/>
                  </a:solidFill>
                  <a:latin typeface="Arial"/>
                  <a:cs typeface="Arial"/>
                  <a:sym typeface="Arial"/>
                </a:rPr>
                <a:t>ESTIMATED AWARD DATE</a:t>
              </a:r>
              <a:endParaRPr lang="es-PE" sz="1600">
                <a:solidFill>
                  <a:schemeClr val="bg1"/>
                </a:solidFill>
                <a:latin typeface="Arial"/>
                <a:cs typeface="Arial"/>
                <a:sym typeface="Arial"/>
              </a:endParaRPr>
            </a:p>
          </p:txBody>
        </p:sp>
        <p:sp>
          <p:nvSpPr>
            <p:cNvPr id="37" name="object 17">
              <a:extLst>
                <a:ext uri="{FF2B5EF4-FFF2-40B4-BE49-F238E27FC236}">
                  <a16:creationId xmlns:a16="http://schemas.microsoft.com/office/drawing/2014/main" id="{9008959A-76E7-CC4F-A5E5-D93F4099893E}"/>
                </a:ext>
              </a:extLst>
            </p:cNvPr>
            <p:cNvSpPr txBox="1"/>
            <p:nvPr/>
          </p:nvSpPr>
          <p:spPr>
            <a:xfrm>
              <a:off x="2529922" y="6137136"/>
              <a:ext cx="620987" cy="321241"/>
            </a:xfrm>
            <a:prstGeom prst="rect">
              <a:avLst/>
            </a:prstGeom>
            <a:grp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4</a:t>
              </a:r>
              <a:endParaRPr sz="2000">
                <a:solidFill>
                  <a:schemeClr val="bg1"/>
                </a:solidFill>
                <a:latin typeface="Arial"/>
                <a:cs typeface="Arial"/>
                <a:sym typeface="Arial"/>
              </a:endParaRPr>
            </a:p>
          </p:txBody>
        </p:sp>
        <p:sp>
          <p:nvSpPr>
            <p:cNvPr id="38" name="object 18">
              <a:extLst>
                <a:ext uri="{FF2B5EF4-FFF2-40B4-BE49-F238E27FC236}">
                  <a16:creationId xmlns:a16="http://schemas.microsoft.com/office/drawing/2014/main" id="{84B11200-5110-7647-945B-758B9ABA870B}"/>
                </a:ext>
              </a:extLst>
            </p:cNvPr>
            <p:cNvSpPr txBox="1"/>
            <p:nvPr/>
          </p:nvSpPr>
          <p:spPr>
            <a:xfrm>
              <a:off x="2190151" y="5893445"/>
              <a:ext cx="1292769" cy="243656"/>
            </a:xfrm>
            <a:prstGeom prst="rect">
              <a:avLst/>
            </a:prstGeom>
            <a:solidFill>
              <a:srgbClr val="84BA4E"/>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39" name="object 5">
            <a:extLst>
              <a:ext uri="{FF2B5EF4-FFF2-40B4-BE49-F238E27FC236}">
                <a16:creationId xmlns:a16="http://schemas.microsoft.com/office/drawing/2014/main" id="{11892833-51BD-024E-BDC4-ABAF5CC29717}"/>
              </a:ext>
            </a:extLst>
          </p:cNvPr>
          <p:cNvSpPr txBox="1"/>
          <p:nvPr/>
        </p:nvSpPr>
        <p:spPr>
          <a:xfrm>
            <a:off x="716493" y="1816131"/>
            <a:ext cx="3280219" cy="259044"/>
          </a:xfrm>
          <a:prstGeom prst="rect">
            <a:avLst/>
          </a:prstGeom>
          <a:solidFill>
            <a:srgbClr val="84BA4E"/>
          </a:solidFill>
        </p:spPr>
        <p:txBody>
          <a:bodyPr vert="horz" wrap="square" lIns="0" tIns="12699" rIns="0" bIns="0" rtlCol="0">
            <a:spAutoFit/>
          </a:bodyPr>
          <a:lstStyle/>
          <a:p>
            <a:pPr marL="12699" algn="ctr" defTabSz="914358">
              <a:spcBef>
                <a:spcPts val="100"/>
              </a:spcBef>
              <a:defRPr/>
            </a:pPr>
            <a:r>
              <a:rPr lang="es-MX" sz="1600" b="1" spc="-10">
                <a:solidFill>
                  <a:schemeClr val="bg1"/>
                </a:solidFill>
                <a:latin typeface="Arial"/>
                <a:cs typeface="Arial"/>
                <a:sym typeface="Arial"/>
              </a:rPr>
              <a:t>TRANSACTION</a:t>
            </a:r>
            <a:endParaRPr lang="es-PE" sz="1600" b="1">
              <a:solidFill>
                <a:schemeClr val="bg1"/>
              </a:solidFill>
              <a:latin typeface="Arial"/>
              <a:cs typeface="Arial"/>
              <a:sym typeface="Arial"/>
            </a:endParaRPr>
          </a:p>
        </p:txBody>
      </p:sp>
    </p:spTree>
    <p:extLst>
      <p:ext uri="{BB962C8B-B14F-4D97-AF65-F5344CB8AC3E}">
        <p14:creationId xmlns:p14="http://schemas.microsoft.com/office/powerpoint/2010/main" val="32726137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ángulo 28">
            <a:extLst>
              <a:ext uri="{FF2B5EF4-FFF2-40B4-BE49-F238E27FC236}">
                <a16:creationId xmlns:a16="http://schemas.microsoft.com/office/drawing/2014/main" id="{B6DB74ED-D089-0C44-B2E8-B6DDECE47D81}"/>
              </a:ext>
            </a:extLst>
          </p:cNvPr>
          <p:cNvSpPr/>
          <p:nvPr/>
        </p:nvSpPr>
        <p:spPr>
          <a:xfrm>
            <a:off x="994354"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CuadroTexto 2">
            <a:extLst>
              <a:ext uri="{FF2B5EF4-FFF2-40B4-BE49-F238E27FC236}">
                <a16:creationId xmlns:a16="http://schemas.microsoft.com/office/drawing/2014/main" id="{B3088468-D233-14D1-517B-E1D171FB0AF6}"/>
              </a:ext>
            </a:extLst>
          </p:cNvPr>
          <p:cNvSpPr txBox="1"/>
          <p:nvPr/>
        </p:nvSpPr>
        <p:spPr>
          <a:xfrm>
            <a:off x="5413228" y="727903"/>
            <a:ext cx="4767576" cy="830997"/>
          </a:xfrm>
          <a:prstGeom prst="rect">
            <a:avLst/>
          </a:prstGeom>
          <a:noFill/>
          <a:ln>
            <a:noFill/>
          </a:ln>
        </p:spPr>
        <p:txBody>
          <a:bodyPr wrap="square" lIns="91440" tIns="45720" rIns="91440" bIns="45720" anchor="t">
            <a:spAutoFit/>
          </a:bodyPr>
          <a:lstStyle/>
          <a:p>
            <a:r>
              <a:rPr lang="es-MX" sz="2400" b="1">
                <a:solidFill>
                  <a:srgbClr val="002060"/>
                </a:solidFill>
                <a:latin typeface="Arial"/>
                <a:cs typeface="Arial"/>
                <a:sym typeface="Arial"/>
              </a:rPr>
              <a:t>PERIPHERAL RING ROAD</a:t>
            </a:r>
          </a:p>
          <a:p>
            <a:endParaRPr lang="es-MX" sz="2400">
              <a:solidFill>
                <a:srgbClr val="002060"/>
              </a:solidFill>
              <a:latin typeface="Arial"/>
              <a:cs typeface="Arial"/>
              <a:sym typeface="Arial"/>
            </a:endParaRPr>
          </a:p>
        </p:txBody>
      </p:sp>
      <p:sp>
        <p:nvSpPr>
          <p:cNvPr id="36" name="Elipse 35">
            <a:extLst>
              <a:ext uri="{FF2B5EF4-FFF2-40B4-BE49-F238E27FC236}">
                <a16:creationId xmlns:a16="http://schemas.microsoft.com/office/drawing/2014/main" id="{5A9E6851-87BD-B69A-E179-8AEB0D7D3924}"/>
              </a:ext>
            </a:extLst>
          </p:cNvPr>
          <p:cNvSpPr/>
          <p:nvPr/>
        </p:nvSpPr>
        <p:spPr>
          <a:xfrm>
            <a:off x="576101" y="2247232"/>
            <a:ext cx="3420000" cy="3420000"/>
          </a:xfrm>
          <a:prstGeom prst="ellipse">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8" name="CuadroTexto 37">
            <a:extLst>
              <a:ext uri="{FF2B5EF4-FFF2-40B4-BE49-F238E27FC236}">
                <a16:creationId xmlns:a16="http://schemas.microsoft.com/office/drawing/2014/main" id="{833B1424-07FA-3C7F-2F15-9C2499000C6B}"/>
              </a:ext>
            </a:extLst>
          </p:cNvPr>
          <p:cNvSpPr txBox="1"/>
          <p:nvPr/>
        </p:nvSpPr>
        <p:spPr>
          <a:xfrm>
            <a:off x="541922" y="6152921"/>
            <a:ext cx="4090656" cy="276999"/>
          </a:xfrm>
          <a:prstGeom prst="rect">
            <a:avLst/>
          </a:prstGeom>
          <a:noFill/>
        </p:spPr>
        <p:txBody>
          <a:bodyPr wrap="square" lIns="91440" tIns="45720" rIns="91440" bIns="45720" anchor="t">
            <a:spAutoFit/>
          </a:bodyPr>
          <a:lstStyle/>
          <a:p>
            <a:pPr>
              <a:defRPr/>
            </a:pPr>
            <a:r>
              <a:rPr kumimoji="0" lang="es-PE" sz="1200" b="0" i="0" u="none" strike="noStrike" kern="1200" cap="none" spc="0" normalizeH="0" baseline="0" noProof="0">
                <a:ln>
                  <a:noFill/>
                </a:ln>
                <a:solidFill>
                  <a:schemeClr val="bg1"/>
                </a:solidFill>
                <a:effectLst/>
                <a:uLnTx/>
                <a:uFillTx/>
                <a:latin typeface="Arial"/>
                <a:ea typeface="+mn-ea"/>
                <a:cs typeface="+mn-cs"/>
              </a:rPr>
              <a:t>(*)</a:t>
            </a:r>
            <a:r>
              <a:rPr kumimoji="0" lang="en-US" sz="1200" b="0" i="0" u="none" strike="noStrike" kern="1200" cap="none" spc="0" normalizeH="0" baseline="0" noProof="0">
                <a:ln>
                  <a:noFill/>
                </a:ln>
                <a:solidFill>
                  <a:schemeClr val="bg1"/>
                </a:solidFill>
                <a:effectLst/>
                <a:uLnTx/>
                <a:uFillTx/>
                <a:latin typeface="Arial"/>
                <a:ea typeface="+mn-ea"/>
                <a:cs typeface="+mn-cs"/>
              </a:rPr>
              <a:t> It is subject to approval of budgetary capacity</a:t>
            </a:r>
            <a:r>
              <a:rPr lang="es-PE" sz="1200">
                <a:solidFill>
                  <a:schemeClr val="bg1"/>
                </a:solidFill>
                <a:latin typeface="Arial"/>
              </a:rPr>
              <a:t>.</a:t>
            </a:r>
            <a:endParaRPr lang="es-PE" sz="1200" b="0" i="0" u="none" strike="noStrike" kern="1200" cap="none" spc="0" normalizeH="0" baseline="0" noProof="0">
              <a:ln>
                <a:noFill/>
              </a:ln>
              <a:solidFill>
                <a:schemeClr val="bg1"/>
              </a:solidFill>
              <a:effectLst/>
              <a:uLnTx/>
              <a:uFillTx/>
              <a:latin typeface="Arial"/>
              <a:cs typeface="Arial"/>
            </a:endParaRPr>
          </a:p>
        </p:txBody>
      </p:sp>
      <p:grpSp>
        <p:nvGrpSpPr>
          <p:cNvPr id="26" name="Grupo 25">
            <a:extLst>
              <a:ext uri="{FF2B5EF4-FFF2-40B4-BE49-F238E27FC236}">
                <a16:creationId xmlns:a16="http://schemas.microsoft.com/office/drawing/2014/main" id="{61D6877D-ED7F-D649-4F6A-40ADDD5AAECF}"/>
              </a:ext>
            </a:extLst>
          </p:cNvPr>
          <p:cNvGrpSpPr/>
          <p:nvPr/>
        </p:nvGrpSpPr>
        <p:grpSpPr>
          <a:xfrm>
            <a:off x="5142084" y="1448288"/>
            <a:ext cx="6175204" cy="1613261"/>
            <a:chOff x="5142084" y="1448288"/>
            <a:chExt cx="6175204" cy="1613261"/>
          </a:xfrm>
        </p:grpSpPr>
        <p:sp>
          <p:nvSpPr>
            <p:cNvPr id="14" name="object 14">
              <a:extLst>
                <a:ext uri="{FF2B5EF4-FFF2-40B4-BE49-F238E27FC236}">
                  <a16:creationId xmlns:a16="http://schemas.microsoft.com/office/drawing/2014/main" id="{DCE7083E-D3D9-5529-12EE-AA43F41B026D}"/>
                </a:ext>
              </a:extLst>
            </p:cNvPr>
            <p:cNvSpPr txBox="1"/>
            <p:nvPr/>
          </p:nvSpPr>
          <p:spPr>
            <a:xfrm>
              <a:off x="6096000" y="1448288"/>
              <a:ext cx="5221288" cy="1613261"/>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endParaRPr lang="es-MX" sz="2000" b="1">
                <a:solidFill>
                  <a:schemeClr val="tx1">
                    <a:lumMod val="85000"/>
                    <a:lumOff val="15000"/>
                  </a:schemeClr>
                </a:solidFill>
                <a:latin typeface="Arial"/>
                <a:cs typeface="Arial"/>
              </a:endParaRPr>
            </a:p>
            <a:p>
              <a:pPr algn="just" defTabSz="914358"/>
              <a:r>
                <a:rPr lang="en-US" sz="1400">
                  <a:solidFill>
                    <a:schemeClr val="tx1">
                      <a:lumMod val="85000"/>
                      <a:lumOff val="15000"/>
                    </a:schemeClr>
                  </a:solidFill>
                  <a:latin typeface="Arial"/>
                  <a:cs typeface="Arial"/>
                  <a:sym typeface="Arial"/>
                </a:rPr>
                <a:t>The project consists of the design, construction, financing, operation and maintenance of a 34.8 km long highway, from the 200 miles oval in the Constitutional Province of Callao to the Av. </a:t>
              </a:r>
              <a:r>
                <a:rPr lang="en-US" sz="1400" err="1">
                  <a:solidFill>
                    <a:schemeClr val="tx1">
                      <a:lumMod val="85000"/>
                      <a:lumOff val="15000"/>
                    </a:schemeClr>
                  </a:solidFill>
                  <a:latin typeface="Arial"/>
                  <a:cs typeface="Arial"/>
                  <a:sym typeface="Arial"/>
                </a:rPr>
                <a:t>Circunvalación</a:t>
              </a:r>
              <a:r>
                <a:rPr lang="en-US" sz="1400">
                  <a:solidFill>
                    <a:schemeClr val="tx1">
                      <a:lumMod val="85000"/>
                      <a:lumOff val="15000"/>
                    </a:schemeClr>
                  </a:solidFill>
                  <a:latin typeface="Arial"/>
                  <a:cs typeface="Arial"/>
                  <a:sym typeface="Arial"/>
                </a:rPr>
                <a:t>, in the district of San Luis - Lima, including in its area of influence one district in the Constitutional Province of Callao and eleven districts in Metropolitan Lima.</a:t>
              </a:r>
            </a:p>
          </p:txBody>
        </p:sp>
        <p:grpSp>
          <p:nvGrpSpPr>
            <p:cNvPr id="2" name="Grupo 1">
              <a:extLst>
                <a:ext uri="{FF2B5EF4-FFF2-40B4-BE49-F238E27FC236}">
                  <a16:creationId xmlns:a16="http://schemas.microsoft.com/office/drawing/2014/main" id="{0D4793D0-8F52-0A46-98D7-06A56F96DD0F}"/>
                </a:ext>
              </a:extLst>
            </p:cNvPr>
            <p:cNvGrpSpPr/>
            <p:nvPr/>
          </p:nvGrpSpPr>
          <p:grpSpPr>
            <a:xfrm>
              <a:off x="5142084" y="1448288"/>
              <a:ext cx="818611" cy="800469"/>
              <a:chOff x="5142084" y="1855488"/>
              <a:chExt cx="818611" cy="800469"/>
            </a:xfrm>
          </p:grpSpPr>
          <p:sp>
            <p:nvSpPr>
              <p:cNvPr id="8" name="Elipse 7">
                <a:extLst>
                  <a:ext uri="{FF2B5EF4-FFF2-40B4-BE49-F238E27FC236}">
                    <a16:creationId xmlns:a16="http://schemas.microsoft.com/office/drawing/2014/main" id="{E25783F1-EDF0-C3D9-506C-A019324DC4C1}"/>
                  </a:ext>
                </a:extLst>
              </p:cNvPr>
              <p:cNvSpPr/>
              <p:nvPr/>
            </p:nvSpPr>
            <p:spPr>
              <a:xfrm>
                <a:off x="5142084" y="1855488"/>
                <a:ext cx="818611" cy="800469"/>
              </a:xfrm>
              <a:prstGeom prst="ellipse">
                <a:avLst/>
              </a:prstGeom>
              <a:solidFill>
                <a:srgbClr val="0582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0" name="Gráfico 9" descr="Plano con relleno sólido">
                <a:extLst>
                  <a:ext uri="{FF2B5EF4-FFF2-40B4-BE49-F238E27FC236}">
                    <a16:creationId xmlns:a16="http://schemas.microsoft.com/office/drawing/2014/main" id="{53C69DC8-EFFD-54A6-B5F1-36B957EC8AF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252136" y="1954934"/>
                <a:ext cx="596900" cy="601577"/>
              </a:xfrm>
              <a:prstGeom prst="rect">
                <a:avLst/>
              </a:prstGeom>
            </p:spPr>
          </p:pic>
        </p:grpSp>
      </p:grpSp>
      <p:grpSp>
        <p:nvGrpSpPr>
          <p:cNvPr id="24" name="Grupo 23">
            <a:extLst>
              <a:ext uri="{FF2B5EF4-FFF2-40B4-BE49-F238E27FC236}">
                <a16:creationId xmlns:a16="http://schemas.microsoft.com/office/drawing/2014/main" id="{574DAB8A-B31A-DA2E-9B73-29005A7E3996}"/>
              </a:ext>
            </a:extLst>
          </p:cNvPr>
          <p:cNvGrpSpPr/>
          <p:nvPr/>
        </p:nvGrpSpPr>
        <p:grpSpPr>
          <a:xfrm>
            <a:off x="5139866" y="4832048"/>
            <a:ext cx="6177422" cy="1182374"/>
            <a:chOff x="5139866" y="4758896"/>
            <a:chExt cx="6177422" cy="1182374"/>
          </a:xfrm>
        </p:grpSpPr>
        <p:sp>
          <p:nvSpPr>
            <p:cNvPr id="16" name="object 14">
              <a:extLst>
                <a:ext uri="{FF2B5EF4-FFF2-40B4-BE49-F238E27FC236}">
                  <a16:creationId xmlns:a16="http://schemas.microsoft.com/office/drawing/2014/main" id="{2ECC2B9C-1F11-9E35-7F0D-B4AECBA26314}"/>
                </a:ext>
              </a:extLst>
            </p:cNvPr>
            <p:cNvSpPr txBox="1"/>
            <p:nvPr/>
          </p:nvSpPr>
          <p:spPr>
            <a:xfrm>
              <a:off x="6096000" y="4758896"/>
              <a:ext cx="5221288" cy="1182374"/>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endParaRPr>
            </a:p>
            <a:p>
              <a:pPr algn="just" defTabSz="914358"/>
              <a:r>
                <a:rPr lang="en-US" sz="1400">
                  <a:solidFill>
                    <a:schemeClr val="tx1">
                      <a:lumMod val="85000"/>
                      <a:lumOff val="15000"/>
                    </a:schemeClr>
                  </a:solidFill>
                  <a:latin typeface="Arial"/>
                  <a:cs typeface="Arial"/>
                  <a:sym typeface="Arial"/>
                </a:rPr>
                <a:t>Construction of a 34.8 km long highway, with 06 lanes at asphalt level. Construction of 2 tunnels with vaults (2.29 km and 1.93 km respectively of 3 lanes each). Construction of bridges, viaducts, overpasses and road interchanges.</a:t>
              </a:r>
              <a:endParaRPr lang="en-US" sz="1400">
                <a:solidFill>
                  <a:schemeClr val="tx1">
                    <a:lumMod val="85000"/>
                    <a:lumOff val="15000"/>
                  </a:schemeClr>
                </a:solidFill>
                <a:latin typeface="Arial"/>
                <a:cs typeface="Arial"/>
              </a:endParaRPr>
            </a:p>
          </p:txBody>
        </p:sp>
        <p:grpSp>
          <p:nvGrpSpPr>
            <p:cNvPr id="12" name="Grupo 11">
              <a:extLst>
                <a:ext uri="{FF2B5EF4-FFF2-40B4-BE49-F238E27FC236}">
                  <a16:creationId xmlns:a16="http://schemas.microsoft.com/office/drawing/2014/main" id="{4469D35C-292B-5CE5-11B3-206DB8E9AD85}"/>
                </a:ext>
              </a:extLst>
            </p:cNvPr>
            <p:cNvGrpSpPr/>
            <p:nvPr/>
          </p:nvGrpSpPr>
          <p:grpSpPr>
            <a:xfrm>
              <a:off x="5139866" y="4768040"/>
              <a:ext cx="800469" cy="795027"/>
              <a:chOff x="5139866" y="5071602"/>
              <a:chExt cx="800469" cy="795027"/>
            </a:xfrm>
          </p:grpSpPr>
          <p:sp>
            <p:nvSpPr>
              <p:cNvPr id="18" name="Elipse 17">
                <a:extLst>
                  <a:ext uri="{FF2B5EF4-FFF2-40B4-BE49-F238E27FC236}">
                    <a16:creationId xmlns:a16="http://schemas.microsoft.com/office/drawing/2014/main" id="{BB433748-66BC-37A2-85FE-C153D84607D9}"/>
                  </a:ext>
                </a:extLst>
              </p:cNvPr>
              <p:cNvSpPr/>
              <p:nvPr/>
            </p:nvSpPr>
            <p:spPr>
              <a:xfrm>
                <a:off x="5139866" y="5071602"/>
                <a:ext cx="800469" cy="795027"/>
              </a:xfrm>
              <a:prstGeom prst="ellipse">
                <a:avLst/>
              </a:prstGeom>
              <a:solidFill>
                <a:srgbClr val="0582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9" name="Gráfico 18" descr="Hombre trabajador de la construcción con relleno sólido">
                <a:extLst>
                  <a:ext uri="{FF2B5EF4-FFF2-40B4-BE49-F238E27FC236}">
                    <a16:creationId xmlns:a16="http://schemas.microsoft.com/office/drawing/2014/main" id="{2E20EF31-FE04-62FB-72B7-E884D5DFD694}"/>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190380" y="5129174"/>
                <a:ext cx="682173" cy="682173"/>
              </a:xfrm>
              <a:prstGeom prst="rect">
                <a:avLst/>
              </a:prstGeom>
            </p:spPr>
          </p:pic>
        </p:grpSp>
      </p:grpSp>
      <p:grpSp>
        <p:nvGrpSpPr>
          <p:cNvPr id="25" name="Grupo 24">
            <a:extLst>
              <a:ext uri="{FF2B5EF4-FFF2-40B4-BE49-F238E27FC236}">
                <a16:creationId xmlns:a16="http://schemas.microsoft.com/office/drawing/2014/main" id="{F1779560-2868-1D81-BBFA-6F4C1C1102FF}"/>
              </a:ext>
            </a:extLst>
          </p:cNvPr>
          <p:cNvGrpSpPr/>
          <p:nvPr/>
        </p:nvGrpSpPr>
        <p:grpSpPr>
          <a:xfrm>
            <a:off x="5143992" y="3617222"/>
            <a:ext cx="6173296" cy="885261"/>
            <a:chOff x="5143992" y="3580646"/>
            <a:chExt cx="6173296" cy="885261"/>
          </a:xfrm>
        </p:grpSpPr>
        <p:sp>
          <p:nvSpPr>
            <p:cNvPr id="15" name="object 14">
              <a:extLst>
                <a:ext uri="{FF2B5EF4-FFF2-40B4-BE49-F238E27FC236}">
                  <a16:creationId xmlns:a16="http://schemas.microsoft.com/office/drawing/2014/main" id="{AC30F340-74A7-5026-7A2D-58BE0E25B14E}"/>
                </a:ext>
              </a:extLst>
            </p:cNvPr>
            <p:cNvSpPr txBox="1"/>
            <p:nvPr/>
          </p:nvSpPr>
          <p:spPr>
            <a:xfrm>
              <a:off x="6096000" y="3580646"/>
              <a:ext cx="5221288" cy="874597"/>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panose="020B0604020202020204" pitchFamily="34" charset="0"/>
                  <a:cs typeface="Arial" panose="020B0604020202020204" pitchFamily="34" charset="0"/>
                  <a:sym typeface="Arial"/>
                </a:rPr>
                <a:t>Investment</a:t>
              </a:r>
              <a:r>
                <a:rPr lang="es-MX" sz="2000" b="1">
                  <a:solidFill>
                    <a:schemeClr val="tx1">
                      <a:lumMod val="85000"/>
                      <a:lumOff val="15000"/>
                    </a:schemeClr>
                  </a:solidFill>
                  <a:latin typeface="Arial" panose="020B0604020202020204" pitchFamily="34" charset="0"/>
                  <a:cs typeface="Arial" panose="020B0604020202020204" pitchFamily="34" charset="0"/>
                  <a:sym typeface="Arial"/>
                </a:rPr>
                <a:t> </a:t>
              </a:r>
              <a:r>
                <a:rPr lang="es-MX" sz="2000" b="1" err="1">
                  <a:solidFill>
                    <a:schemeClr val="tx1">
                      <a:lumMod val="85000"/>
                      <a:lumOff val="15000"/>
                    </a:schemeClr>
                  </a:solidFill>
                  <a:latin typeface="Arial" panose="020B0604020202020204" pitchFamily="34" charset="0"/>
                  <a:cs typeface="Arial" panose="020B0604020202020204" pitchFamily="34" charset="0"/>
                  <a:sym typeface="Arial"/>
                </a:rPr>
                <a:t>Amount</a:t>
              </a:r>
              <a:r>
                <a:rPr lang="es-MX" sz="2000" b="1">
                  <a:solidFill>
                    <a:schemeClr val="tx1">
                      <a:lumMod val="85000"/>
                      <a:lumOff val="15000"/>
                    </a:schemeClr>
                  </a:solidFill>
                  <a:latin typeface="Arial" panose="020B0604020202020204" pitchFamily="34" charset="0"/>
                  <a:cs typeface="Arial" panose="020B0604020202020204" pitchFamily="34" charset="0"/>
                  <a:sym typeface="Arial"/>
                </a:rPr>
                <a:t>: </a:t>
              </a:r>
              <a:r>
                <a:rPr lang="es-MX" sz="2000" b="1">
                  <a:solidFill>
                    <a:schemeClr val="tx1">
                      <a:lumMod val="85000"/>
                      <a:lumOff val="15000"/>
                    </a:schemeClr>
                  </a:solidFill>
                  <a:latin typeface="Arial" panose="020B0604020202020204" pitchFamily="34" charset="0"/>
                  <a:ea typeface="+mn-lt"/>
                  <a:cs typeface="Arial" panose="020B0604020202020204" pitchFamily="34" charset="0"/>
                  <a:sym typeface="Arial"/>
                </a:rPr>
                <a:t>US$ 2,380 MM</a:t>
              </a:r>
            </a:p>
            <a:p>
              <a:pPr algn="just" defTabSz="914358"/>
              <a:r>
                <a:rPr lang="en-US">
                  <a:solidFill>
                    <a:schemeClr val="tx1">
                      <a:lumMod val="85000"/>
                      <a:lumOff val="15000"/>
                    </a:schemeClr>
                  </a:solidFill>
                  <a:latin typeface="Arial"/>
                  <a:cs typeface="Arial"/>
                  <a:sym typeface="Arial"/>
                </a:rPr>
                <a:t>Co-financed unsolicited proposal modality for a term of 30 years.</a:t>
              </a:r>
            </a:p>
          </p:txBody>
        </p:sp>
        <p:grpSp>
          <p:nvGrpSpPr>
            <p:cNvPr id="20" name="Grupo 19">
              <a:extLst>
                <a:ext uri="{FF2B5EF4-FFF2-40B4-BE49-F238E27FC236}">
                  <a16:creationId xmlns:a16="http://schemas.microsoft.com/office/drawing/2014/main" id="{474E6277-5AA9-6A3F-87F4-4EBAACA630D0}"/>
                </a:ext>
              </a:extLst>
            </p:cNvPr>
            <p:cNvGrpSpPr/>
            <p:nvPr/>
          </p:nvGrpSpPr>
          <p:grpSpPr>
            <a:xfrm>
              <a:off x="5143992" y="3660903"/>
              <a:ext cx="818611" cy="805004"/>
              <a:chOff x="5143992" y="3819188"/>
              <a:chExt cx="818611" cy="805004"/>
            </a:xfrm>
          </p:grpSpPr>
          <p:sp>
            <p:nvSpPr>
              <p:cNvPr id="21" name="Elipse 20">
                <a:extLst>
                  <a:ext uri="{FF2B5EF4-FFF2-40B4-BE49-F238E27FC236}">
                    <a16:creationId xmlns:a16="http://schemas.microsoft.com/office/drawing/2014/main" id="{A055E89C-B8EB-CBF4-307C-EEB5F6492F6B}"/>
                  </a:ext>
                </a:extLst>
              </p:cNvPr>
              <p:cNvSpPr/>
              <p:nvPr/>
            </p:nvSpPr>
            <p:spPr>
              <a:xfrm>
                <a:off x="5143992" y="3819188"/>
                <a:ext cx="818611" cy="805004"/>
              </a:xfrm>
              <a:prstGeom prst="ellipse">
                <a:avLst/>
              </a:prstGeom>
              <a:solidFill>
                <a:srgbClr val="0582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2" name="Gráfico 21" descr="Monedas con relleno sólido">
                <a:extLst>
                  <a:ext uri="{FF2B5EF4-FFF2-40B4-BE49-F238E27FC236}">
                    <a16:creationId xmlns:a16="http://schemas.microsoft.com/office/drawing/2014/main" id="{9DBC04CD-7D64-6670-41B6-BEED4981E756}"/>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234994" y="3910087"/>
                <a:ext cx="614042" cy="623207"/>
              </a:xfrm>
              <a:prstGeom prst="rect">
                <a:avLst/>
              </a:prstGeom>
            </p:spPr>
          </p:pic>
        </p:grpSp>
      </p:grpSp>
      <p:grpSp>
        <p:nvGrpSpPr>
          <p:cNvPr id="4" name="Grupo 3">
            <a:extLst>
              <a:ext uri="{FF2B5EF4-FFF2-40B4-BE49-F238E27FC236}">
                <a16:creationId xmlns:a16="http://schemas.microsoft.com/office/drawing/2014/main" id="{9012A1A9-3A09-CEC0-5718-434FE3B8DE1B}"/>
              </a:ext>
            </a:extLst>
          </p:cNvPr>
          <p:cNvGrpSpPr/>
          <p:nvPr/>
        </p:nvGrpSpPr>
        <p:grpSpPr>
          <a:xfrm>
            <a:off x="354298" y="996472"/>
            <a:ext cx="3898394" cy="1155318"/>
            <a:chOff x="354298" y="996472"/>
            <a:chExt cx="3898394" cy="1155318"/>
          </a:xfrm>
        </p:grpSpPr>
        <p:sp>
          <p:nvSpPr>
            <p:cNvPr id="5" name="object 5">
              <a:extLst>
                <a:ext uri="{FF2B5EF4-FFF2-40B4-BE49-F238E27FC236}">
                  <a16:creationId xmlns:a16="http://schemas.microsoft.com/office/drawing/2014/main" id="{8FD90439-8E17-3236-928C-BF6E5B23E4F6}"/>
                </a:ext>
              </a:extLst>
            </p:cNvPr>
            <p:cNvSpPr txBox="1"/>
            <p:nvPr/>
          </p:nvSpPr>
          <p:spPr>
            <a:xfrm>
              <a:off x="708226" y="1886877"/>
              <a:ext cx="3155750" cy="264913"/>
            </a:xfrm>
            <a:prstGeom prst="rect">
              <a:avLst/>
            </a:prstGeom>
            <a:solidFill>
              <a:srgbClr val="EE8E00"/>
            </a:solidFill>
          </p:spPr>
          <p:txBody>
            <a:bodyPr vert="horz" wrap="square" lIns="0" tIns="12699" rIns="0" bIns="0" rtlCol="0">
              <a:spAutoFit/>
            </a:bodyPr>
            <a:lstStyle/>
            <a:p>
              <a:pPr marL="12699" algn="ctr" defTabSz="914358">
                <a:spcBef>
                  <a:spcPts val="100"/>
                </a:spcBef>
                <a:defRPr/>
              </a:pPr>
              <a:r>
                <a:rPr lang="es-MX" sz="1600" b="1" spc="-10">
                  <a:solidFill>
                    <a:srgbClr val="FFFFFF"/>
                  </a:solidFill>
                  <a:latin typeface="Arial"/>
                  <a:cs typeface="Arial"/>
                  <a:sym typeface="Arial"/>
                </a:rPr>
                <a:t>STRUCTURING</a:t>
              </a:r>
              <a:endParaRPr lang="es-PE" sz="1600" b="1">
                <a:solidFill>
                  <a:prstClr val="black"/>
                </a:solidFill>
                <a:latin typeface="Arial"/>
                <a:cs typeface="Arial"/>
                <a:sym typeface="Arial"/>
              </a:endParaRPr>
            </a:p>
          </p:txBody>
        </p:sp>
        <p:grpSp>
          <p:nvGrpSpPr>
            <p:cNvPr id="6" name="Grupo 5">
              <a:extLst>
                <a:ext uri="{FF2B5EF4-FFF2-40B4-BE49-F238E27FC236}">
                  <a16:creationId xmlns:a16="http://schemas.microsoft.com/office/drawing/2014/main" id="{D8AA75A1-924A-4350-5157-58E46A5F055B}"/>
                </a:ext>
              </a:extLst>
            </p:cNvPr>
            <p:cNvGrpSpPr/>
            <p:nvPr/>
          </p:nvGrpSpPr>
          <p:grpSpPr>
            <a:xfrm>
              <a:off x="354298" y="996472"/>
              <a:ext cx="3898394" cy="978370"/>
              <a:chOff x="-164593" y="5768531"/>
              <a:chExt cx="3898394" cy="978370"/>
            </a:xfrm>
            <a:noFill/>
          </p:grpSpPr>
          <p:sp>
            <p:nvSpPr>
              <p:cNvPr id="9" name="object 2">
                <a:extLst>
                  <a:ext uri="{FF2B5EF4-FFF2-40B4-BE49-F238E27FC236}">
                    <a16:creationId xmlns:a16="http://schemas.microsoft.com/office/drawing/2014/main" id="{3CF176FF-875A-934B-FE13-0E68E297A311}"/>
                  </a:ext>
                </a:extLst>
              </p:cNvPr>
              <p:cNvSpPr/>
              <p:nvPr/>
            </p:nvSpPr>
            <p:spPr>
              <a:xfrm>
                <a:off x="-164593" y="5768531"/>
                <a:ext cx="3898394" cy="978370"/>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prstClr val="black"/>
                  </a:solidFill>
                  <a:latin typeface="Arial"/>
                  <a:cs typeface="Arial"/>
                  <a:sym typeface="Arial"/>
                </a:endParaRPr>
              </a:p>
            </p:txBody>
          </p:sp>
          <p:sp>
            <p:nvSpPr>
              <p:cNvPr id="11" name="object 5">
                <a:extLst>
                  <a:ext uri="{FF2B5EF4-FFF2-40B4-BE49-F238E27FC236}">
                    <a16:creationId xmlns:a16="http://schemas.microsoft.com/office/drawing/2014/main" id="{49E877A0-5F8A-088A-1291-EE013BDAAB3B}"/>
                  </a:ext>
                </a:extLst>
              </p:cNvPr>
              <p:cNvSpPr txBox="1"/>
              <p:nvPr/>
            </p:nvSpPr>
            <p:spPr>
              <a:xfrm>
                <a:off x="191765" y="5883645"/>
                <a:ext cx="1981799" cy="751487"/>
              </a:xfrm>
              <a:prstGeom prst="rect">
                <a:avLst/>
              </a:prstGeom>
              <a:grpFill/>
            </p:spPr>
            <p:txBody>
              <a:bodyPr vert="horz" wrap="square" lIns="0" tIns="12699" rIns="0" bIns="0" rtlCol="0">
                <a:spAutoFit/>
              </a:bodyPr>
              <a:lstStyle/>
              <a:p>
                <a:pPr marL="12699" defTabSz="914358">
                  <a:defRPr/>
                </a:pPr>
                <a:r>
                  <a:rPr lang="en-US" sz="1600" b="1" spc="-10">
                    <a:solidFill>
                      <a:srgbClr val="FFFFFF"/>
                    </a:solidFill>
                    <a:latin typeface="Arial"/>
                    <a:cs typeface="Arial"/>
                    <a:sym typeface="Arial"/>
                  </a:rPr>
                  <a:t>ESTIMATED DATE OF DECLARATION OF INTEREST</a:t>
                </a:r>
                <a:endParaRPr lang="es-PE" sz="1600">
                  <a:solidFill>
                    <a:prstClr val="black"/>
                  </a:solidFill>
                  <a:latin typeface="Arial"/>
                  <a:cs typeface="Arial"/>
                  <a:sym typeface="Arial"/>
                </a:endParaRPr>
              </a:p>
            </p:txBody>
          </p:sp>
          <p:sp>
            <p:nvSpPr>
              <p:cNvPr id="13" name="object 18">
                <a:extLst>
                  <a:ext uri="{FF2B5EF4-FFF2-40B4-BE49-F238E27FC236}">
                    <a16:creationId xmlns:a16="http://schemas.microsoft.com/office/drawing/2014/main" id="{D441249E-B04F-FE96-6BDC-99AD927C93A7}"/>
                  </a:ext>
                </a:extLst>
              </p:cNvPr>
              <p:cNvSpPr txBox="1"/>
              <p:nvPr/>
            </p:nvSpPr>
            <p:spPr>
              <a:xfrm>
                <a:off x="2123271" y="5897597"/>
                <a:ext cx="1241098" cy="243656"/>
              </a:xfrm>
              <a:prstGeom prst="rect">
                <a:avLst/>
              </a:prstGeom>
              <a:solidFill>
                <a:srgbClr val="FF9900"/>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IV</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7" name="object 17">
              <a:extLst>
                <a:ext uri="{FF2B5EF4-FFF2-40B4-BE49-F238E27FC236}">
                  <a16:creationId xmlns:a16="http://schemas.microsoft.com/office/drawing/2014/main" id="{ABBC60FC-2456-6260-F534-E89F2206852D}"/>
                </a:ext>
              </a:extLst>
            </p:cNvPr>
            <p:cNvSpPr txBox="1"/>
            <p:nvPr/>
          </p:nvSpPr>
          <p:spPr>
            <a:xfrm>
              <a:off x="2957998" y="1366208"/>
              <a:ext cx="597755" cy="321241"/>
            </a:xfrm>
            <a:prstGeom prst="rect">
              <a:avLst/>
            </a:prstGeom>
            <a:no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3</a:t>
              </a:r>
              <a:endParaRPr sz="2000">
                <a:solidFill>
                  <a:schemeClr val="bg1"/>
                </a:solidFill>
                <a:latin typeface="Arial"/>
                <a:cs typeface="Arial"/>
                <a:sym typeface="Arial"/>
              </a:endParaRPr>
            </a:p>
          </p:txBody>
        </p:sp>
      </p:grpSp>
    </p:spTree>
    <p:extLst>
      <p:ext uri="{BB962C8B-B14F-4D97-AF65-F5344CB8AC3E}">
        <p14:creationId xmlns:p14="http://schemas.microsoft.com/office/powerpoint/2010/main" val="2106110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ángulo 33">
            <a:extLst>
              <a:ext uri="{FF2B5EF4-FFF2-40B4-BE49-F238E27FC236}">
                <a16:creationId xmlns:a16="http://schemas.microsoft.com/office/drawing/2014/main" id="{0BDDB220-15CE-9F4A-B420-FA4E6FE7E8A1}"/>
              </a:ext>
            </a:extLst>
          </p:cNvPr>
          <p:cNvSpPr/>
          <p:nvPr/>
        </p:nvSpPr>
        <p:spPr>
          <a:xfrm>
            <a:off x="1004789"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CuadroTexto 2">
            <a:extLst>
              <a:ext uri="{FF2B5EF4-FFF2-40B4-BE49-F238E27FC236}">
                <a16:creationId xmlns:a16="http://schemas.microsoft.com/office/drawing/2014/main" id="{B3088468-D233-14D1-517B-E1D171FB0AF6}"/>
              </a:ext>
            </a:extLst>
          </p:cNvPr>
          <p:cNvSpPr txBox="1"/>
          <p:nvPr/>
        </p:nvSpPr>
        <p:spPr>
          <a:xfrm>
            <a:off x="5066324" y="784711"/>
            <a:ext cx="6516008" cy="400110"/>
          </a:xfrm>
          <a:prstGeom prst="rect">
            <a:avLst/>
          </a:prstGeom>
          <a:noFill/>
          <a:ln>
            <a:noFill/>
          </a:ln>
        </p:spPr>
        <p:txBody>
          <a:bodyPr wrap="square" lIns="91440" tIns="45720" rIns="91440" bIns="45720" anchor="t">
            <a:spAutoFit/>
          </a:bodyPr>
          <a:lstStyle/>
          <a:p>
            <a:r>
              <a:rPr lang="es-ES" sz="2000" b="1">
                <a:solidFill>
                  <a:srgbClr val="002060"/>
                </a:solidFill>
                <a:latin typeface="Arial"/>
                <a:cs typeface="Arial"/>
                <a:sym typeface="Arial"/>
              </a:rPr>
              <a:t>SAN JUAN DE MARCONA NEW PORT</a:t>
            </a:r>
            <a:endParaRPr lang="es-MX" sz="2000">
              <a:solidFill>
                <a:srgbClr val="002060"/>
              </a:solidFill>
              <a:latin typeface="Arial"/>
              <a:cs typeface="Arial"/>
              <a:sym typeface="Arial"/>
            </a:endParaRPr>
          </a:p>
        </p:txBody>
      </p:sp>
      <p:sp>
        <p:nvSpPr>
          <p:cNvPr id="26" name="Elipse 25">
            <a:extLst>
              <a:ext uri="{FF2B5EF4-FFF2-40B4-BE49-F238E27FC236}">
                <a16:creationId xmlns:a16="http://schemas.microsoft.com/office/drawing/2014/main" id="{E94FB0B3-543C-BDF3-1DC3-D5AEB6C14631}"/>
              </a:ext>
            </a:extLst>
          </p:cNvPr>
          <p:cNvSpPr/>
          <p:nvPr/>
        </p:nvSpPr>
        <p:spPr>
          <a:xfrm>
            <a:off x="576101" y="2241550"/>
            <a:ext cx="3420000" cy="3420000"/>
          </a:xfrm>
          <a:prstGeom prst="ellipse">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grpSp>
        <p:nvGrpSpPr>
          <p:cNvPr id="32" name="Grupo 31">
            <a:extLst>
              <a:ext uri="{FF2B5EF4-FFF2-40B4-BE49-F238E27FC236}">
                <a16:creationId xmlns:a16="http://schemas.microsoft.com/office/drawing/2014/main" id="{B15E43A2-36E1-29F0-9456-7BF4284FACBF}"/>
              </a:ext>
            </a:extLst>
          </p:cNvPr>
          <p:cNvGrpSpPr/>
          <p:nvPr/>
        </p:nvGrpSpPr>
        <p:grpSpPr>
          <a:xfrm>
            <a:off x="5142084" y="1418328"/>
            <a:ext cx="6175205" cy="2044148"/>
            <a:chOff x="5142084" y="1484864"/>
            <a:chExt cx="6175205" cy="2044148"/>
          </a:xfrm>
        </p:grpSpPr>
        <p:sp>
          <p:nvSpPr>
            <p:cNvPr id="14" name="object 14">
              <a:extLst>
                <a:ext uri="{FF2B5EF4-FFF2-40B4-BE49-F238E27FC236}">
                  <a16:creationId xmlns:a16="http://schemas.microsoft.com/office/drawing/2014/main" id="{DCE7083E-D3D9-5529-12EE-AA43F41B026D}"/>
                </a:ext>
              </a:extLst>
            </p:cNvPr>
            <p:cNvSpPr txBox="1"/>
            <p:nvPr/>
          </p:nvSpPr>
          <p:spPr>
            <a:xfrm>
              <a:off x="6096001" y="1484864"/>
              <a:ext cx="5221288" cy="2044148"/>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endParaRPr lang="es-MX" sz="2000" b="1">
                <a:solidFill>
                  <a:schemeClr val="tx1">
                    <a:lumMod val="85000"/>
                    <a:lumOff val="15000"/>
                  </a:schemeClr>
                </a:solidFill>
                <a:latin typeface="Arial"/>
                <a:cs typeface="Arial"/>
              </a:endParaRPr>
            </a:p>
            <a:p>
              <a:pPr algn="just" defTabSz="914358"/>
              <a:r>
                <a:rPr lang="en-US" sz="1400">
                  <a:solidFill>
                    <a:schemeClr val="tx1">
                      <a:lumMod val="85000"/>
                      <a:lumOff val="15000"/>
                    </a:schemeClr>
                  </a:solidFill>
                  <a:latin typeface="Arial"/>
                  <a:cs typeface="Arial"/>
                  <a:sym typeface="Arial"/>
                </a:rPr>
                <a:t>It includes the design, financing, construction, operation and maintenance of a new port terminal for public use with international standards, specialized in providing storage and shipping services for iron and copper concentrates, handling up to 47 million MT of minerals and supplies from the main mining projects in the area. Likewise, it is expected to handle liquid bulk cargo, general cargo, including containers, derived from the needs of mining production in the area</a:t>
              </a:r>
              <a:r>
                <a:rPr lang="es-ES" sz="1400">
                  <a:solidFill>
                    <a:schemeClr val="tx1">
                      <a:lumMod val="85000"/>
                      <a:lumOff val="15000"/>
                    </a:schemeClr>
                  </a:solidFill>
                  <a:latin typeface="Arial"/>
                  <a:cs typeface="Arial"/>
                  <a:sym typeface="Arial"/>
                </a:rPr>
                <a:t>.</a:t>
              </a:r>
              <a:endParaRPr lang="es-ES" sz="1400">
                <a:solidFill>
                  <a:schemeClr val="tx1">
                    <a:lumMod val="85000"/>
                    <a:lumOff val="15000"/>
                  </a:schemeClr>
                </a:solidFill>
                <a:latin typeface="Arial"/>
                <a:cs typeface="Arial"/>
              </a:endParaRPr>
            </a:p>
          </p:txBody>
        </p:sp>
        <p:grpSp>
          <p:nvGrpSpPr>
            <p:cNvPr id="2" name="Grupo 1">
              <a:extLst>
                <a:ext uri="{FF2B5EF4-FFF2-40B4-BE49-F238E27FC236}">
                  <a16:creationId xmlns:a16="http://schemas.microsoft.com/office/drawing/2014/main" id="{AAE2E7EA-B8AF-3325-B145-C365C5811AA6}"/>
                </a:ext>
              </a:extLst>
            </p:cNvPr>
            <p:cNvGrpSpPr/>
            <p:nvPr/>
          </p:nvGrpSpPr>
          <p:grpSpPr>
            <a:xfrm>
              <a:off x="5142084" y="1484864"/>
              <a:ext cx="818611" cy="800469"/>
              <a:chOff x="5142084" y="1855488"/>
              <a:chExt cx="818611" cy="800469"/>
            </a:xfrm>
          </p:grpSpPr>
          <p:sp>
            <p:nvSpPr>
              <p:cNvPr id="4" name="Elipse 3">
                <a:extLst>
                  <a:ext uri="{FF2B5EF4-FFF2-40B4-BE49-F238E27FC236}">
                    <a16:creationId xmlns:a16="http://schemas.microsoft.com/office/drawing/2014/main" id="{5BA92283-7274-5A9A-6191-884D05057D8D}"/>
                  </a:ext>
                </a:extLst>
              </p:cNvPr>
              <p:cNvSpPr/>
              <p:nvPr/>
            </p:nvSpPr>
            <p:spPr>
              <a:xfrm>
                <a:off x="5142084" y="1855488"/>
                <a:ext cx="818611" cy="800469"/>
              </a:xfrm>
              <a:prstGeom prst="ellipse">
                <a:avLst/>
              </a:prstGeom>
              <a:solidFill>
                <a:srgbClr val="0582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7" name="Gráfico 16" descr="Plano con relleno sólido">
                <a:extLst>
                  <a:ext uri="{FF2B5EF4-FFF2-40B4-BE49-F238E27FC236}">
                    <a16:creationId xmlns:a16="http://schemas.microsoft.com/office/drawing/2014/main" id="{AC743E30-BA2B-BDEE-77FA-4BB70B55DAB5}"/>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252136" y="1954934"/>
                <a:ext cx="596900" cy="601577"/>
              </a:xfrm>
              <a:prstGeom prst="rect">
                <a:avLst/>
              </a:prstGeom>
            </p:spPr>
          </p:pic>
        </p:grpSp>
      </p:grpSp>
      <p:grpSp>
        <p:nvGrpSpPr>
          <p:cNvPr id="33" name="Grupo 32">
            <a:extLst>
              <a:ext uri="{FF2B5EF4-FFF2-40B4-BE49-F238E27FC236}">
                <a16:creationId xmlns:a16="http://schemas.microsoft.com/office/drawing/2014/main" id="{F51F21D3-2B29-4F5F-2567-824BDB139834}"/>
              </a:ext>
            </a:extLst>
          </p:cNvPr>
          <p:cNvGrpSpPr/>
          <p:nvPr/>
        </p:nvGrpSpPr>
        <p:grpSpPr>
          <a:xfrm>
            <a:off x="5142084" y="5048888"/>
            <a:ext cx="6177422" cy="1182374"/>
            <a:chOff x="5139866" y="5133800"/>
            <a:chExt cx="6177422" cy="1182374"/>
          </a:xfrm>
        </p:grpSpPr>
        <p:sp>
          <p:nvSpPr>
            <p:cNvPr id="16" name="object 14">
              <a:extLst>
                <a:ext uri="{FF2B5EF4-FFF2-40B4-BE49-F238E27FC236}">
                  <a16:creationId xmlns:a16="http://schemas.microsoft.com/office/drawing/2014/main" id="{2ECC2B9C-1F11-9E35-7F0D-B4AECBA26314}"/>
                </a:ext>
              </a:extLst>
            </p:cNvPr>
            <p:cNvSpPr txBox="1"/>
            <p:nvPr/>
          </p:nvSpPr>
          <p:spPr>
            <a:xfrm>
              <a:off x="6096000" y="5133800"/>
              <a:ext cx="5221288" cy="1182374"/>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endParaRPr>
            </a:p>
            <a:p>
              <a:pPr algn="just" defTabSz="914358"/>
              <a:r>
                <a:rPr lang="en-US" sz="1400">
                  <a:solidFill>
                    <a:schemeClr val="tx1">
                      <a:lumMod val="85000"/>
                      <a:lumOff val="15000"/>
                    </a:schemeClr>
                  </a:solidFill>
                  <a:latin typeface="Arial"/>
                  <a:cs typeface="Arial"/>
                  <a:sym typeface="Arial"/>
                </a:rPr>
                <a:t>Works related to the construction and operation of the new port terminal. Operation and maintenance according to the standards and service levels: waiting time per vessel, boarding start time and productivity indicators established in the concession contract</a:t>
              </a:r>
              <a:r>
                <a:rPr lang="es-ES" sz="1400">
                  <a:solidFill>
                    <a:schemeClr val="tx1">
                      <a:lumMod val="85000"/>
                      <a:lumOff val="15000"/>
                    </a:schemeClr>
                  </a:solidFill>
                  <a:latin typeface="Arial"/>
                  <a:cs typeface="Arial"/>
                  <a:sym typeface="Arial"/>
                </a:rPr>
                <a:t>.</a:t>
              </a:r>
              <a:endParaRPr lang="es-ES" sz="1400">
                <a:solidFill>
                  <a:schemeClr val="tx1">
                    <a:lumMod val="85000"/>
                    <a:lumOff val="15000"/>
                  </a:schemeClr>
                </a:solidFill>
                <a:latin typeface="Arial"/>
                <a:cs typeface="Arial"/>
              </a:endParaRPr>
            </a:p>
          </p:txBody>
        </p:sp>
        <p:grpSp>
          <p:nvGrpSpPr>
            <p:cNvPr id="18" name="Grupo 17">
              <a:extLst>
                <a:ext uri="{FF2B5EF4-FFF2-40B4-BE49-F238E27FC236}">
                  <a16:creationId xmlns:a16="http://schemas.microsoft.com/office/drawing/2014/main" id="{25CD8D3F-EEBE-DCD8-5903-46C8BF431A61}"/>
                </a:ext>
              </a:extLst>
            </p:cNvPr>
            <p:cNvGrpSpPr/>
            <p:nvPr/>
          </p:nvGrpSpPr>
          <p:grpSpPr>
            <a:xfrm>
              <a:off x="5139866" y="5133800"/>
              <a:ext cx="800469" cy="795027"/>
              <a:chOff x="5139866" y="5071602"/>
              <a:chExt cx="800469" cy="795027"/>
            </a:xfrm>
          </p:grpSpPr>
          <p:sp>
            <p:nvSpPr>
              <p:cNvPr id="23" name="Elipse 22">
                <a:extLst>
                  <a:ext uri="{FF2B5EF4-FFF2-40B4-BE49-F238E27FC236}">
                    <a16:creationId xmlns:a16="http://schemas.microsoft.com/office/drawing/2014/main" id="{9A14D40E-FC02-4A46-5D18-A58AA9CA9779}"/>
                  </a:ext>
                </a:extLst>
              </p:cNvPr>
              <p:cNvSpPr/>
              <p:nvPr/>
            </p:nvSpPr>
            <p:spPr>
              <a:xfrm>
                <a:off x="5139866" y="5071602"/>
                <a:ext cx="800469" cy="795027"/>
              </a:xfrm>
              <a:prstGeom prst="ellipse">
                <a:avLst/>
              </a:prstGeom>
              <a:solidFill>
                <a:srgbClr val="0582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5" name="Gráfico 24" descr="Hombre trabajador de la construcción con relleno sólido">
                <a:extLst>
                  <a:ext uri="{FF2B5EF4-FFF2-40B4-BE49-F238E27FC236}">
                    <a16:creationId xmlns:a16="http://schemas.microsoft.com/office/drawing/2014/main" id="{2740B576-FE04-C6D1-95DC-A61D2B1B9437}"/>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190380" y="5129174"/>
                <a:ext cx="682173" cy="682173"/>
              </a:xfrm>
              <a:prstGeom prst="rect">
                <a:avLst/>
              </a:prstGeom>
            </p:spPr>
          </p:pic>
        </p:grpSp>
      </p:grpSp>
      <p:grpSp>
        <p:nvGrpSpPr>
          <p:cNvPr id="31" name="Grupo 30">
            <a:extLst>
              <a:ext uri="{FF2B5EF4-FFF2-40B4-BE49-F238E27FC236}">
                <a16:creationId xmlns:a16="http://schemas.microsoft.com/office/drawing/2014/main" id="{5ED6FE75-3A08-C620-F4E4-A116BBC61C8B}"/>
              </a:ext>
            </a:extLst>
          </p:cNvPr>
          <p:cNvGrpSpPr/>
          <p:nvPr/>
        </p:nvGrpSpPr>
        <p:grpSpPr>
          <a:xfrm>
            <a:off x="5143992" y="3906912"/>
            <a:ext cx="6173296" cy="874597"/>
            <a:chOff x="5143992" y="4007212"/>
            <a:chExt cx="6173296" cy="874597"/>
          </a:xfrm>
        </p:grpSpPr>
        <p:sp>
          <p:nvSpPr>
            <p:cNvPr id="15" name="object 14">
              <a:extLst>
                <a:ext uri="{FF2B5EF4-FFF2-40B4-BE49-F238E27FC236}">
                  <a16:creationId xmlns:a16="http://schemas.microsoft.com/office/drawing/2014/main" id="{AC30F340-74A7-5026-7A2D-58BE0E25B14E}"/>
                </a:ext>
              </a:extLst>
            </p:cNvPr>
            <p:cNvSpPr txBox="1"/>
            <p:nvPr/>
          </p:nvSpPr>
          <p:spPr>
            <a:xfrm>
              <a:off x="6096000" y="4007212"/>
              <a:ext cx="5221288" cy="874597"/>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panose="020B0604020202020204" pitchFamily="34" charset="0"/>
                  <a:cs typeface="Arial" panose="020B0604020202020204" pitchFamily="34" charset="0"/>
                  <a:sym typeface="Arial"/>
                </a:rPr>
                <a:t>Investment</a:t>
              </a:r>
              <a:r>
                <a:rPr lang="es-MX" sz="2000" b="1">
                  <a:solidFill>
                    <a:schemeClr val="tx1">
                      <a:lumMod val="85000"/>
                      <a:lumOff val="15000"/>
                    </a:schemeClr>
                  </a:solidFill>
                  <a:latin typeface="Arial" panose="020B0604020202020204" pitchFamily="34" charset="0"/>
                  <a:cs typeface="Arial" panose="020B0604020202020204" pitchFamily="34" charset="0"/>
                  <a:sym typeface="Arial"/>
                </a:rPr>
                <a:t> </a:t>
              </a:r>
              <a:r>
                <a:rPr lang="es-MX" sz="2000" b="1" err="1">
                  <a:solidFill>
                    <a:schemeClr val="tx1">
                      <a:lumMod val="85000"/>
                      <a:lumOff val="15000"/>
                    </a:schemeClr>
                  </a:solidFill>
                  <a:latin typeface="Arial" panose="020B0604020202020204" pitchFamily="34" charset="0"/>
                  <a:cs typeface="Arial" panose="020B0604020202020204" pitchFamily="34" charset="0"/>
                  <a:sym typeface="Arial"/>
                </a:rPr>
                <a:t>Amount</a:t>
              </a:r>
              <a:r>
                <a:rPr lang="es-MX" sz="2000" b="1">
                  <a:solidFill>
                    <a:schemeClr val="tx1">
                      <a:lumMod val="85000"/>
                      <a:lumOff val="15000"/>
                    </a:schemeClr>
                  </a:solidFill>
                  <a:latin typeface="Arial" panose="020B0604020202020204" pitchFamily="34" charset="0"/>
                  <a:cs typeface="Arial" panose="020B0604020202020204" pitchFamily="34" charset="0"/>
                  <a:sym typeface="Arial"/>
                </a:rPr>
                <a:t>: </a:t>
              </a:r>
              <a:r>
                <a:rPr lang="es-MX" sz="2000" b="1">
                  <a:solidFill>
                    <a:schemeClr val="tx1">
                      <a:lumMod val="85000"/>
                      <a:lumOff val="15000"/>
                    </a:schemeClr>
                  </a:solidFill>
                  <a:latin typeface="Arial" panose="020B0604020202020204" pitchFamily="34" charset="0"/>
                  <a:ea typeface="+mn-lt"/>
                  <a:cs typeface="Arial" panose="020B0604020202020204" pitchFamily="34" charset="0"/>
                  <a:sym typeface="Arial"/>
                </a:rPr>
                <a:t>US$ 405 MM</a:t>
              </a:r>
            </a:p>
            <a:p>
              <a:pPr algn="just" defTabSz="914358"/>
              <a:r>
                <a:rPr lang="en-US">
                  <a:solidFill>
                    <a:schemeClr val="tx1">
                      <a:lumMod val="85000"/>
                      <a:lumOff val="15000"/>
                    </a:schemeClr>
                  </a:solidFill>
                  <a:latin typeface="Arial"/>
                  <a:cs typeface="Arial"/>
                  <a:sym typeface="Arial"/>
                </a:rPr>
                <a:t>Self-financed unsolicited proposal modality for a term of 30 years</a:t>
              </a:r>
              <a:r>
                <a:rPr lang="es-MX">
                  <a:solidFill>
                    <a:schemeClr val="tx1">
                      <a:lumMod val="85000"/>
                      <a:lumOff val="15000"/>
                    </a:schemeClr>
                  </a:solidFill>
                  <a:latin typeface="Arial"/>
                  <a:cs typeface="Arial"/>
                  <a:sym typeface="Arial"/>
                </a:rPr>
                <a:t>.</a:t>
              </a:r>
              <a:endParaRPr lang="es-MX">
                <a:solidFill>
                  <a:schemeClr val="tx1">
                    <a:lumMod val="85000"/>
                    <a:lumOff val="15000"/>
                  </a:schemeClr>
                </a:solidFill>
                <a:latin typeface="Arial"/>
                <a:cs typeface="Arial"/>
              </a:endParaRPr>
            </a:p>
          </p:txBody>
        </p:sp>
        <p:grpSp>
          <p:nvGrpSpPr>
            <p:cNvPr id="28" name="Grupo 27">
              <a:extLst>
                <a:ext uri="{FF2B5EF4-FFF2-40B4-BE49-F238E27FC236}">
                  <a16:creationId xmlns:a16="http://schemas.microsoft.com/office/drawing/2014/main" id="{2927D2FC-5061-99E2-4719-CEF40A9F741D}"/>
                </a:ext>
              </a:extLst>
            </p:cNvPr>
            <p:cNvGrpSpPr/>
            <p:nvPr/>
          </p:nvGrpSpPr>
          <p:grpSpPr>
            <a:xfrm>
              <a:off x="5143992" y="4072786"/>
              <a:ext cx="818611" cy="805004"/>
              <a:chOff x="5143992" y="3819188"/>
              <a:chExt cx="818611" cy="805004"/>
            </a:xfrm>
          </p:grpSpPr>
          <p:sp>
            <p:nvSpPr>
              <p:cNvPr id="29" name="Elipse 28">
                <a:extLst>
                  <a:ext uri="{FF2B5EF4-FFF2-40B4-BE49-F238E27FC236}">
                    <a16:creationId xmlns:a16="http://schemas.microsoft.com/office/drawing/2014/main" id="{59049126-BAC6-15A5-883B-CF1C4D9947E7}"/>
                  </a:ext>
                </a:extLst>
              </p:cNvPr>
              <p:cNvSpPr/>
              <p:nvPr/>
            </p:nvSpPr>
            <p:spPr>
              <a:xfrm>
                <a:off x="5143992" y="3819188"/>
                <a:ext cx="818611" cy="805004"/>
              </a:xfrm>
              <a:prstGeom prst="ellipse">
                <a:avLst/>
              </a:prstGeom>
              <a:solidFill>
                <a:srgbClr val="0582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30" name="Gráfico 29" descr="Monedas con relleno sólido">
                <a:extLst>
                  <a:ext uri="{FF2B5EF4-FFF2-40B4-BE49-F238E27FC236}">
                    <a16:creationId xmlns:a16="http://schemas.microsoft.com/office/drawing/2014/main" id="{3A011859-E482-46D0-7428-E409B4E5ADB4}"/>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234994" y="3910087"/>
                <a:ext cx="614042" cy="623207"/>
              </a:xfrm>
              <a:prstGeom prst="rect">
                <a:avLst/>
              </a:prstGeom>
            </p:spPr>
          </p:pic>
        </p:grpSp>
      </p:grpSp>
      <p:grpSp>
        <p:nvGrpSpPr>
          <p:cNvPr id="5" name="Grupo 4">
            <a:extLst>
              <a:ext uri="{FF2B5EF4-FFF2-40B4-BE49-F238E27FC236}">
                <a16:creationId xmlns:a16="http://schemas.microsoft.com/office/drawing/2014/main" id="{93802DE6-1670-0085-D279-0C01C09667AA}"/>
              </a:ext>
            </a:extLst>
          </p:cNvPr>
          <p:cNvGrpSpPr/>
          <p:nvPr/>
        </p:nvGrpSpPr>
        <p:grpSpPr>
          <a:xfrm>
            <a:off x="354298" y="996472"/>
            <a:ext cx="3898394" cy="1155318"/>
            <a:chOff x="354298" y="996472"/>
            <a:chExt cx="3898394" cy="1155318"/>
          </a:xfrm>
        </p:grpSpPr>
        <p:sp>
          <p:nvSpPr>
            <p:cNvPr id="6" name="object 5">
              <a:extLst>
                <a:ext uri="{FF2B5EF4-FFF2-40B4-BE49-F238E27FC236}">
                  <a16:creationId xmlns:a16="http://schemas.microsoft.com/office/drawing/2014/main" id="{B3BD2D32-E2F9-B3F5-546C-B1B0E12B3BAC}"/>
                </a:ext>
              </a:extLst>
            </p:cNvPr>
            <p:cNvSpPr txBox="1"/>
            <p:nvPr/>
          </p:nvSpPr>
          <p:spPr>
            <a:xfrm>
              <a:off x="708226" y="1886877"/>
              <a:ext cx="3155750" cy="264913"/>
            </a:xfrm>
            <a:prstGeom prst="rect">
              <a:avLst/>
            </a:prstGeom>
            <a:solidFill>
              <a:srgbClr val="EE8E00"/>
            </a:solidFill>
          </p:spPr>
          <p:txBody>
            <a:bodyPr vert="horz" wrap="square" lIns="0" tIns="12699" rIns="0" bIns="0" rtlCol="0">
              <a:spAutoFit/>
            </a:bodyPr>
            <a:lstStyle/>
            <a:p>
              <a:pPr marL="12699" algn="ctr" defTabSz="914358">
                <a:spcBef>
                  <a:spcPts val="100"/>
                </a:spcBef>
                <a:defRPr/>
              </a:pPr>
              <a:r>
                <a:rPr lang="es-MX" sz="1600" b="1" spc="-10">
                  <a:solidFill>
                    <a:srgbClr val="FFFFFF"/>
                  </a:solidFill>
                  <a:latin typeface="Arial"/>
                  <a:cs typeface="Arial"/>
                  <a:sym typeface="Arial"/>
                </a:rPr>
                <a:t>STRUCTURING</a:t>
              </a:r>
              <a:endParaRPr lang="es-PE" sz="1600" b="1">
                <a:solidFill>
                  <a:prstClr val="black"/>
                </a:solidFill>
                <a:latin typeface="Arial"/>
                <a:cs typeface="Arial"/>
                <a:sym typeface="Arial"/>
              </a:endParaRPr>
            </a:p>
          </p:txBody>
        </p:sp>
        <p:grpSp>
          <p:nvGrpSpPr>
            <p:cNvPr id="7" name="Grupo 6">
              <a:extLst>
                <a:ext uri="{FF2B5EF4-FFF2-40B4-BE49-F238E27FC236}">
                  <a16:creationId xmlns:a16="http://schemas.microsoft.com/office/drawing/2014/main" id="{ED72D651-CD74-F441-3B78-16CDD0A5BC40}"/>
                </a:ext>
              </a:extLst>
            </p:cNvPr>
            <p:cNvGrpSpPr/>
            <p:nvPr/>
          </p:nvGrpSpPr>
          <p:grpSpPr>
            <a:xfrm>
              <a:off x="354298" y="996472"/>
              <a:ext cx="3898394" cy="978370"/>
              <a:chOff x="-164593" y="5768531"/>
              <a:chExt cx="3898394" cy="978370"/>
            </a:xfrm>
            <a:noFill/>
          </p:grpSpPr>
          <p:sp>
            <p:nvSpPr>
              <p:cNvPr id="9" name="object 2">
                <a:extLst>
                  <a:ext uri="{FF2B5EF4-FFF2-40B4-BE49-F238E27FC236}">
                    <a16:creationId xmlns:a16="http://schemas.microsoft.com/office/drawing/2014/main" id="{2593D16A-2943-2EEF-4DF6-F7C99EF3DBB6}"/>
                  </a:ext>
                </a:extLst>
              </p:cNvPr>
              <p:cNvSpPr/>
              <p:nvPr/>
            </p:nvSpPr>
            <p:spPr>
              <a:xfrm>
                <a:off x="-164593" y="5768531"/>
                <a:ext cx="3898394" cy="978370"/>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prstClr val="black"/>
                  </a:solidFill>
                  <a:latin typeface="Arial"/>
                  <a:cs typeface="Arial"/>
                  <a:sym typeface="Arial"/>
                </a:endParaRPr>
              </a:p>
            </p:txBody>
          </p:sp>
          <p:sp>
            <p:nvSpPr>
              <p:cNvPr id="10" name="object 5">
                <a:extLst>
                  <a:ext uri="{FF2B5EF4-FFF2-40B4-BE49-F238E27FC236}">
                    <a16:creationId xmlns:a16="http://schemas.microsoft.com/office/drawing/2014/main" id="{3CDB0FA0-2686-512D-5A70-86B75D62F3AA}"/>
                  </a:ext>
                </a:extLst>
              </p:cNvPr>
              <p:cNvSpPr txBox="1"/>
              <p:nvPr/>
            </p:nvSpPr>
            <p:spPr>
              <a:xfrm>
                <a:off x="191765" y="5883645"/>
                <a:ext cx="1981799" cy="751487"/>
              </a:xfrm>
              <a:prstGeom prst="rect">
                <a:avLst/>
              </a:prstGeom>
              <a:grpFill/>
            </p:spPr>
            <p:txBody>
              <a:bodyPr vert="horz" wrap="square" lIns="0" tIns="12699" rIns="0" bIns="0" rtlCol="0">
                <a:spAutoFit/>
              </a:bodyPr>
              <a:lstStyle/>
              <a:p>
                <a:pPr marL="12699" defTabSz="914358">
                  <a:defRPr/>
                </a:pPr>
                <a:r>
                  <a:rPr lang="en-US" sz="1600" b="1" spc="-10">
                    <a:solidFill>
                      <a:srgbClr val="FFFFFF"/>
                    </a:solidFill>
                    <a:latin typeface="Arial"/>
                    <a:cs typeface="Arial"/>
                    <a:sym typeface="Arial"/>
                  </a:rPr>
                  <a:t>ESTIMATED DATE OF DECLARATION OF INTEREST</a:t>
                </a:r>
                <a:endParaRPr lang="es-PE" sz="1600">
                  <a:solidFill>
                    <a:prstClr val="black"/>
                  </a:solidFill>
                  <a:latin typeface="Arial"/>
                  <a:cs typeface="Arial"/>
                  <a:sym typeface="Arial"/>
                </a:endParaRPr>
              </a:p>
            </p:txBody>
          </p:sp>
          <p:sp>
            <p:nvSpPr>
              <p:cNvPr id="11" name="object 18">
                <a:extLst>
                  <a:ext uri="{FF2B5EF4-FFF2-40B4-BE49-F238E27FC236}">
                    <a16:creationId xmlns:a16="http://schemas.microsoft.com/office/drawing/2014/main" id="{095759BC-F8F6-DD40-D7B2-34440C296E8A}"/>
                  </a:ext>
                </a:extLst>
              </p:cNvPr>
              <p:cNvSpPr txBox="1"/>
              <p:nvPr/>
            </p:nvSpPr>
            <p:spPr>
              <a:xfrm>
                <a:off x="2123271" y="5897597"/>
                <a:ext cx="1241098" cy="243656"/>
              </a:xfrm>
              <a:prstGeom prst="rect">
                <a:avLst/>
              </a:prstGeom>
              <a:solidFill>
                <a:srgbClr val="FF9900"/>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IV</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8" name="object 17">
              <a:extLst>
                <a:ext uri="{FF2B5EF4-FFF2-40B4-BE49-F238E27FC236}">
                  <a16:creationId xmlns:a16="http://schemas.microsoft.com/office/drawing/2014/main" id="{B94210D8-51AA-BBB8-3413-4B41AE44B6EA}"/>
                </a:ext>
              </a:extLst>
            </p:cNvPr>
            <p:cNvSpPr txBox="1"/>
            <p:nvPr/>
          </p:nvSpPr>
          <p:spPr>
            <a:xfrm>
              <a:off x="2957998" y="1366208"/>
              <a:ext cx="597755" cy="321241"/>
            </a:xfrm>
            <a:prstGeom prst="rect">
              <a:avLst/>
            </a:prstGeom>
            <a:no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3</a:t>
              </a:r>
              <a:endParaRPr sz="2000">
                <a:solidFill>
                  <a:schemeClr val="bg1"/>
                </a:solidFill>
                <a:latin typeface="Arial"/>
                <a:cs typeface="Arial"/>
                <a:sym typeface="Arial"/>
              </a:endParaRPr>
            </a:p>
          </p:txBody>
        </p:sp>
      </p:grpSp>
    </p:spTree>
    <p:extLst>
      <p:ext uri="{BB962C8B-B14F-4D97-AF65-F5344CB8AC3E}">
        <p14:creationId xmlns:p14="http://schemas.microsoft.com/office/powerpoint/2010/main" val="8926762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ángulo 33">
            <a:extLst>
              <a:ext uri="{FF2B5EF4-FFF2-40B4-BE49-F238E27FC236}">
                <a16:creationId xmlns:a16="http://schemas.microsoft.com/office/drawing/2014/main" id="{75570889-41BC-DB4D-A986-CD5EB9C9A702}"/>
              </a:ext>
            </a:extLst>
          </p:cNvPr>
          <p:cNvSpPr/>
          <p:nvPr/>
        </p:nvSpPr>
        <p:spPr>
          <a:xfrm>
            <a:off x="981997"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CuadroTexto 2">
            <a:extLst>
              <a:ext uri="{FF2B5EF4-FFF2-40B4-BE49-F238E27FC236}">
                <a16:creationId xmlns:a16="http://schemas.microsoft.com/office/drawing/2014/main" id="{B3088468-D233-14D1-517B-E1D171FB0AF6}"/>
              </a:ext>
            </a:extLst>
          </p:cNvPr>
          <p:cNvSpPr txBox="1"/>
          <p:nvPr/>
        </p:nvSpPr>
        <p:spPr>
          <a:xfrm>
            <a:off x="5066907" y="839262"/>
            <a:ext cx="5662053" cy="769441"/>
          </a:xfrm>
          <a:prstGeom prst="rect">
            <a:avLst/>
          </a:prstGeom>
          <a:noFill/>
          <a:ln>
            <a:noFill/>
          </a:ln>
        </p:spPr>
        <p:txBody>
          <a:bodyPr wrap="square" lIns="91440" tIns="45720" rIns="91440" bIns="45720" anchor="t">
            <a:spAutoFit/>
          </a:bodyPr>
          <a:lstStyle/>
          <a:p>
            <a:r>
              <a:rPr lang="es-ES" sz="2200" b="1">
                <a:solidFill>
                  <a:srgbClr val="002060"/>
                </a:solidFill>
                <a:latin typeface="Arial"/>
                <a:cs typeface="Arial"/>
                <a:sym typeface="Arial"/>
              </a:rPr>
              <a:t>CHIMBOTE INTERNATIONAL PORT TERMINAL</a:t>
            </a:r>
          </a:p>
        </p:txBody>
      </p:sp>
      <p:pic>
        <p:nvPicPr>
          <p:cNvPr id="33" name="Imagen 32" descr="Un barco en el muelle junto a un cuerpo de agua&#10;&#10;Descripción generada automáticamente">
            <a:extLst>
              <a:ext uri="{FF2B5EF4-FFF2-40B4-BE49-F238E27FC236}">
                <a16:creationId xmlns:a16="http://schemas.microsoft.com/office/drawing/2014/main" id="{9BBDAF2F-1AF5-AF6C-9A1B-C52BDA97F427}"/>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82347" y="2259599"/>
            <a:ext cx="3407507" cy="3420000"/>
          </a:xfrm>
          <a:custGeom>
            <a:avLst/>
            <a:gdLst>
              <a:gd name="connsiteX0" fmla="*/ 3114000 w 6228000"/>
              <a:gd name="connsiteY0" fmla="*/ 0 h 6228000"/>
              <a:gd name="connsiteX1" fmla="*/ 6228000 w 6228000"/>
              <a:gd name="connsiteY1" fmla="*/ 3114000 h 6228000"/>
              <a:gd name="connsiteX2" fmla="*/ 3114000 w 6228000"/>
              <a:gd name="connsiteY2" fmla="*/ 6228000 h 6228000"/>
              <a:gd name="connsiteX3" fmla="*/ 0 w 6228000"/>
              <a:gd name="connsiteY3" fmla="*/ 3114000 h 6228000"/>
              <a:gd name="connsiteX4" fmla="*/ 3114000 w 6228000"/>
              <a:gd name="connsiteY4" fmla="*/ 0 h 622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8000" h="6228000">
                <a:moveTo>
                  <a:pt x="3114000" y="0"/>
                </a:moveTo>
                <a:cubicBezTo>
                  <a:pt x="4833815" y="0"/>
                  <a:pt x="6228000" y="1394185"/>
                  <a:pt x="6228000" y="3114000"/>
                </a:cubicBezTo>
                <a:cubicBezTo>
                  <a:pt x="6228000" y="4833815"/>
                  <a:pt x="4833815" y="6228000"/>
                  <a:pt x="3114000" y="6228000"/>
                </a:cubicBezTo>
                <a:cubicBezTo>
                  <a:pt x="1394185" y="6228000"/>
                  <a:pt x="0" y="4833815"/>
                  <a:pt x="0" y="3114000"/>
                </a:cubicBezTo>
                <a:cubicBezTo>
                  <a:pt x="0" y="1394185"/>
                  <a:pt x="1394185" y="0"/>
                  <a:pt x="3114000" y="0"/>
                </a:cubicBezTo>
                <a:close/>
              </a:path>
            </a:pathLst>
          </a:custGeom>
        </p:spPr>
      </p:pic>
      <p:grpSp>
        <p:nvGrpSpPr>
          <p:cNvPr id="24" name="Grupo 23">
            <a:extLst>
              <a:ext uri="{FF2B5EF4-FFF2-40B4-BE49-F238E27FC236}">
                <a16:creationId xmlns:a16="http://schemas.microsoft.com/office/drawing/2014/main" id="{4406DD88-D5C8-FABC-9F12-969E878E5B26}"/>
              </a:ext>
            </a:extLst>
          </p:cNvPr>
          <p:cNvGrpSpPr/>
          <p:nvPr/>
        </p:nvGrpSpPr>
        <p:grpSpPr>
          <a:xfrm>
            <a:off x="5142084" y="1806366"/>
            <a:ext cx="6175205" cy="966930"/>
            <a:chOff x="5142084" y="2025933"/>
            <a:chExt cx="6175205" cy="966930"/>
          </a:xfrm>
        </p:grpSpPr>
        <p:sp>
          <p:nvSpPr>
            <p:cNvPr id="14" name="object 14">
              <a:extLst>
                <a:ext uri="{FF2B5EF4-FFF2-40B4-BE49-F238E27FC236}">
                  <a16:creationId xmlns:a16="http://schemas.microsoft.com/office/drawing/2014/main" id="{DCE7083E-D3D9-5529-12EE-AA43F41B026D}"/>
                </a:ext>
              </a:extLst>
            </p:cNvPr>
            <p:cNvSpPr txBox="1"/>
            <p:nvPr/>
          </p:nvSpPr>
          <p:spPr>
            <a:xfrm>
              <a:off x="6096001" y="2025933"/>
              <a:ext cx="5221288" cy="966930"/>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endParaRPr lang="es-MX" sz="2000" b="1">
                <a:solidFill>
                  <a:schemeClr val="tx1">
                    <a:lumMod val="85000"/>
                    <a:lumOff val="15000"/>
                  </a:schemeClr>
                </a:solidFill>
                <a:latin typeface="Arial"/>
                <a:cs typeface="Arial"/>
              </a:endParaRPr>
            </a:p>
            <a:p>
              <a:pPr algn="just" defTabSz="914358"/>
              <a:r>
                <a:rPr lang="en-US" sz="1400">
                  <a:solidFill>
                    <a:schemeClr val="tx1">
                      <a:lumMod val="85000"/>
                      <a:lumOff val="15000"/>
                    </a:schemeClr>
                  </a:solidFill>
                  <a:latin typeface="Arial"/>
                  <a:cs typeface="Arial"/>
                  <a:sym typeface="Arial"/>
                </a:rPr>
                <a:t>Design, financing, execution of investments, conservation, operation and transfer of the assets included as part of the project for the new multipurpose port terminal at the Port of Chimbote</a:t>
              </a:r>
              <a:r>
                <a:rPr lang="es-ES" sz="1400">
                  <a:solidFill>
                    <a:schemeClr val="tx1">
                      <a:lumMod val="85000"/>
                      <a:lumOff val="15000"/>
                    </a:schemeClr>
                  </a:solidFill>
                  <a:latin typeface="Arial"/>
                  <a:cs typeface="Arial"/>
                  <a:sym typeface="Arial"/>
                </a:rPr>
                <a:t>.</a:t>
              </a:r>
              <a:endParaRPr lang="es-ES" sz="1400">
                <a:solidFill>
                  <a:schemeClr val="tx1">
                    <a:lumMod val="85000"/>
                    <a:lumOff val="15000"/>
                  </a:schemeClr>
                </a:solidFill>
                <a:latin typeface="Arial"/>
                <a:cs typeface="Arial"/>
              </a:endParaRPr>
            </a:p>
          </p:txBody>
        </p:sp>
        <p:grpSp>
          <p:nvGrpSpPr>
            <p:cNvPr id="2" name="Grupo 1">
              <a:extLst>
                <a:ext uri="{FF2B5EF4-FFF2-40B4-BE49-F238E27FC236}">
                  <a16:creationId xmlns:a16="http://schemas.microsoft.com/office/drawing/2014/main" id="{67ABFE0B-8367-4376-C106-0A4B4BF257FA}"/>
                </a:ext>
              </a:extLst>
            </p:cNvPr>
            <p:cNvGrpSpPr/>
            <p:nvPr/>
          </p:nvGrpSpPr>
          <p:grpSpPr>
            <a:xfrm>
              <a:off x="5142084" y="2124944"/>
              <a:ext cx="818611" cy="800469"/>
              <a:chOff x="5142084" y="1855488"/>
              <a:chExt cx="818611" cy="800469"/>
            </a:xfrm>
          </p:grpSpPr>
          <p:sp>
            <p:nvSpPr>
              <p:cNvPr id="8" name="Elipse 7">
                <a:extLst>
                  <a:ext uri="{FF2B5EF4-FFF2-40B4-BE49-F238E27FC236}">
                    <a16:creationId xmlns:a16="http://schemas.microsoft.com/office/drawing/2014/main" id="{388F7D80-E54F-022E-9250-F0EFFD4AB2D9}"/>
                  </a:ext>
                </a:extLst>
              </p:cNvPr>
              <p:cNvSpPr/>
              <p:nvPr/>
            </p:nvSpPr>
            <p:spPr>
              <a:xfrm>
                <a:off x="5142084" y="1855488"/>
                <a:ext cx="818611" cy="800469"/>
              </a:xfrm>
              <a:prstGeom prst="ellipse">
                <a:avLst/>
              </a:prstGeom>
              <a:solidFill>
                <a:srgbClr val="0582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0" name="Gráfico 9" descr="Plano con relleno sólido">
                <a:extLst>
                  <a:ext uri="{FF2B5EF4-FFF2-40B4-BE49-F238E27FC236}">
                    <a16:creationId xmlns:a16="http://schemas.microsoft.com/office/drawing/2014/main" id="{C6C4B375-708A-E67B-9E0E-F205651E3793}"/>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252136" y="1954934"/>
                <a:ext cx="596900" cy="601577"/>
              </a:xfrm>
              <a:prstGeom prst="rect">
                <a:avLst/>
              </a:prstGeom>
            </p:spPr>
          </p:pic>
        </p:grpSp>
      </p:grpSp>
      <p:grpSp>
        <p:nvGrpSpPr>
          <p:cNvPr id="32" name="Grupo 31">
            <a:extLst>
              <a:ext uri="{FF2B5EF4-FFF2-40B4-BE49-F238E27FC236}">
                <a16:creationId xmlns:a16="http://schemas.microsoft.com/office/drawing/2014/main" id="{14837323-7669-ECBC-9105-5BE747281A10}"/>
              </a:ext>
            </a:extLst>
          </p:cNvPr>
          <p:cNvGrpSpPr/>
          <p:nvPr/>
        </p:nvGrpSpPr>
        <p:grpSpPr>
          <a:xfrm>
            <a:off x="5139866" y="4850121"/>
            <a:ext cx="6177422" cy="966930"/>
            <a:chOff x="5139866" y="5189057"/>
            <a:chExt cx="6177422" cy="966930"/>
          </a:xfrm>
        </p:grpSpPr>
        <p:sp>
          <p:nvSpPr>
            <p:cNvPr id="16" name="object 14">
              <a:extLst>
                <a:ext uri="{FF2B5EF4-FFF2-40B4-BE49-F238E27FC236}">
                  <a16:creationId xmlns:a16="http://schemas.microsoft.com/office/drawing/2014/main" id="{2ECC2B9C-1F11-9E35-7F0D-B4AECBA26314}"/>
                </a:ext>
              </a:extLst>
            </p:cNvPr>
            <p:cNvSpPr txBox="1"/>
            <p:nvPr/>
          </p:nvSpPr>
          <p:spPr>
            <a:xfrm>
              <a:off x="6096000" y="5189057"/>
              <a:ext cx="5221288" cy="966930"/>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endParaRPr>
            </a:p>
            <a:p>
              <a:pPr algn="just" defTabSz="914358"/>
              <a:r>
                <a:rPr lang="en-US" sz="1400">
                  <a:solidFill>
                    <a:schemeClr val="tx1">
                      <a:lumMod val="85000"/>
                      <a:lumOff val="15000"/>
                    </a:schemeClr>
                  </a:solidFill>
                  <a:latin typeface="Arial"/>
                  <a:cs typeface="Arial"/>
                  <a:sym typeface="Arial"/>
                </a:rPr>
                <a:t>It proposes to attend to the loading and unloading of cargo, as well as operations directly related to the operation of the terminal, in accordance with the Productivity Service Levels.</a:t>
              </a:r>
            </a:p>
          </p:txBody>
        </p:sp>
        <p:grpSp>
          <p:nvGrpSpPr>
            <p:cNvPr id="12" name="Grupo 11">
              <a:extLst>
                <a:ext uri="{FF2B5EF4-FFF2-40B4-BE49-F238E27FC236}">
                  <a16:creationId xmlns:a16="http://schemas.microsoft.com/office/drawing/2014/main" id="{399A2C66-49AB-D017-0E51-0AC31C632932}"/>
                </a:ext>
              </a:extLst>
            </p:cNvPr>
            <p:cNvGrpSpPr/>
            <p:nvPr/>
          </p:nvGrpSpPr>
          <p:grpSpPr>
            <a:xfrm>
              <a:off x="5139866" y="5298392"/>
              <a:ext cx="800469" cy="795027"/>
              <a:chOff x="5139866" y="5071602"/>
              <a:chExt cx="800469" cy="795027"/>
            </a:xfrm>
          </p:grpSpPr>
          <p:sp>
            <p:nvSpPr>
              <p:cNvPr id="19" name="Elipse 18">
                <a:extLst>
                  <a:ext uri="{FF2B5EF4-FFF2-40B4-BE49-F238E27FC236}">
                    <a16:creationId xmlns:a16="http://schemas.microsoft.com/office/drawing/2014/main" id="{1AD7515E-470E-A0EF-C109-3F452CDCB4F3}"/>
                  </a:ext>
                </a:extLst>
              </p:cNvPr>
              <p:cNvSpPr/>
              <p:nvPr/>
            </p:nvSpPr>
            <p:spPr>
              <a:xfrm>
                <a:off x="5139866" y="5071602"/>
                <a:ext cx="800469" cy="795027"/>
              </a:xfrm>
              <a:prstGeom prst="ellipse">
                <a:avLst/>
              </a:prstGeom>
              <a:solidFill>
                <a:srgbClr val="0582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0" name="Gráfico 19" descr="Hombre trabajador de la construcción con relleno sólido">
                <a:extLst>
                  <a:ext uri="{FF2B5EF4-FFF2-40B4-BE49-F238E27FC236}">
                    <a16:creationId xmlns:a16="http://schemas.microsoft.com/office/drawing/2014/main" id="{6CF590D6-461E-9042-7535-1E9C2221222E}"/>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190380" y="5129174"/>
                <a:ext cx="682173" cy="682173"/>
              </a:xfrm>
              <a:prstGeom prst="rect">
                <a:avLst/>
              </a:prstGeom>
            </p:spPr>
          </p:pic>
        </p:grpSp>
      </p:grpSp>
      <p:grpSp>
        <p:nvGrpSpPr>
          <p:cNvPr id="26" name="Grupo 25">
            <a:extLst>
              <a:ext uri="{FF2B5EF4-FFF2-40B4-BE49-F238E27FC236}">
                <a16:creationId xmlns:a16="http://schemas.microsoft.com/office/drawing/2014/main" id="{B4D8B498-AA22-B8D8-8A43-73A7C77C1B62}"/>
              </a:ext>
            </a:extLst>
          </p:cNvPr>
          <p:cNvGrpSpPr/>
          <p:nvPr/>
        </p:nvGrpSpPr>
        <p:grpSpPr>
          <a:xfrm>
            <a:off x="5143992" y="3439409"/>
            <a:ext cx="6173296" cy="906751"/>
            <a:chOff x="5143992" y="3787756"/>
            <a:chExt cx="6173296" cy="906751"/>
          </a:xfrm>
        </p:grpSpPr>
        <p:sp>
          <p:nvSpPr>
            <p:cNvPr id="15" name="object 14">
              <a:extLst>
                <a:ext uri="{FF2B5EF4-FFF2-40B4-BE49-F238E27FC236}">
                  <a16:creationId xmlns:a16="http://schemas.microsoft.com/office/drawing/2014/main" id="{AC30F340-74A7-5026-7A2D-58BE0E25B14E}"/>
                </a:ext>
              </a:extLst>
            </p:cNvPr>
            <p:cNvSpPr txBox="1"/>
            <p:nvPr/>
          </p:nvSpPr>
          <p:spPr>
            <a:xfrm>
              <a:off x="6096000" y="3787756"/>
              <a:ext cx="5221288" cy="874597"/>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Investment</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Amount</a:t>
              </a:r>
              <a:r>
                <a:rPr lang="es-MX" sz="2000" b="1">
                  <a:solidFill>
                    <a:schemeClr val="tx1">
                      <a:lumMod val="85000"/>
                      <a:lumOff val="15000"/>
                    </a:schemeClr>
                  </a:solidFill>
                  <a:latin typeface="Arial"/>
                  <a:cs typeface="Arial"/>
                  <a:sym typeface="Arial"/>
                </a:rPr>
                <a:t>: US$ 172 MM</a:t>
              </a:r>
            </a:p>
            <a:p>
              <a:pPr algn="just" defTabSz="914358"/>
              <a:r>
                <a:rPr lang="en-US">
                  <a:solidFill>
                    <a:schemeClr val="tx1">
                      <a:lumMod val="85000"/>
                      <a:lumOff val="15000"/>
                    </a:schemeClr>
                  </a:solidFill>
                  <a:latin typeface="Arial"/>
                  <a:cs typeface="Arial"/>
                  <a:sym typeface="Arial"/>
                </a:rPr>
                <a:t>Self-financed unsolicited proposal modality for a term to be defined</a:t>
              </a:r>
              <a:r>
                <a:rPr lang="es-MX">
                  <a:solidFill>
                    <a:schemeClr val="tx1">
                      <a:lumMod val="85000"/>
                      <a:lumOff val="15000"/>
                    </a:schemeClr>
                  </a:solidFill>
                  <a:latin typeface="Arial"/>
                  <a:cs typeface="Arial"/>
                  <a:sym typeface="Arial"/>
                </a:rPr>
                <a:t>.</a:t>
              </a:r>
            </a:p>
          </p:txBody>
        </p:sp>
        <p:grpSp>
          <p:nvGrpSpPr>
            <p:cNvPr id="21" name="Grupo 20">
              <a:extLst>
                <a:ext uri="{FF2B5EF4-FFF2-40B4-BE49-F238E27FC236}">
                  <a16:creationId xmlns:a16="http://schemas.microsoft.com/office/drawing/2014/main" id="{547F8E92-40B2-DD57-C6B6-673F3501E1D1}"/>
                </a:ext>
              </a:extLst>
            </p:cNvPr>
            <p:cNvGrpSpPr/>
            <p:nvPr/>
          </p:nvGrpSpPr>
          <p:grpSpPr>
            <a:xfrm>
              <a:off x="5143992" y="3889503"/>
              <a:ext cx="818611" cy="805004"/>
              <a:chOff x="5143992" y="3819188"/>
              <a:chExt cx="818611" cy="805004"/>
            </a:xfrm>
          </p:grpSpPr>
          <p:sp>
            <p:nvSpPr>
              <p:cNvPr id="22" name="Elipse 21">
                <a:extLst>
                  <a:ext uri="{FF2B5EF4-FFF2-40B4-BE49-F238E27FC236}">
                    <a16:creationId xmlns:a16="http://schemas.microsoft.com/office/drawing/2014/main" id="{51FD72FE-8B2D-C833-5102-CFC7C862F60C}"/>
                  </a:ext>
                </a:extLst>
              </p:cNvPr>
              <p:cNvSpPr/>
              <p:nvPr/>
            </p:nvSpPr>
            <p:spPr>
              <a:xfrm>
                <a:off x="5143992" y="3819188"/>
                <a:ext cx="818611" cy="805004"/>
              </a:xfrm>
              <a:prstGeom prst="ellipse">
                <a:avLst/>
              </a:prstGeom>
              <a:solidFill>
                <a:srgbClr val="0582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3" name="Gráfico 22" descr="Monedas con relleno sólido">
                <a:extLst>
                  <a:ext uri="{FF2B5EF4-FFF2-40B4-BE49-F238E27FC236}">
                    <a16:creationId xmlns:a16="http://schemas.microsoft.com/office/drawing/2014/main" id="{B30451B7-0DF5-7DAB-A507-E35D649738A2}"/>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234994" y="3910087"/>
                <a:ext cx="614042" cy="623207"/>
              </a:xfrm>
              <a:prstGeom prst="rect">
                <a:avLst/>
              </a:prstGeom>
            </p:spPr>
          </p:pic>
        </p:grpSp>
      </p:grpSp>
      <p:grpSp>
        <p:nvGrpSpPr>
          <p:cNvPr id="4" name="Grupo 3">
            <a:extLst>
              <a:ext uri="{FF2B5EF4-FFF2-40B4-BE49-F238E27FC236}">
                <a16:creationId xmlns:a16="http://schemas.microsoft.com/office/drawing/2014/main" id="{5E1CD699-6FE3-52B2-4BA9-620D44510A3C}"/>
              </a:ext>
            </a:extLst>
          </p:cNvPr>
          <p:cNvGrpSpPr/>
          <p:nvPr/>
        </p:nvGrpSpPr>
        <p:grpSpPr>
          <a:xfrm>
            <a:off x="354298" y="996472"/>
            <a:ext cx="3898394" cy="1155318"/>
            <a:chOff x="354298" y="996472"/>
            <a:chExt cx="3898394" cy="1155318"/>
          </a:xfrm>
        </p:grpSpPr>
        <p:sp>
          <p:nvSpPr>
            <p:cNvPr id="5" name="object 5">
              <a:extLst>
                <a:ext uri="{FF2B5EF4-FFF2-40B4-BE49-F238E27FC236}">
                  <a16:creationId xmlns:a16="http://schemas.microsoft.com/office/drawing/2014/main" id="{36B23734-1A81-41BC-3E4A-62B29F78276A}"/>
                </a:ext>
              </a:extLst>
            </p:cNvPr>
            <p:cNvSpPr txBox="1"/>
            <p:nvPr/>
          </p:nvSpPr>
          <p:spPr>
            <a:xfrm>
              <a:off x="708226" y="1886877"/>
              <a:ext cx="3155750" cy="264913"/>
            </a:xfrm>
            <a:prstGeom prst="rect">
              <a:avLst/>
            </a:prstGeom>
            <a:solidFill>
              <a:srgbClr val="C00000"/>
            </a:solidFill>
          </p:spPr>
          <p:txBody>
            <a:bodyPr vert="horz" wrap="square" lIns="0" tIns="12699" rIns="0" bIns="0" rtlCol="0">
              <a:spAutoFit/>
            </a:bodyPr>
            <a:lstStyle/>
            <a:p>
              <a:pPr marL="12699" algn="ctr" defTabSz="914358">
                <a:spcBef>
                  <a:spcPts val="100"/>
                </a:spcBef>
                <a:defRPr/>
              </a:pPr>
              <a:r>
                <a:rPr lang="es-MX" sz="1600" b="1" spc="-10">
                  <a:solidFill>
                    <a:srgbClr val="FFFFFF"/>
                  </a:solidFill>
                  <a:latin typeface="Arial"/>
                  <a:cs typeface="Arial"/>
                  <a:sym typeface="Arial"/>
                </a:rPr>
                <a:t>FORMULATION</a:t>
              </a:r>
              <a:endParaRPr lang="es-PE" sz="1600" b="1">
                <a:solidFill>
                  <a:prstClr val="black"/>
                </a:solidFill>
                <a:latin typeface="Arial"/>
                <a:cs typeface="Arial"/>
                <a:sym typeface="Arial"/>
              </a:endParaRPr>
            </a:p>
          </p:txBody>
        </p:sp>
        <p:grpSp>
          <p:nvGrpSpPr>
            <p:cNvPr id="6" name="Grupo 5">
              <a:extLst>
                <a:ext uri="{FF2B5EF4-FFF2-40B4-BE49-F238E27FC236}">
                  <a16:creationId xmlns:a16="http://schemas.microsoft.com/office/drawing/2014/main" id="{0EA8B7AD-C013-47B3-80FD-9C45973998C7}"/>
                </a:ext>
              </a:extLst>
            </p:cNvPr>
            <p:cNvGrpSpPr/>
            <p:nvPr/>
          </p:nvGrpSpPr>
          <p:grpSpPr>
            <a:xfrm>
              <a:off x="354298" y="996472"/>
              <a:ext cx="3898394" cy="978370"/>
              <a:chOff x="-164593" y="5768531"/>
              <a:chExt cx="3898394" cy="978370"/>
            </a:xfrm>
            <a:noFill/>
          </p:grpSpPr>
          <p:sp>
            <p:nvSpPr>
              <p:cNvPr id="9" name="object 2">
                <a:extLst>
                  <a:ext uri="{FF2B5EF4-FFF2-40B4-BE49-F238E27FC236}">
                    <a16:creationId xmlns:a16="http://schemas.microsoft.com/office/drawing/2014/main" id="{39FB1EE4-DE23-8BE1-D3BB-87BA19D507AD}"/>
                  </a:ext>
                </a:extLst>
              </p:cNvPr>
              <p:cNvSpPr/>
              <p:nvPr/>
            </p:nvSpPr>
            <p:spPr>
              <a:xfrm>
                <a:off x="-164593" y="5768531"/>
                <a:ext cx="3898394" cy="978370"/>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prstClr val="black"/>
                  </a:solidFill>
                  <a:latin typeface="Arial"/>
                  <a:cs typeface="Arial"/>
                  <a:sym typeface="Arial"/>
                </a:endParaRPr>
              </a:p>
            </p:txBody>
          </p:sp>
          <p:sp>
            <p:nvSpPr>
              <p:cNvPr id="11" name="object 5">
                <a:extLst>
                  <a:ext uri="{FF2B5EF4-FFF2-40B4-BE49-F238E27FC236}">
                    <a16:creationId xmlns:a16="http://schemas.microsoft.com/office/drawing/2014/main" id="{C1BDCFB9-8B61-C123-FE74-9C4F0A8873C1}"/>
                  </a:ext>
                </a:extLst>
              </p:cNvPr>
              <p:cNvSpPr txBox="1"/>
              <p:nvPr/>
            </p:nvSpPr>
            <p:spPr>
              <a:xfrm>
                <a:off x="191765" y="5883645"/>
                <a:ext cx="1981799" cy="751487"/>
              </a:xfrm>
              <a:prstGeom prst="rect">
                <a:avLst/>
              </a:prstGeom>
              <a:grpFill/>
            </p:spPr>
            <p:txBody>
              <a:bodyPr vert="horz" wrap="square" lIns="0" tIns="12699" rIns="0" bIns="0" rtlCol="0">
                <a:spAutoFit/>
              </a:bodyPr>
              <a:lstStyle/>
              <a:p>
                <a:pPr marL="12699" defTabSz="914358">
                  <a:defRPr/>
                </a:pPr>
                <a:r>
                  <a:rPr lang="en-US" sz="1600" b="1" spc="-10">
                    <a:solidFill>
                      <a:srgbClr val="FFFFFF"/>
                    </a:solidFill>
                    <a:latin typeface="Arial"/>
                    <a:cs typeface="Arial"/>
                    <a:sym typeface="Arial"/>
                  </a:rPr>
                  <a:t>ESTIMATED DATE OF DECLARATION OF INTEREST</a:t>
                </a:r>
                <a:endParaRPr lang="es-PE" sz="1600">
                  <a:solidFill>
                    <a:prstClr val="black"/>
                  </a:solidFill>
                  <a:latin typeface="Arial"/>
                  <a:cs typeface="Arial"/>
                  <a:sym typeface="Arial"/>
                </a:endParaRPr>
              </a:p>
            </p:txBody>
          </p:sp>
          <p:sp>
            <p:nvSpPr>
              <p:cNvPr id="13" name="object 18">
                <a:extLst>
                  <a:ext uri="{FF2B5EF4-FFF2-40B4-BE49-F238E27FC236}">
                    <a16:creationId xmlns:a16="http://schemas.microsoft.com/office/drawing/2014/main" id="{65269625-7D01-C9FB-B980-6E25A77E4291}"/>
                  </a:ext>
                </a:extLst>
              </p:cNvPr>
              <p:cNvSpPr txBox="1"/>
              <p:nvPr/>
            </p:nvSpPr>
            <p:spPr>
              <a:xfrm>
                <a:off x="2123271" y="5897597"/>
                <a:ext cx="1241098" cy="243656"/>
              </a:xfrm>
              <a:prstGeom prst="rect">
                <a:avLst/>
              </a:prstGeom>
              <a:solidFill>
                <a:srgbClr val="C00000"/>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II</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7" name="object 17">
              <a:extLst>
                <a:ext uri="{FF2B5EF4-FFF2-40B4-BE49-F238E27FC236}">
                  <a16:creationId xmlns:a16="http://schemas.microsoft.com/office/drawing/2014/main" id="{13EBB433-D26D-E921-9734-6145265BC633}"/>
                </a:ext>
              </a:extLst>
            </p:cNvPr>
            <p:cNvSpPr txBox="1"/>
            <p:nvPr/>
          </p:nvSpPr>
          <p:spPr>
            <a:xfrm>
              <a:off x="2957998" y="1366208"/>
              <a:ext cx="597755" cy="321241"/>
            </a:xfrm>
            <a:prstGeom prst="rect">
              <a:avLst/>
            </a:prstGeom>
            <a:no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4</a:t>
              </a:r>
              <a:endParaRPr sz="2000">
                <a:solidFill>
                  <a:schemeClr val="bg1"/>
                </a:solidFill>
                <a:latin typeface="Arial"/>
                <a:cs typeface="Arial"/>
                <a:sym typeface="Arial"/>
              </a:endParaRPr>
            </a:p>
          </p:txBody>
        </p:sp>
      </p:grpSp>
    </p:spTree>
    <p:extLst>
      <p:ext uri="{BB962C8B-B14F-4D97-AF65-F5344CB8AC3E}">
        <p14:creationId xmlns:p14="http://schemas.microsoft.com/office/powerpoint/2010/main" val="41502083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5294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407255BC-0772-F520-CF47-09E7001DBD56}"/>
              </a:ext>
            </a:extLst>
          </p:cNvPr>
          <p:cNvSpPr>
            <a:spLocks noGrp="1" noRot="1" noMove="1" noResize="1" noEditPoints="1" noAdjustHandles="1" noChangeArrowheads="1" noChangeShapeType="1"/>
          </p:cNvSpPr>
          <p:nvPr/>
        </p:nvSpPr>
        <p:spPr>
          <a:xfrm>
            <a:off x="9378462" y="375138"/>
            <a:ext cx="2636030" cy="8132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75" name="CuadroTexto 74">
            <a:extLst>
              <a:ext uri="{FF2B5EF4-FFF2-40B4-BE49-F238E27FC236}">
                <a16:creationId xmlns:a16="http://schemas.microsoft.com/office/drawing/2014/main" id="{93A6FE4C-F018-F0A8-42F5-EF72392D4330}"/>
              </a:ext>
            </a:extLst>
          </p:cNvPr>
          <p:cNvSpPr txBox="1"/>
          <p:nvPr/>
        </p:nvSpPr>
        <p:spPr>
          <a:xfrm>
            <a:off x="4430186" y="704064"/>
            <a:ext cx="6503230" cy="461665"/>
          </a:xfrm>
          <a:prstGeom prst="rect">
            <a:avLst/>
          </a:prstGeom>
          <a:noFill/>
        </p:spPr>
        <p:txBody>
          <a:bodyPr wrap="square" lIns="91440" tIns="45720" rIns="91440" bIns="45720" anchor="t">
            <a:spAutoFit/>
          </a:bodyPr>
          <a:lstStyle/>
          <a:p>
            <a:pPr>
              <a:defRPr/>
            </a:pPr>
            <a:endParaRPr lang="es-PE" sz="2400" b="1">
              <a:solidFill>
                <a:srgbClr val="8064A2"/>
              </a:solidFill>
              <a:latin typeface="Arial"/>
              <a:cs typeface="Arial"/>
            </a:endParaRPr>
          </a:p>
        </p:txBody>
      </p:sp>
      <p:sp>
        <p:nvSpPr>
          <p:cNvPr id="2" name="CuadroTexto 1">
            <a:extLst>
              <a:ext uri="{FF2B5EF4-FFF2-40B4-BE49-F238E27FC236}">
                <a16:creationId xmlns:a16="http://schemas.microsoft.com/office/drawing/2014/main" id="{BAEB291D-F604-347C-AAD2-2D6EC448281F}"/>
              </a:ext>
            </a:extLst>
          </p:cNvPr>
          <p:cNvSpPr txBox="1"/>
          <p:nvPr/>
        </p:nvSpPr>
        <p:spPr>
          <a:xfrm>
            <a:off x="1440632" y="2678675"/>
            <a:ext cx="2433678" cy="584769"/>
          </a:xfrm>
          <a:prstGeom prst="rect">
            <a:avLst/>
          </a:prstGeom>
          <a:noFill/>
        </p:spPr>
        <p:txBody>
          <a:bodyPr wrap="square" lIns="91434" tIns="45717" rIns="91434" bIns="45717" anchor="t">
            <a:spAutoFit/>
          </a:bodyPr>
          <a:lstStyle/>
          <a:p>
            <a:pPr marL="285750" indent="-285750" defTabSz="914358">
              <a:buFont typeface="Wingdings" pitchFamily="2" charset="2"/>
              <a:buChar char="§"/>
              <a:defRPr/>
            </a:pPr>
            <a:r>
              <a:rPr lang="en-US" sz="1400" b="1">
                <a:latin typeface="Arial"/>
                <a:cs typeface="Arial"/>
              </a:rPr>
              <a:t>3 </a:t>
            </a:r>
            <a:r>
              <a:rPr lang="en-US" sz="1400">
                <a:latin typeface="Arial"/>
                <a:cs typeface="Arial"/>
              </a:rPr>
              <a:t>beneficiary</a:t>
            </a:r>
            <a:r>
              <a:rPr lang="en-US" sz="1400" b="1">
                <a:latin typeface="Arial"/>
                <a:cs typeface="Arial"/>
              </a:rPr>
              <a:t> regions</a:t>
            </a:r>
            <a:br>
              <a:rPr lang="en-US">
                <a:latin typeface="Arial"/>
                <a:cs typeface="Arial"/>
              </a:rPr>
            </a:br>
            <a:endParaRPr lang="en-US" b="0" i="0" u="none" strike="noStrike" kern="1200" cap="none" spc="0" normalizeH="0" baseline="0" noProof="0">
              <a:ln>
                <a:noFill/>
              </a:ln>
              <a:effectLst/>
              <a:uLnTx/>
              <a:uFillTx/>
              <a:latin typeface="Arial"/>
              <a:cs typeface="Arial"/>
            </a:endParaRPr>
          </a:p>
        </p:txBody>
      </p:sp>
      <p:sp>
        <p:nvSpPr>
          <p:cNvPr id="3" name="CuadroTexto 2">
            <a:extLst>
              <a:ext uri="{FF2B5EF4-FFF2-40B4-BE49-F238E27FC236}">
                <a16:creationId xmlns:a16="http://schemas.microsoft.com/office/drawing/2014/main" id="{69DACDC9-258B-B8C5-8FDE-0059DE0F495C}"/>
              </a:ext>
            </a:extLst>
          </p:cNvPr>
          <p:cNvSpPr txBox="1"/>
          <p:nvPr/>
        </p:nvSpPr>
        <p:spPr>
          <a:xfrm>
            <a:off x="1381057" y="1273575"/>
            <a:ext cx="2743742" cy="738658"/>
          </a:xfrm>
          <a:prstGeom prst="rect">
            <a:avLst/>
          </a:prstGeom>
          <a:noFill/>
        </p:spPr>
        <p:txBody>
          <a:bodyPr wrap="square" lIns="91434" tIns="45717" rIns="91434" bIns="45717" anchor="t">
            <a:spAutoFit/>
          </a:bodyPr>
          <a:lstStyle/>
          <a:p>
            <a:pPr indent="-285750" defTabSz="914358">
              <a:buFont typeface="Wingdings" pitchFamily="2" charset="2"/>
              <a:buChar char="§"/>
              <a:defRPr/>
            </a:pPr>
            <a:r>
              <a:rPr lang="en-US" sz="1400">
                <a:latin typeface="Arial"/>
                <a:cs typeface="Arial"/>
              </a:rPr>
              <a:t>Investment Opportunities for </a:t>
            </a:r>
            <a:r>
              <a:rPr lang="en-US" sz="1400" b="1">
                <a:latin typeface="Arial"/>
                <a:cs typeface="Arial"/>
              </a:rPr>
              <a:t>more than US$ 1000 MM</a:t>
            </a:r>
            <a:endParaRPr lang="es-PE" sz="1400">
              <a:latin typeface="Arial"/>
              <a:cs typeface="Arial"/>
            </a:endParaRPr>
          </a:p>
          <a:p>
            <a:pPr marL="285750" marR="0" lvl="0" indent="-285750" algn="l" defTabSz="914358">
              <a:spcBef>
                <a:spcPts val="0"/>
              </a:spcBef>
              <a:spcAft>
                <a:spcPts val="0"/>
              </a:spcAft>
              <a:buClrTx/>
              <a:buSzTx/>
              <a:buFont typeface="Wingdings" pitchFamily="2" charset="2"/>
              <a:buChar char="§"/>
              <a:tabLst/>
              <a:defRPr/>
            </a:pPr>
            <a:endParaRPr lang="en-US" sz="1400" b="0" i="0" u="none" strike="noStrike" kern="1200" cap="none" spc="0" normalizeH="0" baseline="0" noProof="0">
              <a:ln>
                <a:noFill/>
              </a:ln>
              <a:effectLst/>
              <a:uLnTx/>
              <a:uFillTx/>
              <a:latin typeface="Arial"/>
              <a:cs typeface="Arial"/>
            </a:endParaRPr>
          </a:p>
        </p:txBody>
      </p:sp>
      <p:pic>
        <p:nvPicPr>
          <p:cNvPr id="12" name="Imagen 11" descr="Mapa&#10;&#10;Descripción generada automáticamente">
            <a:extLst>
              <a:ext uri="{FF2B5EF4-FFF2-40B4-BE49-F238E27FC236}">
                <a16:creationId xmlns:a16="http://schemas.microsoft.com/office/drawing/2014/main" id="{183680FD-6CA0-FBF0-7A20-393834475B6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06573" y="3202015"/>
            <a:ext cx="2339239" cy="2994727"/>
          </a:xfrm>
          <a:prstGeom prst="rect">
            <a:avLst/>
          </a:prstGeom>
        </p:spPr>
      </p:pic>
      <p:sp>
        <p:nvSpPr>
          <p:cNvPr id="17" name="CuadroTexto 16">
            <a:extLst>
              <a:ext uri="{FF2B5EF4-FFF2-40B4-BE49-F238E27FC236}">
                <a16:creationId xmlns:a16="http://schemas.microsoft.com/office/drawing/2014/main" id="{7957763D-9D01-0A28-379F-C0171C6C44D2}"/>
              </a:ext>
            </a:extLst>
          </p:cNvPr>
          <p:cNvSpPr txBox="1"/>
          <p:nvPr/>
        </p:nvSpPr>
        <p:spPr>
          <a:xfrm>
            <a:off x="1045212" y="365606"/>
            <a:ext cx="5348331" cy="461665"/>
          </a:xfrm>
          <a:prstGeom prst="rect">
            <a:avLst/>
          </a:prstGeom>
          <a:solidFill>
            <a:srgbClr val="C00000"/>
          </a:solidFill>
        </p:spPr>
        <p:txBody>
          <a:bodyPr wrap="square" lIns="91440" tIns="45720" rIns="91440" bIns="45720" anchor="t">
            <a:spAutoFit/>
          </a:bodyPr>
          <a:lstStyle/>
          <a:p>
            <a:pPr>
              <a:defRPr/>
            </a:pPr>
            <a:r>
              <a:rPr lang="es-PE" sz="2400" b="1">
                <a:solidFill>
                  <a:schemeClr val="bg1"/>
                </a:solidFill>
                <a:latin typeface="Arial"/>
                <a:cs typeface="Arial"/>
              </a:rPr>
              <a:t>PPP SCHEDULE IN HEALTH</a:t>
            </a:r>
          </a:p>
        </p:txBody>
      </p:sp>
      <p:sp>
        <p:nvSpPr>
          <p:cNvPr id="18" name="CuadroTexto 17">
            <a:extLst>
              <a:ext uri="{FF2B5EF4-FFF2-40B4-BE49-F238E27FC236}">
                <a16:creationId xmlns:a16="http://schemas.microsoft.com/office/drawing/2014/main" id="{025C7463-7374-37AA-09A8-5A24CD1E4EB3}"/>
              </a:ext>
            </a:extLst>
          </p:cNvPr>
          <p:cNvSpPr txBox="1"/>
          <p:nvPr/>
        </p:nvSpPr>
        <p:spPr>
          <a:xfrm>
            <a:off x="1412347" y="1879055"/>
            <a:ext cx="2586221" cy="523214"/>
          </a:xfrm>
          <a:prstGeom prst="rect">
            <a:avLst/>
          </a:prstGeom>
          <a:noFill/>
        </p:spPr>
        <p:txBody>
          <a:bodyPr wrap="square" lIns="91434" tIns="45717" rIns="91434" bIns="45717" anchor="t">
            <a:spAutoFit/>
          </a:bodyPr>
          <a:lstStyle/>
          <a:p>
            <a:pPr indent="-285750" defTabSz="914358">
              <a:buFont typeface="Wingdings" pitchFamily="2" charset="2"/>
              <a:buChar char="§"/>
              <a:defRPr/>
            </a:pPr>
            <a:r>
              <a:rPr lang="en-US" sz="1400">
                <a:latin typeface="Arial"/>
                <a:cs typeface="Arial"/>
              </a:rPr>
              <a:t>More than </a:t>
            </a:r>
            <a:r>
              <a:rPr lang="en-US" sz="1400" b="1">
                <a:latin typeface="Arial"/>
                <a:cs typeface="Arial"/>
              </a:rPr>
              <a:t>2.3 million </a:t>
            </a:r>
          </a:p>
          <a:p>
            <a:pPr defTabSz="914358">
              <a:defRPr/>
            </a:pPr>
            <a:r>
              <a:rPr lang="en-US" sz="1400" b="1">
                <a:latin typeface="Arial"/>
                <a:cs typeface="Arial"/>
              </a:rPr>
              <a:t> </a:t>
            </a:r>
            <a:r>
              <a:rPr lang="en-US" sz="1400">
                <a:latin typeface="Arial"/>
                <a:cs typeface="Arial"/>
              </a:rPr>
              <a:t>inhabitants benefited</a:t>
            </a:r>
            <a:endParaRPr lang="en-US">
              <a:ea typeface="Calibri" panose="020F0502020204030204"/>
              <a:cs typeface="Calibri" panose="020F0502020204030204"/>
            </a:endParaRPr>
          </a:p>
        </p:txBody>
      </p:sp>
      <p:sp>
        <p:nvSpPr>
          <p:cNvPr id="19" name="CuadroTexto 1">
            <a:extLst>
              <a:ext uri="{FF2B5EF4-FFF2-40B4-BE49-F238E27FC236}">
                <a16:creationId xmlns:a16="http://schemas.microsoft.com/office/drawing/2014/main" id="{15B64F62-7CC9-A3B9-798D-028EB8B992CE}"/>
              </a:ext>
            </a:extLst>
          </p:cNvPr>
          <p:cNvSpPr txBox="1"/>
          <p:nvPr/>
        </p:nvSpPr>
        <p:spPr>
          <a:xfrm>
            <a:off x="1498576" y="5704904"/>
            <a:ext cx="743689" cy="321509"/>
          </a:xfrm>
          <a:prstGeom prst="rect">
            <a:avLst/>
          </a:prstGeom>
          <a:noFill/>
        </p:spPr>
        <p:txBody>
          <a:bodyPr wrap="square" lIns="150761" tIns="75380" rIns="150761" bIns="75380" rtlCol="0" anchor="t">
            <a:spAutoFit/>
          </a:bodyPr>
          <a:ls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507353">
              <a:defRPr/>
            </a:pPr>
            <a:r>
              <a:rPr lang="es-MX" sz="1100" b="1" u="sng" kern="0">
                <a:solidFill>
                  <a:prstClr val="black"/>
                </a:solidFill>
                <a:latin typeface="Arial"/>
                <a:cs typeface="Arial"/>
                <a:sym typeface="Arial"/>
              </a:rPr>
              <a:t>Notes</a:t>
            </a:r>
            <a:r>
              <a:rPr lang="es-MX" sz="1100" b="1" kern="0">
                <a:solidFill>
                  <a:prstClr val="black"/>
                </a:solidFill>
                <a:latin typeface="Arial"/>
                <a:cs typeface="Arial"/>
                <a:sym typeface="Arial"/>
              </a:rPr>
              <a:t>:</a:t>
            </a:r>
          </a:p>
        </p:txBody>
      </p:sp>
      <p:sp>
        <p:nvSpPr>
          <p:cNvPr id="20" name="CuadroTexto 2">
            <a:extLst>
              <a:ext uri="{FF2B5EF4-FFF2-40B4-BE49-F238E27FC236}">
                <a16:creationId xmlns:a16="http://schemas.microsoft.com/office/drawing/2014/main" id="{DF16859D-0528-C546-AC55-BDB428243F55}"/>
              </a:ext>
            </a:extLst>
          </p:cNvPr>
          <p:cNvSpPr txBox="1"/>
          <p:nvPr/>
        </p:nvSpPr>
        <p:spPr>
          <a:xfrm>
            <a:off x="1826286" y="6301169"/>
            <a:ext cx="1713177" cy="276999"/>
          </a:xfrm>
          <a:prstGeom prst="rect">
            <a:avLst/>
          </a:prstGeom>
          <a:noFill/>
        </p:spPr>
        <p:txBody>
          <a:bodyPr wrap="square">
            <a:spAutoFit/>
          </a:bodyPr>
          <a:ls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507776">
              <a:defRPr/>
            </a:pPr>
            <a:r>
              <a:rPr lang="es-MX" sz="1200" kern="0">
                <a:solidFill>
                  <a:prstClr val="black"/>
                </a:solidFill>
                <a:latin typeface="Arial"/>
                <a:cs typeface="Arial"/>
                <a:sym typeface="Arial"/>
              </a:rPr>
              <a:t> </a:t>
            </a:r>
            <a:r>
              <a:rPr lang="en-us" sz="1200" kern="0">
                <a:solidFill>
                  <a:prstClr val="black"/>
                </a:solidFill>
                <a:latin typeface="Arial"/>
                <a:cs typeface="Arial"/>
                <a:sym typeface="Arial"/>
              </a:rPr>
              <a:t>State Initiative</a:t>
            </a:r>
            <a:endParaRPr lang="es-MX" sz="1200">
              <a:solidFill>
                <a:prstClr val="black"/>
              </a:solidFill>
              <a:latin typeface="Arial"/>
              <a:cs typeface="Arial"/>
              <a:sym typeface="Arial"/>
            </a:endParaRPr>
          </a:p>
        </p:txBody>
      </p:sp>
      <p:sp>
        <p:nvSpPr>
          <p:cNvPr id="21" name="CuadroTexto 3">
            <a:extLst>
              <a:ext uri="{FF2B5EF4-FFF2-40B4-BE49-F238E27FC236}">
                <a16:creationId xmlns:a16="http://schemas.microsoft.com/office/drawing/2014/main" id="{FEBF2410-DB5B-D7AB-3587-469C7EC46E07}"/>
              </a:ext>
            </a:extLst>
          </p:cNvPr>
          <p:cNvSpPr txBox="1"/>
          <p:nvPr/>
        </p:nvSpPr>
        <p:spPr>
          <a:xfrm>
            <a:off x="1541652" y="6294622"/>
            <a:ext cx="448101" cy="307777"/>
          </a:xfrm>
          <a:prstGeom prst="rect">
            <a:avLst/>
          </a:prstGeom>
          <a:noFill/>
        </p:spPr>
        <p:txBody>
          <a:bodyPr wrap="square">
            <a:spAutoFit/>
          </a:bodyPr>
          <a:ls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507776">
              <a:defRPr/>
            </a:pPr>
            <a:r>
              <a:rPr lang="es-MX" sz="1400" b="1">
                <a:solidFill>
                  <a:prstClr val="black"/>
                </a:solidFill>
                <a:highlight>
                  <a:srgbClr val="C0C0C0"/>
                </a:highlight>
                <a:latin typeface="Arial" panose="020B0604020202020204" pitchFamily="34" charset="0"/>
                <a:cs typeface="Arial" panose="020B0604020202020204" pitchFamily="34" charset="0"/>
                <a:sym typeface="Arial"/>
              </a:rPr>
              <a:t>SI </a:t>
            </a:r>
            <a:endParaRPr lang="es-MX" sz="1400">
              <a:solidFill>
                <a:prstClr val="black"/>
              </a:solidFill>
              <a:highlight>
                <a:srgbClr val="C0C0C0"/>
              </a:highlight>
              <a:latin typeface="Arial"/>
              <a:cs typeface="Arial"/>
              <a:sym typeface="Arial"/>
            </a:endParaRPr>
          </a:p>
        </p:txBody>
      </p:sp>
      <p:sp>
        <p:nvSpPr>
          <p:cNvPr id="22" name="CuadroTexto 4">
            <a:extLst>
              <a:ext uri="{FF2B5EF4-FFF2-40B4-BE49-F238E27FC236}">
                <a16:creationId xmlns:a16="http://schemas.microsoft.com/office/drawing/2014/main" id="{9546B1B6-4377-E68E-2213-6F82BEB418D7}"/>
              </a:ext>
            </a:extLst>
          </p:cNvPr>
          <p:cNvSpPr txBox="1"/>
          <p:nvPr/>
        </p:nvSpPr>
        <p:spPr>
          <a:xfrm>
            <a:off x="1496330" y="6022299"/>
            <a:ext cx="492307" cy="307777"/>
          </a:xfrm>
          <a:prstGeom prst="rect">
            <a:avLst/>
          </a:prstGeom>
          <a:noFill/>
        </p:spPr>
        <p:txBody>
          <a:bodyPr wrap="square">
            <a:spAutoFit/>
          </a:bodyPr>
          <a:ls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507776">
              <a:defRPr/>
            </a:pPr>
            <a:r>
              <a:rPr lang="es-MX" sz="1400" b="1">
                <a:solidFill>
                  <a:prstClr val="black"/>
                </a:solidFill>
                <a:highlight>
                  <a:srgbClr val="14C5D3"/>
                </a:highlight>
                <a:latin typeface="Arial" panose="020B0604020202020204" pitchFamily="34" charset="0"/>
                <a:cs typeface="Arial" panose="020B0604020202020204" pitchFamily="34" charset="0"/>
                <a:sym typeface="Arial"/>
              </a:rPr>
              <a:t>UP </a:t>
            </a:r>
            <a:endParaRPr lang="es-MX" sz="1400">
              <a:solidFill>
                <a:prstClr val="black"/>
              </a:solidFill>
              <a:highlight>
                <a:srgbClr val="14C5D3"/>
              </a:highlight>
              <a:latin typeface="Arial"/>
              <a:cs typeface="Arial"/>
              <a:sym typeface="Arial"/>
            </a:endParaRPr>
          </a:p>
        </p:txBody>
      </p:sp>
      <p:sp>
        <p:nvSpPr>
          <p:cNvPr id="24" name="CuadroTexto 23">
            <a:extLst>
              <a:ext uri="{FF2B5EF4-FFF2-40B4-BE49-F238E27FC236}">
                <a16:creationId xmlns:a16="http://schemas.microsoft.com/office/drawing/2014/main" id="{0791A48C-FE71-9219-365B-071E472EC069}"/>
              </a:ext>
            </a:extLst>
          </p:cNvPr>
          <p:cNvSpPr txBox="1"/>
          <p:nvPr/>
        </p:nvSpPr>
        <p:spPr>
          <a:xfrm>
            <a:off x="4914591" y="6577066"/>
            <a:ext cx="6602091" cy="276999"/>
          </a:xfrm>
          <a:prstGeom prst="rect">
            <a:avLst/>
          </a:prstGeom>
          <a:noFill/>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30000" noProof="0">
                <a:ln>
                  <a:noFill/>
                </a:ln>
                <a:solidFill>
                  <a:prstClr val="black"/>
                </a:solidFill>
                <a:effectLst/>
                <a:uLnTx/>
                <a:uFillTx/>
                <a:latin typeface="Arial"/>
                <a:ea typeface="+mn-ea"/>
                <a:cs typeface="Arial"/>
              </a:rPr>
              <a:t>*</a:t>
            </a:r>
            <a:r>
              <a:rPr lang="en-us" sz="1200" spc="-50">
                <a:solidFill>
                  <a:prstClr val="black">
                    <a:lumMod val="65000"/>
                    <a:lumOff val="35000"/>
                  </a:prstClr>
                </a:solidFill>
                <a:latin typeface="Calibri" panose="020F0502020204030204"/>
              </a:rPr>
              <a:t> Total Project Cost is considered since there is no investment component</a:t>
            </a:r>
            <a:endParaRPr kumimoji="0" lang="es-PE" sz="1200" b="0" i="0" u="none" strike="noStrike" kern="1200" cap="none" spc="-50" normalizeH="0" baseline="0" noProof="0">
              <a:ln>
                <a:noFill/>
              </a:ln>
              <a:solidFill>
                <a:prstClr val="black">
                  <a:lumMod val="65000"/>
                  <a:lumOff val="35000"/>
                </a:prstClr>
              </a:solidFill>
              <a:effectLst/>
              <a:uLnTx/>
              <a:uFillTx/>
              <a:latin typeface="Calibri" panose="020F0502020204030204"/>
              <a:ea typeface="+mn-ea"/>
              <a:cs typeface="+mn-cs"/>
            </a:endParaRPr>
          </a:p>
        </p:txBody>
      </p:sp>
      <p:sp>
        <p:nvSpPr>
          <p:cNvPr id="26" name="CuadroTexto 25">
            <a:extLst>
              <a:ext uri="{FF2B5EF4-FFF2-40B4-BE49-F238E27FC236}">
                <a16:creationId xmlns:a16="http://schemas.microsoft.com/office/drawing/2014/main" id="{1106B75F-144B-3D02-48AF-55EFE9FA0548}"/>
              </a:ext>
            </a:extLst>
          </p:cNvPr>
          <p:cNvSpPr txBox="1"/>
          <p:nvPr/>
        </p:nvSpPr>
        <p:spPr>
          <a:xfrm>
            <a:off x="1762188" y="6048395"/>
            <a:ext cx="2328399" cy="276999"/>
          </a:xfrm>
          <a:prstGeom prst="rect">
            <a:avLst/>
          </a:prstGeom>
          <a:noFill/>
        </p:spPr>
        <p:txBody>
          <a:bodyPr wrap="square">
            <a:spAutoFit/>
          </a:bodyPr>
          <a:lstStyle/>
          <a:p>
            <a:pPr defTabSz="1507353">
              <a:defRPr/>
            </a:pPr>
            <a:r>
              <a:rPr lang="es-MX" sz="1200" kern="0">
                <a:solidFill>
                  <a:prstClr val="black"/>
                </a:solidFill>
                <a:latin typeface="Arial"/>
                <a:cs typeface="Arial"/>
                <a:sym typeface="Arial"/>
              </a:rPr>
              <a:t> </a:t>
            </a:r>
            <a:r>
              <a:rPr lang="en-us" sz="1200" kern="0">
                <a:solidFill>
                  <a:prstClr val="black"/>
                </a:solidFill>
                <a:latin typeface="Arial"/>
                <a:cs typeface="Arial"/>
                <a:sym typeface="Arial"/>
              </a:rPr>
              <a:t>Unsolicited Proposal</a:t>
            </a:r>
            <a:endParaRPr lang="es-MX" sz="1200" kern="0">
              <a:solidFill>
                <a:prstClr val="black"/>
              </a:solidFill>
              <a:latin typeface="Arial"/>
              <a:cs typeface="Arial"/>
              <a:sym typeface="Arial"/>
            </a:endParaRPr>
          </a:p>
        </p:txBody>
      </p:sp>
      <p:graphicFrame>
        <p:nvGraphicFramePr>
          <p:cNvPr id="15" name="Tabla 14">
            <a:extLst>
              <a:ext uri="{FF2B5EF4-FFF2-40B4-BE49-F238E27FC236}">
                <a16:creationId xmlns:a16="http://schemas.microsoft.com/office/drawing/2014/main" id="{B0C518A4-DF81-4EB7-80A5-91A211C1B4D7}"/>
              </a:ext>
            </a:extLst>
          </p:cNvPr>
          <p:cNvGraphicFramePr>
            <a:graphicFrameLocks noGrp="1"/>
          </p:cNvGraphicFramePr>
          <p:nvPr>
            <p:extLst>
              <p:ext uri="{D42A27DB-BD31-4B8C-83A1-F6EECF244321}">
                <p14:modId xmlns:p14="http://schemas.microsoft.com/office/powerpoint/2010/main" val="3552426660"/>
              </p:ext>
            </p:extLst>
          </p:nvPr>
        </p:nvGraphicFramePr>
        <p:xfrm>
          <a:off x="4915861" y="1031076"/>
          <a:ext cx="6679872" cy="5595481"/>
        </p:xfrm>
        <a:graphic>
          <a:graphicData uri="http://schemas.openxmlformats.org/drawingml/2006/table">
            <a:tbl>
              <a:tblPr firstRow="1" bandRow="1">
                <a:tableStyleId>{10A1B5D5-9B99-4C35-A422-299274C87663}</a:tableStyleId>
              </a:tblPr>
              <a:tblGrid>
                <a:gridCol w="461645">
                  <a:extLst>
                    <a:ext uri="{9D8B030D-6E8A-4147-A177-3AD203B41FA5}">
                      <a16:colId xmlns:a16="http://schemas.microsoft.com/office/drawing/2014/main" val="1279773663"/>
                    </a:ext>
                  </a:extLst>
                </a:gridCol>
                <a:gridCol w="2286530">
                  <a:extLst>
                    <a:ext uri="{9D8B030D-6E8A-4147-A177-3AD203B41FA5}">
                      <a16:colId xmlns:a16="http://schemas.microsoft.com/office/drawing/2014/main" val="1794855608"/>
                    </a:ext>
                  </a:extLst>
                </a:gridCol>
                <a:gridCol w="1368008">
                  <a:extLst>
                    <a:ext uri="{9D8B030D-6E8A-4147-A177-3AD203B41FA5}">
                      <a16:colId xmlns:a16="http://schemas.microsoft.com/office/drawing/2014/main" val="1706990086"/>
                    </a:ext>
                  </a:extLst>
                </a:gridCol>
                <a:gridCol w="1299609">
                  <a:extLst>
                    <a:ext uri="{9D8B030D-6E8A-4147-A177-3AD203B41FA5}">
                      <a16:colId xmlns:a16="http://schemas.microsoft.com/office/drawing/2014/main" val="2855191556"/>
                    </a:ext>
                  </a:extLst>
                </a:gridCol>
                <a:gridCol w="1264080">
                  <a:extLst>
                    <a:ext uri="{9D8B030D-6E8A-4147-A177-3AD203B41FA5}">
                      <a16:colId xmlns:a16="http://schemas.microsoft.com/office/drawing/2014/main" val="3106518470"/>
                    </a:ext>
                  </a:extLst>
                </a:gridCol>
              </a:tblGrid>
              <a:tr h="555038">
                <a:tc gridSpan="2">
                  <a:txBody>
                    <a:bodyPr/>
                    <a:lstStyle/>
                    <a:p>
                      <a:pPr algn="ctr">
                        <a:lnSpc>
                          <a:spcPts val="700"/>
                        </a:lnSpc>
                      </a:pPr>
                      <a:r>
                        <a:rPr lang="en-us" sz="900" b="1">
                          <a:solidFill>
                            <a:schemeClr val="bg1"/>
                          </a:solidFill>
                          <a:latin typeface="Arial"/>
                          <a:cs typeface="Arial"/>
                        </a:rPr>
                        <a:t>PROJECT</a:t>
                      </a:r>
                      <a:endParaRPr lang="es-PE" sz="900" b="1">
                        <a:solidFill>
                          <a:schemeClr val="bg1"/>
                        </a:solidFill>
                        <a:latin typeface="Arial"/>
                        <a:cs typeface="Arial"/>
                      </a:endParaRPr>
                    </a:p>
                  </a:txBody>
                  <a:tcPr marL="81320" marR="81320" marT="40660" marB="406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4C5D3"/>
                    </a:solidFill>
                  </a:tcPr>
                </a:tc>
                <a:tc h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ts val="700"/>
                        </a:lnSpc>
                      </a:pPr>
                      <a:r>
                        <a:rPr lang="es-PE" sz="1000" b="1">
                          <a:solidFill>
                            <a:schemeClr val="bg1"/>
                          </a:solidFill>
                          <a:latin typeface="Arial" panose="020B0604020202020204" pitchFamily="34" charset="0"/>
                          <a:cs typeface="Arial" panose="020B0604020202020204" pitchFamily="34" charset="0"/>
                        </a:rPr>
                        <a:t>PROYECTO</a:t>
                      </a:r>
                    </a:p>
                  </a:txBody>
                  <a:tcPr marL="91434" marR="91434" marT="45717" marB="4571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4C5D3"/>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00000"/>
                        </a:lnSpc>
                      </a:pPr>
                      <a:r>
                        <a:rPr lang="en-US" sz="900" b="1">
                          <a:solidFill>
                            <a:schemeClr val="bg1"/>
                          </a:solidFill>
                          <a:latin typeface="Arial"/>
                          <a:cs typeface="Arial"/>
                        </a:rPr>
                        <a:t>CALL FOR TENDER / APPROVAL OF THE DECLARATION OF INTEREST</a:t>
                      </a:r>
                    </a:p>
                  </a:txBody>
                  <a:tcPr marL="81320" marR="81320" marT="40660" marB="406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4C5D3"/>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00000"/>
                        </a:lnSpc>
                      </a:pPr>
                      <a:r>
                        <a:rPr lang="es-PE" sz="900" b="1">
                          <a:solidFill>
                            <a:schemeClr val="bg1"/>
                          </a:solidFill>
                          <a:latin typeface="Arial"/>
                          <a:cs typeface="Arial"/>
                        </a:rPr>
                        <a:t>DIRECT AWARD</a:t>
                      </a:r>
                    </a:p>
                  </a:txBody>
                  <a:tcPr marL="81320" marR="81320" marT="40660" marB="406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4C5D3"/>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00000"/>
                        </a:lnSpc>
                      </a:pPr>
                      <a:r>
                        <a:rPr lang="es-PE" sz="900" b="1">
                          <a:solidFill>
                            <a:schemeClr val="bg1"/>
                          </a:solidFill>
                          <a:latin typeface="Arial"/>
                          <a:cs typeface="Arial"/>
                        </a:rPr>
                        <a:t>AWARD IN COMPETITION SCENARIO</a:t>
                      </a:r>
                    </a:p>
                  </a:txBody>
                  <a:tcPr marL="81320" marR="81320" marT="40660" marB="406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4C5D3"/>
                    </a:solidFill>
                  </a:tcPr>
                </a:tc>
                <a:extLst>
                  <a:ext uri="{0D108BD9-81ED-4DB2-BD59-A6C34878D82A}">
                    <a16:rowId xmlns:a16="http://schemas.microsoft.com/office/drawing/2014/main" val="1804919257"/>
                  </a:ext>
                </a:extLst>
              </a:tr>
              <a:tr h="673647">
                <a:tc>
                  <a:txBody>
                    <a:bodyPr/>
                    <a:lstStyle/>
                    <a:p>
                      <a:pPr marL="12700" marR="0" lvl="0" indent="0" algn="ctr">
                        <a:lnSpc>
                          <a:spcPct val="100000"/>
                        </a:lnSpc>
                        <a:spcBef>
                          <a:spcPts val="100"/>
                        </a:spcBef>
                        <a:spcAft>
                          <a:spcPts val="0"/>
                        </a:spcAft>
                        <a:buNone/>
                      </a:pPr>
                      <a:r>
                        <a:rPr lang="es-PE" sz="1100" b="1" kern="1200">
                          <a:solidFill>
                            <a:schemeClr val="tx1">
                              <a:lumMod val="65000"/>
                              <a:lumOff val="35000"/>
                            </a:schemeClr>
                          </a:solidFill>
                          <a:latin typeface="Arial"/>
                          <a:ea typeface="+mn-ea"/>
                          <a:cs typeface="Arial"/>
                        </a:rPr>
                        <a:t>1-2</a:t>
                      </a:r>
                    </a:p>
                  </a:txBody>
                  <a:tcPr marL="81320" marR="81320" marT="40660" marB="406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2700" marR="0" lvl="0" indent="0">
                        <a:lnSpc>
                          <a:spcPct val="100000"/>
                        </a:lnSpc>
                        <a:spcBef>
                          <a:spcPts val="100"/>
                        </a:spcBef>
                        <a:spcAft>
                          <a:spcPts val="0"/>
                        </a:spcAft>
                        <a:buNone/>
                      </a:pPr>
                      <a:r>
                        <a:rPr lang="en-US" sz="1100" b="1" kern="1200" noProof="0">
                          <a:solidFill>
                            <a:schemeClr val="tx1">
                              <a:lumMod val="65000"/>
                              <a:lumOff val="35000"/>
                            </a:schemeClr>
                          </a:solidFill>
                          <a:latin typeface="Arial"/>
                          <a:ea typeface="+mn-ea"/>
                          <a:cs typeface="Arial"/>
                        </a:rPr>
                        <a:t>Two New Hospital Centers: Piura and Chimbote (ESSALUD)</a:t>
                      </a:r>
                      <a:r>
                        <a:rPr lang="es-PE" sz="1100" b="1" kern="1200" noProof="0">
                          <a:solidFill>
                            <a:schemeClr val="tx1">
                              <a:lumMod val="65000"/>
                              <a:lumOff val="35000"/>
                            </a:schemeClr>
                          </a:solidFill>
                          <a:latin typeface="Arial"/>
                          <a:ea typeface="+mn-ea"/>
                          <a:cs typeface="Arial"/>
                        </a:rPr>
                        <a:t> ,</a:t>
                      </a:r>
                    </a:p>
                    <a:p>
                      <a:pPr marL="12700" marR="0" lvl="0" indent="0">
                        <a:lnSpc>
                          <a:spcPct val="100000"/>
                        </a:lnSpc>
                        <a:spcBef>
                          <a:spcPts val="100"/>
                        </a:spcBef>
                        <a:spcAft>
                          <a:spcPts val="0"/>
                        </a:spcAft>
                        <a:buNone/>
                      </a:pPr>
                      <a:r>
                        <a:rPr lang="es-PE" sz="1100" b="1" kern="1200" noProof="0">
                          <a:solidFill>
                            <a:schemeClr val="tx1">
                              <a:lumMod val="65000"/>
                              <a:lumOff val="35000"/>
                            </a:schemeClr>
                          </a:solidFill>
                          <a:latin typeface="Arial"/>
                          <a:ea typeface="+mn-ea"/>
                          <a:cs typeface="Arial"/>
                        </a:rPr>
                        <a:t>US$ 323 MM</a:t>
                      </a:r>
                      <a:endParaRPr lang="es-PE" sz="1100" b="1" kern="1200">
                        <a:solidFill>
                          <a:schemeClr val="tx1">
                            <a:lumMod val="65000"/>
                            <a:lumOff val="35000"/>
                          </a:schemeClr>
                        </a:solidFill>
                        <a:latin typeface="Arial"/>
                        <a:ea typeface="+mn-ea"/>
                        <a:cs typeface="Arial"/>
                      </a:endParaRPr>
                    </a:p>
                  </a:txBody>
                  <a:tcPr marL="81320" marR="81320" marT="40660" marB="406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rtl="0" fontAlgn="ctr"/>
                      <a:r>
                        <a:rPr lang="es-PE" sz="1100" b="0" u="none" strike="noStrike">
                          <a:solidFill>
                            <a:schemeClr val="tx1">
                              <a:lumMod val="65000"/>
                              <a:lumOff val="35000"/>
                            </a:schemeClr>
                          </a:solidFill>
                          <a:effectLst/>
                          <a:latin typeface="Arial"/>
                          <a:cs typeface="Arial"/>
                        </a:rPr>
                        <a:t>-</a:t>
                      </a:r>
                      <a:endParaRPr lang="es-PE" sz="1100" b="0" i="0" u="none" strike="noStrike">
                        <a:solidFill>
                          <a:schemeClr val="tx1">
                            <a:lumMod val="65000"/>
                            <a:lumOff val="35000"/>
                          </a:schemeClr>
                        </a:solidFill>
                        <a:effectLst/>
                        <a:latin typeface="Arial"/>
                        <a:cs typeface="Aria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lnSpc>
                          <a:spcPts val="700"/>
                        </a:lnSpc>
                      </a:pPr>
                      <a:r>
                        <a:rPr lang="es-PE" sz="1100">
                          <a:solidFill>
                            <a:schemeClr val="tx1">
                              <a:lumMod val="65000"/>
                              <a:lumOff val="35000"/>
                            </a:schemeClr>
                          </a:solidFill>
                          <a:latin typeface="Arial"/>
                          <a:cs typeface="Arial"/>
                        </a:rPr>
                        <a:t>-</a:t>
                      </a:r>
                    </a:p>
                  </a:txBody>
                  <a:tcPr marL="81325" marR="81325" marT="40663" marB="40663"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marL="0" marR="0" lvl="0" indent="0" algn="ctr" eaLnBrk="1" fontAlgn="auto" latinLnBrk="0" hangingPunct="1">
                        <a:lnSpc>
                          <a:spcPct val="100000"/>
                        </a:lnSpc>
                        <a:spcBef>
                          <a:spcPts val="0"/>
                        </a:spcBef>
                        <a:spcAft>
                          <a:spcPts val="0"/>
                        </a:spcAft>
                        <a:buClrTx/>
                        <a:buSzTx/>
                        <a:buFontTx/>
                        <a:buNone/>
                      </a:pPr>
                      <a:r>
                        <a:rPr lang="es-MX" sz="1100" b="1" u="none" strike="noStrike" noProof="0" err="1">
                          <a:solidFill>
                            <a:schemeClr val="tx1">
                              <a:lumMod val="65000"/>
                              <a:lumOff val="35000"/>
                            </a:schemeClr>
                          </a:solidFill>
                          <a:effectLst/>
                          <a:latin typeface="Arial"/>
                          <a:cs typeface="Arial"/>
                        </a:rPr>
                        <a:t>Awarded</a:t>
                      </a:r>
                      <a:r>
                        <a:rPr lang="es-MX" sz="1100" b="1" u="none" strike="noStrike" noProof="0">
                          <a:solidFill>
                            <a:schemeClr val="tx1">
                              <a:lumMod val="65000"/>
                              <a:lumOff val="35000"/>
                            </a:schemeClr>
                          </a:solidFill>
                          <a:effectLst/>
                          <a:latin typeface="Arial"/>
                          <a:cs typeface="Arial"/>
                        </a:rPr>
                        <a:t>:</a:t>
                      </a:r>
                      <a:r>
                        <a:rPr lang="es-MX" sz="1100" b="0" u="none" strike="noStrike" noProof="0">
                          <a:solidFill>
                            <a:schemeClr val="tx1">
                              <a:lumMod val="65000"/>
                              <a:lumOff val="35000"/>
                            </a:schemeClr>
                          </a:solidFill>
                          <a:effectLst/>
                          <a:latin typeface="Arial"/>
                          <a:cs typeface="Arial"/>
                        </a:rPr>
                        <a:t> II.Q.23</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439437142"/>
                  </a:ext>
                </a:extLst>
              </a:tr>
              <a:tr h="662457">
                <a:tc>
                  <a:txBody>
                    <a:bodyPr/>
                    <a:lstStyle/>
                    <a:p>
                      <a:pPr marL="0" lvl="0" indent="0" algn="ctr">
                        <a:lnSpc>
                          <a:spcPct val="100000"/>
                        </a:lnSpc>
                        <a:buNone/>
                      </a:pPr>
                      <a:r>
                        <a:rPr lang="es-PE" sz="1100" b="1" i="0" u="none" strike="noStrike" kern="1200" baseline="0" noProof="0">
                          <a:solidFill>
                            <a:srgbClr val="595959"/>
                          </a:solidFill>
                          <a:latin typeface="Arial"/>
                          <a:cs typeface="Arial"/>
                        </a:rPr>
                        <a:t>3</a:t>
                      </a:r>
                    </a:p>
                  </a:txBody>
                  <a:tcPr marL="81320" marR="81320" marT="40660" marB="406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lvl="0" indent="0" algn="l">
                        <a:lnSpc>
                          <a:spcPct val="100000"/>
                        </a:lnSpc>
                        <a:buNone/>
                      </a:pPr>
                      <a:r>
                        <a:rPr lang="en-US" sz="1100" b="1" i="0" u="none" strike="noStrike" baseline="0" noProof="0">
                          <a:solidFill>
                            <a:srgbClr val="595959"/>
                          </a:solidFill>
                          <a:latin typeface="Arial"/>
                          <a:cs typeface="Arial"/>
                        </a:rPr>
                        <a:t>Operation and Maintenance of the New Villa El Salvador Emergency Hospital</a:t>
                      </a:r>
                      <a:r>
                        <a:rPr lang="es-PE" sz="1100" b="1" i="0" u="none" strike="noStrike" baseline="0" noProof="0">
                          <a:solidFill>
                            <a:srgbClr val="595959"/>
                          </a:solidFill>
                          <a:latin typeface="Arial"/>
                          <a:cs typeface="Arial"/>
                        </a:rPr>
                        <a:t>,</a:t>
                      </a:r>
                    </a:p>
                    <a:p>
                      <a:pPr marL="0" lvl="0" indent="0" algn="l">
                        <a:lnSpc>
                          <a:spcPct val="100000"/>
                        </a:lnSpc>
                        <a:buNone/>
                      </a:pPr>
                      <a:r>
                        <a:rPr lang="es-PE" sz="1100" b="1" i="0" u="none" strike="noStrike" kern="1200" baseline="0" noProof="0">
                          <a:solidFill>
                            <a:srgbClr val="595959"/>
                          </a:solidFill>
                          <a:latin typeface="Arial"/>
                          <a:cs typeface="Arial"/>
                        </a:rPr>
                        <a:t>US$ 113 MM*</a:t>
                      </a:r>
                    </a:p>
                  </a:txBody>
                  <a:tcPr marL="81320" marR="81320" marT="40660" marB="406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lvl="0" algn="ctr" rtl="0">
                        <a:buNone/>
                      </a:pPr>
                      <a:r>
                        <a:rPr lang="es-PE" sz="1100" b="0" u="none" strike="noStrike">
                          <a:solidFill>
                            <a:schemeClr val="tx1">
                              <a:lumMod val="65000"/>
                              <a:lumOff val="35000"/>
                            </a:schemeClr>
                          </a:solidFill>
                          <a:effectLst/>
                          <a:latin typeface="Arial"/>
                          <a:cs typeface="Arial"/>
                        </a:rPr>
                        <a:t>IV.Q.23</a:t>
                      </a:r>
                    </a:p>
                  </a:txBody>
                  <a:tcPr marL="81325" marR="81325" marT="40663" marB="40663"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lvl="0" algn="ctr" rtl="0">
                        <a:buNone/>
                      </a:pPr>
                      <a:r>
                        <a:rPr lang="es-PE" sz="1100" b="0" u="none" strike="noStrike">
                          <a:solidFill>
                            <a:schemeClr val="tx1">
                              <a:lumMod val="65000"/>
                              <a:lumOff val="35000"/>
                            </a:schemeClr>
                          </a:solidFill>
                          <a:effectLst/>
                          <a:latin typeface="Arial"/>
                          <a:cs typeface="Arial"/>
                        </a:rPr>
                        <a:t>-</a:t>
                      </a:r>
                    </a:p>
                  </a:txBody>
                  <a:tcPr marL="81325" marR="81325" marT="40663" marB="40663"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lvl="0" algn="ctr">
                        <a:buNone/>
                      </a:pPr>
                      <a:r>
                        <a:rPr lang="es-PE" sz="1100" b="0" i="0" u="none" strike="noStrike" noProof="0">
                          <a:solidFill>
                            <a:schemeClr val="tx1">
                              <a:lumMod val="65000"/>
                              <a:lumOff val="35000"/>
                            </a:schemeClr>
                          </a:solidFill>
                          <a:effectLst/>
                          <a:latin typeface="Arial"/>
                          <a:cs typeface="Arial"/>
                        </a:rPr>
                        <a:t>II.Q.24</a:t>
                      </a:r>
                      <a:endParaRPr lang="es-ES" sz="1100">
                        <a:solidFill>
                          <a:schemeClr val="tx1">
                            <a:lumMod val="65000"/>
                            <a:lumOff val="35000"/>
                          </a:schemeClr>
                        </a:solidFill>
                        <a:latin typeface="Arial"/>
                        <a:cs typeface="Aria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623002696"/>
                  </a:ext>
                </a:extLst>
              </a:tr>
              <a:tr h="573719">
                <a:tc>
                  <a:txBody>
                    <a:bodyPr/>
                    <a:lstStyle/>
                    <a:p>
                      <a:pPr marL="0" lvl="0" indent="0" algn="ctr">
                        <a:lnSpc>
                          <a:spcPct val="100000"/>
                        </a:lnSpc>
                        <a:buNone/>
                      </a:pPr>
                      <a:r>
                        <a:rPr lang="es-PE" sz="1100" b="1" i="0" u="none" strike="noStrike" kern="1200" baseline="0" noProof="0">
                          <a:solidFill>
                            <a:srgbClr val="595959"/>
                          </a:solidFill>
                          <a:latin typeface="Arial"/>
                          <a:cs typeface="Arial"/>
                        </a:rPr>
                        <a:t>4</a:t>
                      </a:r>
                    </a:p>
                  </a:txBody>
                  <a:tcPr marL="81320" marR="81320" marT="40660" marB="406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i="0" u="none" strike="noStrike" noProof="0">
                          <a:solidFill>
                            <a:srgbClr val="595959"/>
                          </a:solidFill>
                          <a:latin typeface="Arial"/>
                          <a:cs typeface="Arial"/>
                        </a:rPr>
                        <a:t>Operation and Maintenance of the New </a:t>
                      </a:r>
                      <a:r>
                        <a:rPr lang="en-US" sz="1100" b="1" i="0" u="none" strike="noStrike" noProof="0">
                          <a:solidFill>
                            <a:srgbClr val="595959"/>
                          </a:solidFill>
                          <a:latin typeface="Arial"/>
                          <a:cs typeface="Arial"/>
                        </a:rPr>
                        <a:t>Cajamarca </a:t>
                      </a:r>
                      <a:r>
                        <a:rPr lang="en-us" sz="1100" b="1" i="0" u="none" strike="noStrike" noProof="0">
                          <a:solidFill>
                            <a:srgbClr val="595959"/>
                          </a:solidFill>
                          <a:latin typeface="Arial"/>
                          <a:cs typeface="Arial"/>
                        </a:rPr>
                        <a:t>Hospital </a:t>
                      </a:r>
                      <a:r>
                        <a:rPr lang="es-PE" sz="1100" b="1" i="0" u="none" strike="noStrike" kern="1200" baseline="0" noProof="0">
                          <a:solidFill>
                            <a:srgbClr val="595959"/>
                          </a:solidFill>
                          <a:latin typeface="Arial"/>
                          <a:ea typeface="+mn-ea"/>
                          <a:cs typeface="Arial"/>
                        </a:rPr>
                        <a:t>US$ 176 MM</a:t>
                      </a:r>
                    </a:p>
                  </a:txBody>
                  <a:tcPr marL="81320" marR="81320" marT="40660" marB="406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lvl="0" algn="ctr">
                        <a:buNone/>
                      </a:pPr>
                      <a:r>
                        <a:rPr lang="es-PE" sz="1100" b="0" u="none" strike="noStrike">
                          <a:solidFill>
                            <a:schemeClr val="tx1">
                              <a:lumMod val="65000"/>
                              <a:lumOff val="35000"/>
                            </a:schemeClr>
                          </a:solidFill>
                          <a:effectLst/>
                          <a:latin typeface="Arial"/>
                          <a:cs typeface="Arial"/>
                        </a:rPr>
                        <a:t>II.Q.24</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lvl="0" algn="ctr">
                        <a:buNone/>
                      </a:pPr>
                      <a:r>
                        <a:rPr lang="es-PE" sz="1100" b="0" i="0" u="none" strike="noStrike" noProof="0">
                          <a:solidFill>
                            <a:schemeClr val="tx1">
                              <a:lumMod val="65000"/>
                              <a:lumOff val="35000"/>
                            </a:schemeClr>
                          </a:solidFill>
                          <a:effectLst/>
                          <a:latin typeface="Arial"/>
                          <a:cs typeface="Arial"/>
                        </a:rPr>
                        <a:t>-</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lvl="0" algn="ctr">
                        <a:buNone/>
                      </a:pPr>
                      <a:r>
                        <a:rPr lang="es-PE" sz="1100" b="0" i="0" u="none" strike="noStrike" noProof="0">
                          <a:solidFill>
                            <a:schemeClr val="tx1">
                              <a:lumMod val="65000"/>
                              <a:lumOff val="35000"/>
                            </a:schemeClr>
                          </a:solidFill>
                          <a:effectLst/>
                          <a:latin typeface="Arial"/>
                          <a:cs typeface="Arial"/>
                        </a:rPr>
                        <a:t>I.Q.25</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389733267"/>
                  </a:ext>
                </a:extLst>
              </a:tr>
              <a:tr h="810160">
                <a:tc>
                  <a:txBody>
                    <a:bodyPr/>
                    <a:lstStyle/>
                    <a:p>
                      <a:pPr marL="0" lvl="0" indent="0" algn="ctr">
                        <a:lnSpc>
                          <a:spcPct val="100000"/>
                        </a:lnSpc>
                        <a:buNone/>
                      </a:pPr>
                      <a:r>
                        <a:rPr lang="es-PE" sz="1100" b="1" i="0" u="none" strike="noStrike" baseline="0" noProof="0">
                          <a:solidFill>
                            <a:srgbClr val="595959"/>
                          </a:solidFill>
                          <a:latin typeface="Arial"/>
                          <a:cs typeface="Arial"/>
                        </a:rPr>
                        <a:t>5</a:t>
                      </a:r>
                    </a:p>
                  </a:txBody>
                  <a:tcPr marL="81320" marR="81320" marT="40660" marB="406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lvl="0" indent="0" algn="l">
                        <a:lnSpc>
                          <a:spcPct val="100000"/>
                        </a:lnSpc>
                        <a:buNone/>
                      </a:pPr>
                      <a:r>
                        <a:rPr lang="en-us" sz="1100" b="1" i="0" u="none" strike="noStrike" noProof="0">
                          <a:solidFill>
                            <a:srgbClr val="595959"/>
                          </a:solidFill>
                          <a:latin typeface="Arial"/>
                          <a:cs typeface="Arial"/>
                        </a:rPr>
                        <a:t>Integrated Solid Waste Management in Health Facilities of the Ministry of Health in Metropolitan Lima</a:t>
                      </a:r>
                      <a:r>
                        <a:rPr lang="es-PE" sz="1100" b="1" i="0" u="none" strike="noStrike" baseline="0" noProof="0">
                          <a:solidFill>
                            <a:srgbClr val="595959"/>
                          </a:solidFill>
                          <a:latin typeface="Arial"/>
                          <a:cs typeface="Arial"/>
                        </a:rPr>
                        <a:t>,</a:t>
                      </a:r>
                    </a:p>
                    <a:p>
                      <a:pPr marL="0" lvl="0" indent="0" algn="l">
                        <a:lnSpc>
                          <a:spcPct val="100000"/>
                        </a:lnSpc>
                        <a:buNone/>
                      </a:pPr>
                      <a:r>
                        <a:rPr lang="es-PE" sz="1100" b="1" i="0" u="none" strike="noStrike" baseline="0" noProof="0">
                          <a:solidFill>
                            <a:srgbClr val="595959"/>
                          </a:solidFill>
                          <a:latin typeface="Arial"/>
                          <a:cs typeface="Arial"/>
                        </a:rPr>
                        <a:t>US$ 24 MM</a:t>
                      </a:r>
                    </a:p>
                  </a:txBody>
                  <a:tcPr marL="81320" marR="81320" marT="40660" marB="406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lvl="0" algn="ctr">
                        <a:buNone/>
                      </a:pPr>
                      <a:r>
                        <a:rPr lang="es-PE" sz="1100" b="0" i="0" u="none" strike="noStrike" noProof="0">
                          <a:solidFill>
                            <a:schemeClr val="tx1">
                              <a:lumMod val="65000"/>
                              <a:lumOff val="35000"/>
                            </a:schemeClr>
                          </a:solidFill>
                          <a:effectLst/>
                          <a:latin typeface="Arial"/>
                          <a:cs typeface="Arial"/>
                        </a:rPr>
                        <a:t>II.Q.24</a:t>
                      </a:r>
                      <a:endParaRPr lang="es-PE" sz="1100" b="0" u="none" strike="noStrike">
                        <a:solidFill>
                          <a:schemeClr val="tx1">
                            <a:lumMod val="65000"/>
                            <a:lumOff val="35000"/>
                          </a:schemeClr>
                        </a:solidFill>
                        <a:effectLst/>
                        <a:latin typeface="Arial"/>
                        <a:cs typeface="Aria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lvl="0" algn="ctr">
                        <a:buNone/>
                      </a:pPr>
                      <a:r>
                        <a:rPr lang="es-PE" sz="1100" b="0" i="0" u="none" strike="noStrike" noProof="0">
                          <a:solidFill>
                            <a:schemeClr val="tx1">
                              <a:lumMod val="65000"/>
                              <a:lumOff val="35000"/>
                            </a:schemeClr>
                          </a:solidFill>
                          <a:effectLst/>
                          <a:latin typeface="Arial"/>
                          <a:cs typeface="Arial"/>
                        </a:rPr>
                        <a:t>III.Q.24</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lvl="0" algn="ctr">
                        <a:buNone/>
                      </a:pPr>
                      <a:r>
                        <a:rPr lang="es-PE" sz="1100" b="0" i="0" u="none" strike="noStrike" noProof="0">
                          <a:solidFill>
                            <a:schemeClr val="tx1">
                              <a:lumMod val="65000"/>
                              <a:lumOff val="35000"/>
                            </a:schemeClr>
                          </a:solidFill>
                          <a:effectLst/>
                          <a:latin typeface="Arial"/>
                          <a:cs typeface="Arial"/>
                        </a:rPr>
                        <a:t>I.Q.25</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82586409"/>
                  </a:ext>
                </a:extLst>
              </a:tr>
              <a:tr h="678666">
                <a:tc>
                  <a:txBody>
                    <a:bodyPr/>
                    <a:lstStyle/>
                    <a:p>
                      <a:pPr marL="0" lvl="0" indent="0" algn="ctr">
                        <a:lnSpc>
                          <a:spcPct val="100000"/>
                        </a:lnSpc>
                        <a:buNone/>
                      </a:pPr>
                      <a:r>
                        <a:rPr lang="es-PE" sz="1100" b="1" i="0" u="none" strike="noStrike" baseline="0" noProof="0">
                          <a:solidFill>
                            <a:srgbClr val="595959"/>
                          </a:solidFill>
                          <a:latin typeface="Arial"/>
                          <a:cs typeface="Arial"/>
                        </a:rPr>
                        <a:t>6</a:t>
                      </a:r>
                    </a:p>
                  </a:txBody>
                  <a:tcPr marL="81320" marR="81320" marT="40660" marB="406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i="0" u="none" strike="noStrike" noProof="0" err="1">
                          <a:solidFill>
                            <a:srgbClr val="595959"/>
                          </a:solidFill>
                          <a:latin typeface="Arial"/>
                          <a:cs typeface="Arial"/>
                        </a:rPr>
                        <a:t>Unanue</a:t>
                      </a:r>
                      <a:r>
                        <a:rPr lang="en-us" sz="1100" b="1" i="0" u="none" strike="noStrike" noProof="0">
                          <a:solidFill>
                            <a:srgbClr val="595959"/>
                          </a:solidFill>
                          <a:latin typeface="Arial"/>
                          <a:cs typeface="Arial"/>
                        </a:rPr>
                        <a:t> Hospital </a:t>
                      </a:r>
                      <a:r>
                        <a:rPr lang="es-PE" sz="1100" b="1" i="0" u="none" strike="noStrike" kern="1200" baseline="0" noProof="0">
                          <a:solidFill>
                            <a:srgbClr val="595959"/>
                          </a:solidFill>
                          <a:latin typeface="Arial"/>
                          <a:ea typeface="+mn-ea"/>
                          <a:cs typeface="Arial"/>
                        </a:rPr>
                        <a:t>US</a:t>
                      </a:r>
                      <a:r>
                        <a:rPr lang="es-PE" sz="1100" b="1" i="0" u="none" strike="noStrike" baseline="0" noProof="0">
                          <a:solidFill>
                            <a:srgbClr val="595959"/>
                          </a:solidFill>
                          <a:latin typeface="Arial"/>
                          <a:cs typeface="Arial"/>
                        </a:rPr>
                        <a:t>$ 250 MM</a:t>
                      </a:r>
                    </a:p>
                  </a:txBody>
                  <a:tcPr marL="81320" marR="81320" marT="40660" marB="406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lvl="0" algn="ctr">
                        <a:buNone/>
                      </a:pPr>
                      <a:r>
                        <a:rPr lang="es-PE" sz="1100" b="0" u="none" strike="noStrike">
                          <a:solidFill>
                            <a:schemeClr val="tx1">
                              <a:lumMod val="65000"/>
                              <a:lumOff val="35000"/>
                            </a:schemeClr>
                          </a:solidFill>
                          <a:effectLst/>
                          <a:latin typeface="Arial"/>
                          <a:cs typeface="Arial"/>
                        </a:rPr>
                        <a:t>I.Q.25</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lvl="0" algn="ctr">
                        <a:buNone/>
                      </a:pPr>
                      <a:r>
                        <a:rPr lang="es-PE" sz="1100" b="0" i="0" u="none" strike="noStrike" noProof="0">
                          <a:solidFill>
                            <a:schemeClr val="tx1">
                              <a:lumMod val="65000"/>
                              <a:lumOff val="35000"/>
                            </a:schemeClr>
                          </a:solidFill>
                          <a:effectLst/>
                          <a:latin typeface="Arial"/>
                          <a:cs typeface="Arial"/>
                        </a:rPr>
                        <a:t>-</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lvl="0" algn="ctr">
                        <a:buNone/>
                      </a:pPr>
                      <a:r>
                        <a:rPr lang="es-PE" sz="1100" b="0" i="0" u="none" strike="noStrike" noProof="0">
                          <a:solidFill>
                            <a:schemeClr val="tx1">
                              <a:lumMod val="65000"/>
                              <a:lumOff val="35000"/>
                            </a:schemeClr>
                          </a:solidFill>
                          <a:effectLst/>
                          <a:latin typeface="Arial"/>
                          <a:cs typeface="Arial"/>
                        </a:rPr>
                        <a:t>III.Q.25</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076771978"/>
                  </a:ext>
                </a:extLst>
              </a:tr>
              <a:tr h="514755">
                <a:tc>
                  <a:txBody>
                    <a:bodyPr/>
                    <a:lstStyle/>
                    <a:p>
                      <a:pPr marL="0" lvl="0" indent="0" algn="ctr">
                        <a:lnSpc>
                          <a:spcPct val="100000"/>
                        </a:lnSpc>
                        <a:buNone/>
                      </a:pPr>
                      <a:r>
                        <a:rPr lang="es-PE" sz="1100" b="1" i="0" u="none" strike="noStrike" baseline="0" noProof="0">
                          <a:solidFill>
                            <a:srgbClr val="595959"/>
                          </a:solidFill>
                          <a:latin typeface="Arial"/>
                          <a:cs typeface="Arial"/>
                        </a:rPr>
                        <a:t>7</a:t>
                      </a:r>
                    </a:p>
                  </a:txBody>
                  <a:tcPr marL="81320" marR="81320" marT="40660" marB="406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lvl="0" indent="0" algn="l">
                        <a:lnSpc>
                          <a:spcPct val="100000"/>
                        </a:lnSpc>
                        <a:buNone/>
                      </a:pPr>
                      <a:r>
                        <a:rPr lang="en-us" sz="1100" b="1" i="0" u="none" strike="noStrike" noProof="0">
                          <a:solidFill>
                            <a:srgbClr val="595959"/>
                          </a:solidFill>
                          <a:latin typeface="Arial"/>
                          <a:cs typeface="Arial"/>
                        </a:rPr>
                        <a:t>New Central Military Hospital</a:t>
                      </a:r>
                      <a:r>
                        <a:rPr lang="es-PE" sz="1100" b="1" i="0" u="none" strike="noStrike" baseline="0" noProof="0">
                          <a:solidFill>
                            <a:srgbClr val="595959"/>
                          </a:solidFill>
                          <a:latin typeface="Arial"/>
                          <a:cs typeface="Arial"/>
                        </a:rPr>
                        <a:t>,</a:t>
                      </a:r>
                    </a:p>
                    <a:p>
                      <a:pPr marL="0" lvl="0" indent="0" algn="l">
                        <a:lnSpc>
                          <a:spcPct val="100000"/>
                        </a:lnSpc>
                        <a:buNone/>
                      </a:pPr>
                      <a:r>
                        <a:rPr lang="es-PE" sz="1100" b="1" i="0" u="none" strike="noStrike" baseline="0" noProof="0">
                          <a:solidFill>
                            <a:srgbClr val="595959"/>
                          </a:solidFill>
                          <a:latin typeface="Arial"/>
                          <a:cs typeface="Arial"/>
                        </a:rPr>
                        <a:t>US$ 116 MM</a:t>
                      </a:r>
                    </a:p>
                  </a:txBody>
                  <a:tcPr marL="81320" marR="81320" marT="40660" marB="406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lvl="0" algn="ctr">
                        <a:buNone/>
                      </a:pPr>
                      <a:r>
                        <a:rPr lang="es-PE" sz="1100" b="0" u="none" strike="noStrike">
                          <a:solidFill>
                            <a:schemeClr val="tx1">
                              <a:lumMod val="65000"/>
                              <a:lumOff val="35000"/>
                            </a:schemeClr>
                          </a:solidFill>
                          <a:effectLst/>
                          <a:latin typeface="Arial"/>
                          <a:cs typeface="Arial"/>
                        </a:rPr>
                        <a:t>IV.Q.24</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lvl="0" algn="ctr">
                        <a:buNone/>
                      </a:pPr>
                      <a:r>
                        <a:rPr lang="es-PE" sz="1100" b="0" i="0" u="none" strike="noStrike" noProof="0">
                          <a:solidFill>
                            <a:schemeClr val="tx1">
                              <a:lumMod val="65000"/>
                              <a:lumOff val="35000"/>
                            </a:schemeClr>
                          </a:solidFill>
                          <a:effectLst/>
                          <a:latin typeface="Arial"/>
                          <a:cs typeface="Arial"/>
                        </a:rPr>
                        <a:t>II.Q.25</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lvl="0" algn="ctr">
                        <a:buNone/>
                      </a:pPr>
                      <a:r>
                        <a:rPr lang="es-PE" sz="1100" b="0" i="0" u="none" strike="noStrike" noProof="0">
                          <a:solidFill>
                            <a:schemeClr val="tx1">
                              <a:lumMod val="65000"/>
                              <a:lumOff val="35000"/>
                            </a:schemeClr>
                          </a:solidFill>
                          <a:effectLst/>
                          <a:latin typeface="Arial"/>
                          <a:cs typeface="Arial"/>
                        </a:rPr>
                        <a:t>IV.Q.25</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2611702061"/>
                  </a:ext>
                </a:extLst>
              </a:tr>
              <a:tr h="514754">
                <a:tc>
                  <a:txBody>
                    <a:bodyPr/>
                    <a:lstStyle/>
                    <a:p>
                      <a:pPr marL="0" lvl="0" indent="0" algn="ctr" defTabSz="914400" rtl="0" eaLnBrk="1" latinLnBrk="0" hangingPunct="1">
                        <a:lnSpc>
                          <a:spcPct val="100000"/>
                        </a:lnSpc>
                        <a:buNone/>
                      </a:pPr>
                      <a:r>
                        <a:rPr lang="es-PE" sz="1100" b="1" i="0" u="none" strike="noStrike" kern="1200" baseline="0" noProof="0" dirty="0">
                          <a:solidFill>
                            <a:srgbClr val="595959"/>
                          </a:solidFill>
                          <a:latin typeface="Arial"/>
                          <a:ea typeface="+mn-ea"/>
                          <a:cs typeface="Arial"/>
                        </a:rPr>
                        <a:t>8</a:t>
                      </a:r>
                    </a:p>
                  </a:txBody>
                  <a:tcPr marL="81320" marR="81320" marT="40660" marB="40660" anchor="ctr">
                    <a:lnL w="12700">
                      <a:solidFill>
                        <a:schemeClr val="bg1"/>
                      </a:solidFill>
                    </a:lnL>
                    <a:lnR w="12700">
                      <a:solidFill>
                        <a:schemeClr val="bg1"/>
                      </a:solidFill>
                    </a:lnR>
                    <a:lnT w="12700">
                      <a:solidFill>
                        <a:schemeClr val="bg1"/>
                      </a:solidFill>
                    </a:lnT>
                    <a:lnB w="12700">
                      <a:solidFill>
                        <a:schemeClr val="bg1"/>
                      </a:solidFill>
                    </a:lnB>
                    <a:noFill/>
                  </a:tcPr>
                </a:tc>
                <a:tc>
                  <a:txBody>
                    <a:bodyPr/>
                    <a:lstStyle/>
                    <a:p>
                      <a:pPr marL="0" lvl="0" indent="0" algn="ctr" defTabSz="914400" rtl="0" eaLnBrk="1" latinLnBrk="0" hangingPunct="1">
                        <a:lnSpc>
                          <a:spcPct val="100000"/>
                        </a:lnSpc>
                        <a:buNone/>
                      </a:pPr>
                      <a:r>
                        <a:rPr lang="es-PE" sz="1100" b="1" i="0" u="none" strike="noStrike" kern="1200" baseline="0" noProof="0" dirty="0">
                          <a:solidFill>
                            <a:srgbClr val="595959"/>
                          </a:solidFill>
                          <a:latin typeface="Arial"/>
                          <a:ea typeface="+mn-ea"/>
                          <a:cs typeface="Arial"/>
                        </a:rPr>
                        <a:t>Management  </a:t>
                      </a:r>
                      <a:r>
                        <a:rPr lang="es-PE" sz="1100" b="1" i="0" u="none" strike="noStrike" kern="1200" baseline="0" noProof="0" err="1">
                          <a:solidFill>
                            <a:srgbClr val="595959"/>
                          </a:solidFill>
                          <a:latin typeface="Arial"/>
                          <a:ea typeface="+mn-ea"/>
                          <a:cs typeface="Arial"/>
                        </a:rPr>
                        <a:t>of</a:t>
                      </a:r>
                      <a:r>
                        <a:rPr lang="es-PE" sz="1100" b="1" i="0" u="none" strike="noStrike" kern="1200" baseline="0" noProof="0" dirty="0">
                          <a:solidFill>
                            <a:srgbClr val="595959"/>
                          </a:solidFill>
                          <a:latin typeface="Arial"/>
                          <a:ea typeface="+mn-ea"/>
                          <a:cs typeface="Arial"/>
                        </a:rPr>
                        <a:t> </a:t>
                      </a:r>
                      <a:r>
                        <a:rPr lang="es-PE" sz="1100" b="1" i="0" u="none" strike="noStrike" kern="1200" baseline="0" noProof="0" err="1">
                          <a:solidFill>
                            <a:srgbClr val="595959"/>
                          </a:solidFill>
                          <a:latin typeface="Arial"/>
                          <a:ea typeface="+mn-ea"/>
                          <a:cs typeface="Arial"/>
                        </a:rPr>
                        <a:t>the</a:t>
                      </a:r>
                      <a:r>
                        <a:rPr lang="es-PE" sz="1100" b="1" i="0" u="none" strike="noStrike" kern="1200" baseline="0" noProof="0" dirty="0">
                          <a:solidFill>
                            <a:srgbClr val="595959"/>
                          </a:solidFill>
                          <a:latin typeface="Arial"/>
                          <a:ea typeface="+mn-ea"/>
                          <a:cs typeface="Arial"/>
                        </a:rPr>
                        <a:t> </a:t>
                      </a:r>
                      <a:r>
                        <a:rPr lang="es-PE" sz="1100" b="1" i="0" u="none" strike="noStrike" kern="1200" baseline="0" noProof="0" err="1">
                          <a:solidFill>
                            <a:srgbClr val="595959"/>
                          </a:solidFill>
                          <a:latin typeface="Arial"/>
                          <a:ea typeface="+mn-ea"/>
                          <a:cs typeface="Arial"/>
                        </a:rPr>
                        <a:t>National</a:t>
                      </a:r>
                      <a:r>
                        <a:rPr lang="es-PE" sz="1100" b="1" i="0" u="none" strike="noStrike" kern="1200" baseline="0" noProof="0" dirty="0">
                          <a:solidFill>
                            <a:srgbClr val="595959"/>
                          </a:solidFill>
                          <a:latin typeface="Arial"/>
                          <a:ea typeface="+mn-ea"/>
                          <a:cs typeface="Arial"/>
                        </a:rPr>
                        <a:t> </a:t>
                      </a:r>
                      <a:r>
                        <a:rPr lang="es-PE" sz="1100" b="1" i="0" u="none" strike="noStrike" kern="1200" baseline="0" noProof="0" err="1">
                          <a:solidFill>
                            <a:srgbClr val="595959"/>
                          </a:solidFill>
                          <a:latin typeface="Arial"/>
                          <a:ea typeface="+mn-ea"/>
                          <a:cs typeface="Arial"/>
                        </a:rPr>
                        <a:t>Institute</a:t>
                      </a:r>
                      <a:r>
                        <a:rPr lang="es-PE" sz="1100" b="1" i="0" u="none" strike="noStrike" kern="1200" baseline="0" noProof="0" dirty="0">
                          <a:solidFill>
                            <a:srgbClr val="595959"/>
                          </a:solidFill>
                          <a:latin typeface="Arial"/>
                          <a:ea typeface="+mn-ea"/>
                          <a:cs typeface="Arial"/>
                        </a:rPr>
                        <a:t> </a:t>
                      </a:r>
                      <a:r>
                        <a:rPr lang="es-PE" sz="1100" b="1" i="0" u="none" strike="noStrike" kern="1200" baseline="0" noProof="0" err="1">
                          <a:solidFill>
                            <a:srgbClr val="595959"/>
                          </a:solidFill>
                          <a:latin typeface="Arial"/>
                          <a:ea typeface="+mn-ea"/>
                          <a:cs typeface="Arial"/>
                        </a:rPr>
                        <a:t>of</a:t>
                      </a:r>
                      <a:r>
                        <a:rPr lang="es-PE" sz="1100" b="1" i="0" u="none" strike="noStrike" kern="1200" baseline="0" noProof="0" dirty="0">
                          <a:solidFill>
                            <a:srgbClr val="595959"/>
                          </a:solidFill>
                          <a:latin typeface="Arial"/>
                          <a:ea typeface="+mn-ea"/>
                          <a:cs typeface="Arial"/>
                        </a:rPr>
                        <a:t> </a:t>
                      </a:r>
                      <a:r>
                        <a:rPr lang="es-PE" sz="1100" b="1" i="0" u="none" strike="noStrike" kern="1200" baseline="0" noProof="0" err="1">
                          <a:solidFill>
                            <a:srgbClr val="595959"/>
                          </a:solidFill>
                          <a:latin typeface="Arial"/>
                          <a:ea typeface="+mn-ea"/>
                          <a:cs typeface="Arial"/>
                        </a:rPr>
                        <a:t>children</a:t>
                      </a:r>
                      <a:r>
                        <a:rPr lang="es-PE" sz="1100" b="1" i="0" u="none" strike="noStrike" kern="1200" baseline="0" noProof="0" dirty="0">
                          <a:solidFill>
                            <a:srgbClr val="595959"/>
                          </a:solidFill>
                          <a:latin typeface="Arial"/>
                          <a:ea typeface="+mn-ea"/>
                          <a:cs typeface="Arial"/>
                        </a:rPr>
                        <a:t> </a:t>
                      </a:r>
                      <a:r>
                        <a:rPr lang="es-PE" sz="1100" b="1" i="0" u="none" strike="noStrike" kern="1200" baseline="0" noProof="0" err="1">
                          <a:solidFill>
                            <a:srgbClr val="595959"/>
                          </a:solidFill>
                          <a:latin typeface="Arial"/>
                          <a:ea typeface="+mn-ea"/>
                          <a:cs typeface="Arial"/>
                        </a:rPr>
                        <a:t>Health</a:t>
                      </a:r>
                      <a:r>
                        <a:rPr lang="es-PE" sz="1100" b="1" i="0" u="none" strike="noStrike" kern="1200" baseline="0" noProof="0" dirty="0">
                          <a:solidFill>
                            <a:srgbClr val="595959"/>
                          </a:solidFill>
                          <a:latin typeface="Arial"/>
                          <a:ea typeface="+mn-ea"/>
                          <a:cs typeface="Arial"/>
                        </a:rPr>
                        <a:t> Niño, 16 MM</a:t>
                      </a:r>
                    </a:p>
                    <a:p>
                      <a:pPr marL="0" lvl="0" indent="0" algn="ctr" defTabSz="914400" rtl="0" eaLnBrk="1" latinLnBrk="0" hangingPunct="1">
                        <a:lnSpc>
                          <a:spcPct val="100000"/>
                        </a:lnSpc>
                        <a:buNone/>
                      </a:pPr>
                      <a:endParaRPr lang="es-PE" sz="1100" b="1" i="0" u="none" strike="noStrike" kern="1200" baseline="0" noProof="0" dirty="0">
                        <a:solidFill>
                          <a:srgbClr val="595959"/>
                        </a:solidFill>
                        <a:latin typeface="Arial"/>
                        <a:ea typeface="+mn-ea"/>
                        <a:cs typeface="Arial"/>
                      </a:endParaRPr>
                    </a:p>
                  </a:txBody>
                  <a:tcPr marL="81320" marR="81320" marT="40660" marB="40660" anchor="ctr">
                    <a:lnL w="12700">
                      <a:solidFill>
                        <a:schemeClr val="bg1"/>
                      </a:solidFill>
                    </a:lnL>
                    <a:lnR w="12700">
                      <a:solidFill>
                        <a:schemeClr val="bg1"/>
                      </a:solidFill>
                    </a:lnR>
                    <a:lnT w="12700">
                      <a:solidFill>
                        <a:schemeClr val="bg1"/>
                      </a:solidFill>
                    </a:lnT>
                    <a:lnB w="12700">
                      <a:solidFill>
                        <a:schemeClr val="bg1"/>
                      </a:solidFill>
                    </a:lnB>
                    <a:solidFill>
                      <a:schemeClr val="bg1"/>
                    </a:solidFill>
                  </a:tcPr>
                </a:tc>
                <a:tc>
                  <a:txBody>
                    <a:bodyPr/>
                    <a:lstStyle/>
                    <a:p>
                      <a:pPr marL="0" lvl="0" indent="0" algn="ctr" defTabSz="914400" rtl="0" eaLnBrk="1" latinLnBrk="0" hangingPunct="1">
                        <a:lnSpc>
                          <a:spcPct val="100000"/>
                        </a:lnSpc>
                        <a:buNone/>
                      </a:pPr>
                      <a:r>
                        <a:rPr lang="es-PE" sz="1100" b="1" i="0" u="none" strike="noStrike" kern="1200" baseline="0" noProof="0" dirty="0">
                          <a:solidFill>
                            <a:srgbClr val="595959"/>
                          </a:solidFill>
                          <a:latin typeface="Arial"/>
                          <a:ea typeface="+mn-ea"/>
                          <a:cs typeface="Arial"/>
                        </a:rPr>
                        <a:t>-</a:t>
                      </a:r>
                      <a:endParaRPr lang="es-ES" sz="1100" b="1" i="0" u="none" strike="noStrike" kern="1200" baseline="0" dirty="0">
                        <a:solidFill>
                          <a:srgbClr val="595959"/>
                        </a:solidFill>
                        <a:latin typeface="Arial"/>
                        <a:ea typeface="+mn-ea"/>
                        <a:cs typeface="Arial"/>
                      </a:endParaRPr>
                    </a:p>
                  </a:txBody>
                  <a:tcPr marL="0" marR="0" marT="0" marB="0" anchor="ctr">
                    <a:lnL w="12700">
                      <a:solidFill>
                        <a:schemeClr val="bg1"/>
                      </a:solidFill>
                    </a:lnL>
                    <a:lnR w="12700">
                      <a:solidFill>
                        <a:schemeClr val="bg1"/>
                      </a:solidFill>
                    </a:lnR>
                    <a:lnT w="12700">
                      <a:solidFill>
                        <a:schemeClr val="bg1"/>
                      </a:solidFill>
                    </a:lnT>
                    <a:lnB w="12700">
                      <a:solidFill>
                        <a:schemeClr val="bg1"/>
                      </a:solidFill>
                    </a:lnB>
                    <a:solidFill>
                      <a:schemeClr val="bg1"/>
                    </a:solidFill>
                  </a:tcPr>
                </a:tc>
                <a:tc>
                  <a:txBody>
                    <a:bodyPr/>
                    <a:lstStyle/>
                    <a:p>
                      <a:pPr marL="0" lvl="0" indent="0" algn="ctr" defTabSz="914400" rtl="0" eaLnBrk="1" latinLnBrk="0" hangingPunct="1">
                        <a:lnSpc>
                          <a:spcPct val="100000"/>
                        </a:lnSpc>
                        <a:buNone/>
                      </a:pPr>
                      <a:r>
                        <a:rPr lang="es-PE" sz="1100" b="1" i="0" u="none" strike="noStrike" kern="1200" baseline="0" noProof="0" dirty="0">
                          <a:solidFill>
                            <a:srgbClr val="595959"/>
                          </a:solidFill>
                          <a:latin typeface="Arial"/>
                          <a:ea typeface="+mn-ea"/>
                          <a:cs typeface="Arial"/>
                        </a:rPr>
                        <a:t>-</a:t>
                      </a:r>
                      <a:endParaRPr lang="es-ES" sz="1100" b="1" i="0" u="none" strike="noStrike" kern="1200" baseline="0" dirty="0">
                        <a:solidFill>
                          <a:srgbClr val="595959"/>
                        </a:solidFill>
                        <a:latin typeface="Arial"/>
                        <a:ea typeface="+mn-ea"/>
                        <a:cs typeface="Arial"/>
                      </a:endParaRPr>
                    </a:p>
                  </a:txBody>
                  <a:tcPr marL="0" marR="0" marT="0" marB="0" anchor="ctr">
                    <a:lnL w="12700">
                      <a:solidFill>
                        <a:schemeClr val="bg1"/>
                      </a:solidFill>
                    </a:lnL>
                    <a:lnR w="12700">
                      <a:solidFill>
                        <a:schemeClr val="bg1"/>
                      </a:solidFill>
                    </a:lnR>
                    <a:lnT w="12700">
                      <a:solidFill>
                        <a:schemeClr val="bg1"/>
                      </a:solidFill>
                    </a:lnT>
                    <a:lnB w="12700">
                      <a:solidFill>
                        <a:schemeClr val="bg1"/>
                      </a:solidFill>
                    </a:lnB>
                    <a:solidFill>
                      <a:schemeClr val="bg1"/>
                    </a:solidFill>
                  </a:tcPr>
                </a:tc>
                <a:tc>
                  <a:txBody>
                    <a:bodyPr/>
                    <a:lstStyle/>
                    <a:p>
                      <a:pPr marL="0" lvl="0" indent="0" algn="ctr" defTabSz="914400" rtl="0" eaLnBrk="1" latinLnBrk="0" hangingPunct="1">
                        <a:lnSpc>
                          <a:spcPct val="100000"/>
                        </a:lnSpc>
                        <a:buNone/>
                      </a:pPr>
                      <a:r>
                        <a:rPr lang="es-PE" sz="1100" b="1" i="0" u="none" strike="noStrike" kern="1200" baseline="0" noProof="0" dirty="0">
                          <a:solidFill>
                            <a:srgbClr val="595959"/>
                          </a:solidFill>
                          <a:latin typeface="Arial"/>
                          <a:ea typeface="+mn-ea"/>
                          <a:cs typeface="Arial"/>
                        </a:rPr>
                        <a:t>-</a:t>
                      </a:r>
                      <a:endParaRPr lang="es-ES" sz="1100" b="1" i="0" u="none" strike="noStrike" kern="1200" baseline="0" dirty="0">
                        <a:solidFill>
                          <a:srgbClr val="595959"/>
                        </a:solidFill>
                        <a:latin typeface="Arial"/>
                        <a:ea typeface="+mn-ea"/>
                        <a:cs typeface="Arial"/>
                      </a:endParaRPr>
                    </a:p>
                  </a:txBody>
                  <a:tcPr marL="0" marR="0" marT="0" marB="0" anchor="ctr">
                    <a:lnL w="12700">
                      <a:solidFill>
                        <a:schemeClr val="bg1"/>
                      </a:solidFill>
                    </a:lnL>
                    <a:lnR w="12700">
                      <a:solidFill>
                        <a:schemeClr val="bg1"/>
                      </a:solidFill>
                    </a:lnR>
                    <a:lnT w="12700">
                      <a:solidFill>
                        <a:schemeClr val="bg1"/>
                      </a:solidFill>
                    </a:lnT>
                    <a:lnB w="12700">
                      <a:solidFill>
                        <a:schemeClr val="bg1"/>
                      </a:solidFill>
                    </a:lnB>
                    <a:solidFill>
                      <a:schemeClr val="bg1"/>
                    </a:solidFill>
                  </a:tcPr>
                </a:tc>
                <a:extLst>
                  <a:ext uri="{0D108BD9-81ED-4DB2-BD59-A6C34878D82A}">
                    <a16:rowId xmlns:a16="http://schemas.microsoft.com/office/drawing/2014/main" val="1645443304"/>
                  </a:ext>
                </a:extLst>
              </a:tr>
            </a:tbl>
          </a:graphicData>
        </a:graphic>
      </p:graphicFrame>
      <p:sp>
        <p:nvSpPr>
          <p:cNvPr id="37" name="CuadroTexto 36">
            <a:extLst>
              <a:ext uri="{FF2B5EF4-FFF2-40B4-BE49-F238E27FC236}">
                <a16:creationId xmlns:a16="http://schemas.microsoft.com/office/drawing/2014/main" id="{A3202B6E-8D33-52FC-2CD4-88A72D8C3475}"/>
              </a:ext>
            </a:extLst>
          </p:cNvPr>
          <p:cNvSpPr txBox="1"/>
          <p:nvPr/>
        </p:nvSpPr>
        <p:spPr>
          <a:xfrm>
            <a:off x="4485284" y="4836727"/>
            <a:ext cx="510450" cy="307777"/>
          </a:xfrm>
          <a:prstGeom prst="rect">
            <a:avLst/>
          </a:prstGeom>
          <a:noFill/>
        </p:spPr>
        <p:txBody>
          <a:bodyPr wrap="square">
            <a:spAutoFit/>
          </a:bodyPr>
          <a:lstStyle/>
          <a:p>
            <a:pPr algn="r" defTabSz="1507776">
              <a:defRPr/>
            </a:pPr>
            <a:r>
              <a:rPr lang="es-MX" sz="1400" b="1">
                <a:solidFill>
                  <a:prstClr val="black"/>
                </a:solidFill>
                <a:highlight>
                  <a:srgbClr val="14C5D3"/>
                </a:highlight>
                <a:latin typeface="Arial" panose="020B0604020202020204" pitchFamily="34" charset="0"/>
                <a:cs typeface="Arial" panose="020B0604020202020204" pitchFamily="34" charset="0"/>
                <a:sym typeface="Arial"/>
              </a:rPr>
              <a:t>UP </a:t>
            </a:r>
            <a:endParaRPr lang="es-MX" sz="1400">
              <a:solidFill>
                <a:prstClr val="black"/>
              </a:solidFill>
              <a:highlight>
                <a:srgbClr val="14C5D3"/>
              </a:highlight>
              <a:latin typeface="Arial"/>
              <a:cs typeface="Arial"/>
              <a:sym typeface="Arial"/>
            </a:endParaRPr>
          </a:p>
        </p:txBody>
      </p:sp>
      <p:sp>
        <p:nvSpPr>
          <p:cNvPr id="39" name="CuadroTexto 38">
            <a:extLst>
              <a:ext uri="{FF2B5EF4-FFF2-40B4-BE49-F238E27FC236}">
                <a16:creationId xmlns:a16="http://schemas.microsoft.com/office/drawing/2014/main" id="{6F2F5396-0DEC-0AF0-C120-1A77C8591295}"/>
              </a:ext>
            </a:extLst>
          </p:cNvPr>
          <p:cNvSpPr txBox="1"/>
          <p:nvPr/>
        </p:nvSpPr>
        <p:spPr>
          <a:xfrm>
            <a:off x="4484963" y="2150760"/>
            <a:ext cx="448101" cy="307777"/>
          </a:xfrm>
          <a:prstGeom prst="rect">
            <a:avLst/>
          </a:prstGeom>
          <a:noFill/>
        </p:spPr>
        <p:txBody>
          <a:bodyPr wrap="square">
            <a:spAutoFit/>
          </a:bodyPr>
          <a:lstStyle/>
          <a:p>
            <a:pPr algn="r" defTabSz="1507776">
              <a:defRPr/>
            </a:pPr>
            <a:r>
              <a:rPr lang="es-MX" sz="1400" b="1">
                <a:solidFill>
                  <a:prstClr val="black"/>
                </a:solidFill>
                <a:highlight>
                  <a:srgbClr val="C0C0C0"/>
                </a:highlight>
                <a:latin typeface="Arial" panose="020B0604020202020204" pitchFamily="34" charset="0"/>
                <a:cs typeface="Arial" panose="020B0604020202020204" pitchFamily="34" charset="0"/>
                <a:sym typeface="Arial"/>
              </a:rPr>
              <a:t>SI </a:t>
            </a:r>
            <a:endParaRPr lang="es-MX" sz="1400">
              <a:solidFill>
                <a:prstClr val="black"/>
              </a:solidFill>
              <a:highlight>
                <a:srgbClr val="C0C0C0"/>
              </a:highlight>
              <a:latin typeface="Arial"/>
              <a:cs typeface="Arial"/>
              <a:sym typeface="Arial"/>
            </a:endParaRPr>
          </a:p>
        </p:txBody>
      </p:sp>
      <p:sp>
        <p:nvSpPr>
          <p:cNvPr id="41" name="CuadroTexto 40">
            <a:extLst>
              <a:ext uri="{FF2B5EF4-FFF2-40B4-BE49-F238E27FC236}">
                <a16:creationId xmlns:a16="http://schemas.microsoft.com/office/drawing/2014/main" id="{95B886B1-3E90-A024-6156-334462ED26BA}"/>
              </a:ext>
            </a:extLst>
          </p:cNvPr>
          <p:cNvSpPr txBox="1"/>
          <p:nvPr/>
        </p:nvSpPr>
        <p:spPr>
          <a:xfrm>
            <a:off x="4495657" y="2716899"/>
            <a:ext cx="448101" cy="307777"/>
          </a:xfrm>
          <a:prstGeom prst="rect">
            <a:avLst/>
          </a:prstGeom>
          <a:noFill/>
        </p:spPr>
        <p:txBody>
          <a:bodyPr wrap="square">
            <a:spAutoFit/>
          </a:bodyPr>
          <a:lstStyle/>
          <a:p>
            <a:pPr algn="r" defTabSz="1507776">
              <a:defRPr/>
            </a:pPr>
            <a:r>
              <a:rPr lang="es-MX" sz="1400" b="1">
                <a:solidFill>
                  <a:prstClr val="black"/>
                </a:solidFill>
                <a:highlight>
                  <a:srgbClr val="C0C0C0"/>
                </a:highlight>
                <a:latin typeface="Arial" panose="020B0604020202020204" pitchFamily="34" charset="0"/>
                <a:cs typeface="Arial" panose="020B0604020202020204" pitchFamily="34" charset="0"/>
                <a:sym typeface="Arial"/>
              </a:rPr>
              <a:t>SI </a:t>
            </a:r>
            <a:endParaRPr lang="es-MX" sz="1400">
              <a:solidFill>
                <a:prstClr val="black"/>
              </a:solidFill>
              <a:highlight>
                <a:srgbClr val="C0C0C0"/>
              </a:highlight>
              <a:latin typeface="Arial"/>
              <a:cs typeface="Arial"/>
              <a:sym typeface="Arial"/>
            </a:endParaRPr>
          </a:p>
        </p:txBody>
      </p:sp>
      <p:sp>
        <p:nvSpPr>
          <p:cNvPr id="43" name="CuadroTexto 42">
            <a:extLst>
              <a:ext uri="{FF2B5EF4-FFF2-40B4-BE49-F238E27FC236}">
                <a16:creationId xmlns:a16="http://schemas.microsoft.com/office/drawing/2014/main" id="{961FFF42-A70F-C7C2-B967-1E0BAB5E6D4D}"/>
              </a:ext>
            </a:extLst>
          </p:cNvPr>
          <p:cNvSpPr txBox="1"/>
          <p:nvPr/>
        </p:nvSpPr>
        <p:spPr>
          <a:xfrm>
            <a:off x="4466153" y="4040080"/>
            <a:ext cx="510450" cy="307777"/>
          </a:xfrm>
          <a:prstGeom prst="rect">
            <a:avLst/>
          </a:prstGeom>
          <a:noFill/>
        </p:spPr>
        <p:txBody>
          <a:bodyPr wrap="square">
            <a:spAutoFit/>
          </a:bodyPr>
          <a:lstStyle/>
          <a:p>
            <a:pPr algn="r" defTabSz="1507776">
              <a:defRPr/>
            </a:pPr>
            <a:r>
              <a:rPr lang="es-MX" sz="1400" b="1">
                <a:solidFill>
                  <a:prstClr val="black"/>
                </a:solidFill>
                <a:highlight>
                  <a:srgbClr val="14C5D3"/>
                </a:highlight>
                <a:latin typeface="Arial" panose="020B0604020202020204" pitchFamily="34" charset="0"/>
                <a:cs typeface="Arial" panose="020B0604020202020204" pitchFamily="34" charset="0"/>
                <a:sym typeface="Arial"/>
              </a:rPr>
              <a:t>UP </a:t>
            </a:r>
            <a:endParaRPr lang="es-MX" sz="1400">
              <a:solidFill>
                <a:prstClr val="black"/>
              </a:solidFill>
              <a:highlight>
                <a:srgbClr val="14C5D3"/>
              </a:highlight>
              <a:latin typeface="Arial"/>
              <a:cs typeface="Arial"/>
              <a:sym typeface="Arial"/>
            </a:endParaRPr>
          </a:p>
        </p:txBody>
      </p:sp>
      <p:pic>
        <p:nvPicPr>
          <p:cNvPr id="45" name="Gráfico 44" descr="Marca de insignia1 con relleno sólido">
            <a:extLst>
              <a:ext uri="{FF2B5EF4-FFF2-40B4-BE49-F238E27FC236}">
                <a16:creationId xmlns:a16="http://schemas.microsoft.com/office/drawing/2014/main" id="{C3B4AD0B-EAEE-E009-A909-B5346E1D807C}"/>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692105" y="2086935"/>
            <a:ext cx="200386" cy="216000"/>
          </a:xfrm>
          <a:prstGeom prst="rect">
            <a:avLst/>
          </a:prstGeom>
        </p:spPr>
      </p:pic>
      <p:sp>
        <p:nvSpPr>
          <p:cNvPr id="4" name="CuadroTexto 3">
            <a:extLst>
              <a:ext uri="{FF2B5EF4-FFF2-40B4-BE49-F238E27FC236}">
                <a16:creationId xmlns:a16="http://schemas.microsoft.com/office/drawing/2014/main" id="{4EDB5624-194E-F27B-B0C8-016160D895AA}"/>
              </a:ext>
            </a:extLst>
          </p:cNvPr>
          <p:cNvSpPr txBox="1"/>
          <p:nvPr/>
        </p:nvSpPr>
        <p:spPr>
          <a:xfrm>
            <a:off x="4495657" y="3320100"/>
            <a:ext cx="448101" cy="307777"/>
          </a:xfrm>
          <a:prstGeom prst="rect">
            <a:avLst/>
          </a:prstGeom>
          <a:noFill/>
        </p:spPr>
        <p:txBody>
          <a:bodyPr wrap="square">
            <a:spAutoFit/>
          </a:bodyPr>
          <a:lstStyle/>
          <a:p>
            <a:pPr algn="r" defTabSz="1507776">
              <a:defRPr/>
            </a:pPr>
            <a:r>
              <a:rPr lang="es-MX" sz="1400" b="1">
                <a:solidFill>
                  <a:prstClr val="black"/>
                </a:solidFill>
                <a:highlight>
                  <a:srgbClr val="C0C0C0"/>
                </a:highlight>
                <a:latin typeface="Arial" panose="020B0604020202020204" pitchFamily="34" charset="0"/>
                <a:cs typeface="Arial" panose="020B0604020202020204" pitchFamily="34" charset="0"/>
                <a:sym typeface="Arial"/>
              </a:rPr>
              <a:t>SI </a:t>
            </a:r>
            <a:endParaRPr lang="es-MX" sz="1400">
              <a:solidFill>
                <a:prstClr val="black"/>
              </a:solidFill>
              <a:highlight>
                <a:srgbClr val="C0C0C0"/>
              </a:highlight>
              <a:latin typeface="Arial"/>
              <a:cs typeface="Arial"/>
              <a:sym typeface="Arial"/>
            </a:endParaRPr>
          </a:p>
        </p:txBody>
      </p:sp>
      <p:sp>
        <p:nvSpPr>
          <p:cNvPr id="5" name="CuadroTexto 4">
            <a:extLst>
              <a:ext uri="{FF2B5EF4-FFF2-40B4-BE49-F238E27FC236}">
                <a16:creationId xmlns:a16="http://schemas.microsoft.com/office/drawing/2014/main" id="{DA1B75B6-3727-C199-8EAB-96E7124600E3}"/>
              </a:ext>
            </a:extLst>
          </p:cNvPr>
          <p:cNvSpPr txBox="1"/>
          <p:nvPr/>
        </p:nvSpPr>
        <p:spPr>
          <a:xfrm>
            <a:off x="4485284" y="5516288"/>
            <a:ext cx="510450" cy="307777"/>
          </a:xfrm>
          <a:prstGeom prst="rect">
            <a:avLst/>
          </a:prstGeom>
          <a:noFill/>
        </p:spPr>
        <p:txBody>
          <a:bodyPr wrap="square">
            <a:spAutoFit/>
          </a:bodyPr>
          <a:lstStyle/>
          <a:p>
            <a:pPr algn="r" defTabSz="1507776">
              <a:defRPr/>
            </a:pPr>
            <a:r>
              <a:rPr lang="es-MX" sz="1400" b="1">
                <a:solidFill>
                  <a:prstClr val="black"/>
                </a:solidFill>
                <a:highlight>
                  <a:srgbClr val="14C5D3"/>
                </a:highlight>
                <a:latin typeface="Arial" panose="020B0604020202020204" pitchFamily="34" charset="0"/>
                <a:cs typeface="Arial" panose="020B0604020202020204" pitchFamily="34" charset="0"/>
                <a:sym typeface="Arial"/>
              </a:rPr>
              <a:t>UP </a:t>
            </a:r>
            <a:endParaRPr lang="es-MX" sz="1400">
              <a:solidFill>
                <a:prstClr val="black"/>
              </a:solidFill>
              <a:highlight>
                <a:srgbClr val="14C5D3"/>
              </a:highlight>
              <a:latin typeface="Arial"/>
              <a:cs typeface="Arial"/>
              <a:sym typeface="Arial"/>
            </a:endParaRPr>
          </a:p>
        </p:txBody>
      </p:sp>
      <p:sp>
        <p:nvSpPr>
          <p:cNvPr id="7" name="CuadroTexto 6">
            <a:extLst>
              <a:ext uri="{FF2B5EF4-FFF2-40B4-BE49-F238E27FC236}">
                <a16:creationId xmlns:a16="http://schemas.microsoft.com/office/drawing/2014/main" id="{133508CC-D521-0431-7621-12623D7CDC7D}"/>
              </a:ext>
            </a:extLst>
          </p:cNvPr>
          <p:cNvSpPr txBox="1"/>
          <p:nvPr/>
        </p:nvSpPr>
        <p:spPr>
          <a:xfrm>
            <a:off x="4498101" y="6046156"/>
            <a:ext cx="448101" cy="307777"/>
          </a:xfrm>
          <a:prstGeom prst="rect">
            <a:avLst/>
          </a:prstGeom>
          <a:noFill/>
        </p:spPr>
        <p:txBody>
          <a:bodyPr wrap="square">
            <a:spAutoFit/>
          </a:bodyPr>
          <a:lstStyle/>
          <a:p>
            <a:pPr algn="r" defTabSz="1507776">
              <a:defRPr/>
            </a:pPr>
            <a:r>
              <a:rPr lang="es-MX" sz="1400" b="1">
                <a:solidFill>
                  <a:prstClr val="black"/>
                </a:solidFill>
                <a:highlight>
                  <a:srgbClr val="C0C0C0"/>
                </a:highlight>
                <a:latin typeface="Arial" panose="020B0604020202020204" pitchFamily="34" charset="0"/>
                <a:cs typeface="Arial" panose="020B0604020202020204" pitchFamily="34" charset="0"/>
                <a:sym typeface="Arial"/>
              </a:rPr>
              <a:t>SI </a:t>
            </a:r>
            <a:endParaRPr lang="es-MX" sz="1400">
              <a:solidFill>
                <a:prstClr val="black"/>
              </a:solidFill>
              <a:highlight>
                <a:srgbClr val="C0C0C0"/>
              </a:highlight>
              <a:latin typeface="Arial"/>
              <a:cs typeface="Arial"/>
              <a:sym typeface="Arial"/>
            </a:endParaRPr>
          </a:p>
        </p:txBody>
      </p:sp>
    </p:spTree>
    <p:extLst>
      <p:ext uri="{BB962C8B-B14F-4D97-AF65-F5344CB8AC3E}">
        <p14:creationId xmlns:p14="http://schemas.microsoft.com/office/powerpoint/2010/main" val="14342789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ángulo 28">
            <a:extLst>
              <a:ext uri="{FF2B5EF4-FFF2-40B4-BE49-F238E27FC236}">
                <a16:creationId xmlns:a16="http://schemas.microsoft.com/office/drawing/2014/main" id="{6D469880-9B48-0046-B2A2-27447487DF74}"/>
              </a:ext>
            </a:extLst>
          </p:cNvPr>
          <p:cNvSpPr/>
          <p:nvPr/>
        </p:nvSpPr>
        <p:spPr>
          <a:xfrm>
            <a:off x="981997"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grpSp>
        <p:nvGrpSpPr>
          <p:cNvPr id="18" name="Grupo 17">
            <a:extLst>
              <a:ext uri="{FF2B5EF4-FFF2-40B4-BE49-F238E27FC236}">
                <a16:creationId xmlns:a16="http://schemas.microsoft.com/office/drawing/2014/main" id="{E65EB821-75E8-8C63-1EA9-414036C7923B}"/>
              </a:ext>
            </a:extLst>
          </p:cNvPr>
          <p:cNvGrpSpPr/>
          <p:nvPr/>
        </p:nvGrpSpPr>
        <p:grpSpPr>
          <a:xfrm>
            <a:off x="5242328" y="1747774"/>
            <a:ext cx="6182813" cy="1613261"/>
            <a:chOff x="5134475" y="1686169"/>
            <a:chExt cx="6182813" cy="1613261"/>
          </a:xfrm>
        </p:grpSpPr>
        <p:grpSp>
          <p:nvGrpSpPr>
            <p:cNvPr id="2" name="Grupo 1">
              <a:extLst>
                <a:ext uri="{FF2B5EF4-FFF2-40B4-BE49-F238E27FC236}">
                  <a16:creationId xmlns:a16="http://schemas.microsoft.com/office/drawing/2014/main" id="{92BCB8CD-7265-7753-6477-DCC0A5A1B584}"/>
                </a:ext>
              </a:extLst>
            </p:cNvPr>
            <p:cNvGrpSpPr/>
            <p:nvPr/>
          </p:nvGrpSpPr>
          <p:grpSpPr>
            <a:xfrm>
              <a:off x="5134475" y="1686169"/>
              <a:ext cx="818611" cy="800469"/>
              <a:chOff x="4695563" y="1830892"/>
              <a:chExt cx="818611" cy="800469"/>
            </a:xfrm>
          </p:grpSpPr>
          <p:sp>
            <p:nvSpPr>
              <p:cNvPr id="5" name="Elipse 4">
                <a:extLst>
                  <a:ext uri="{FF2B5EF4-FFF2-40B4-BE49-F238E27FC236}">
                    <a16:creationId xmlns:a16="http://schemas.microsoft.com/office/drawing/2014/main" id="{E3397ECD-27F1-A48E-4F11-A56F02EBD829}"/>
                  </a:ext>
                </a:extLst>
              </p:cNvPr>
              <p:cNvSpPr/>
              <p:nvPr/>
            </p:nvSpPr>
            <p:spPr>
              <a:xfrm>
                <a:off x="4695563" y="1830892"/>
                <a:ext cx="818611" cy="800469"/>
              </a:xfrm>
              <a:prstGeom prst="ellipse">
                <a:avLst/>
              </a:prstGeom>
              <a:solidFill>
                <a:srgbClr val="6EC5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3" name="Gráfico 12" descr="Plano con relleno sólido">
                <a:extLst>
                  <a:ext uri="{FF2B5EF4-FFF2-40B4-BE49-F238E27FC236}">
                    <a16:creationId xmlns:a16="http://schemas.microsoft.com/office/drawing/2014/main" id="{527750D0-AA23-9E80-77E4-AD6A27F0B13E}"/>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805615" y="1937211"/>
                <a:ext cx="596900" cy="601577"/>
              </a:xfrm>
              <a:prstGeom prst="rect">
                <a:avLst/>
              </a:prstGeom>
            </p:spPr>
          </p:pic>
        </p:grpSp>
        <p:sp>
          <p:nvSpPr>
            <p:cNvPr id="14" name="object 14">
              <a:extLst>
                <a:ext uri="{FF2B5EF4-FFF2-40B4-BE49-F238E27FC236}">
                  <a16:creationId xmlns:a16="http://schemas.microsoft.com/office/drawing/2014/main" id="{DCE7083E-D3D9-5529-12EE-AA43F41B026D}"/>
                </a:ext>
              </a:extLst>
            </p:cNvPr>
            <p:cNvSpPr txBox="1"/>
            <p:nvPr/>
          </p:nvSpPr>
          <p:spPr>
            <a:xfrm>
              <a:off x="6095999" y="1686169"/>
              <a:ext cx="5221289" cy="1613261"/>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endParaRPr lang="es-MX" sz="2000" b="1">
                <a:solidFill>
                  <a:schemeClr val="tx1">
                    <a:lumMod val="85000"/>
                    <a:lumOff val="15000"/>
                  </a:schemeClr>
                </a:solidFill>
                <a:latin typeface="Arial"/>
                <a:cs typeface="Arial"/>
                <a:sym typeface="Arial"/>
              </a:endParaRPr>
            </a:p>
            <a:p>
              <a:pPr algn="just" defTabSz="914358"/>
              <a:r>
                <a:rPr lang="en-US" sz="1400">
                  <a:solidFill>
                    <a:schemeClr val="tx1">
                      <a:lumMod val="85000"/>
                      <a:lumOff val="15000"/>
                    </a:schemeClr>
                  </a:solidFill>
                  <a:latin typeface="Arial"/>
                  <a:cs typeface="Arial"/>
                  <a:sym typeface="Arial"/>
                </a:rPr>
                <a:t>Maintenance of the building, facilities and electromechanical equipment associated with the infrastructure, maintenance of clinical and non-clinical equipment, and operation and maintenance of general services (food, laundry, cleaning and biosecurity, comprehensive security, the latter being understood as the security and surveillance of the facility)</a:t>
              </a:r>
              <a:r>
                <a:rPr lang="es-ES" sz="1400">
                  <a:solidFill>
                    <a:schemeClr val="tx1">
                      <a:lumMod val="85000"/>
                      <a:lumOff val="15000"/>
                    </a:schemeClr>
                  </a:solidFill>
                  <a:latin typeface="Arial"/>
                  <a:cs typeface="Arial"/>
                  <a:sym typeface="Arial"/>
                </a:rPr>
                <a:t>.</a:t>
              </a:r>
            </a:p>
          </p:txBody>
        </p:sp>
      </p:grpSp>
      <p:grpSp>
        <p:nvGrpSpPr>
          <p:cNvPr id="23" name="Grupo 22">
            <a:extLst>
              <a:ext uri="{FF2B5EF4-FFF2-40B4-BE49-F238E27FC236}">
                <a16:creationId xmlns:a16="http://schemas.microsoft.com/office/drawing/2014/main" id="{C4935F29-7210-BA6C-E524-8796E467E4E3}"/>
              </a:ext>
            </a:extLst>
          </p:cNvPr>
          <p:cNvGrpSpPr/>
          <p:nvPr/>
        </p:nvGrpSpPr>
        <p:grpSpPr>
          <a:xfrm>
            <a:off x="5234228" y="5298200"/>
            <a:ext cx="6190913" cy="805004"/>
            <a:chOff x="5126375" y="5364611"/>
            <a:chExt cx="6190913" cy="805004"/>
          </a:xfrm>
        </p:grpSpPr>
        <p:grpSp>
          <p:nvGrpSpPr>
            <p:cNvPr id="6" name="Grupo 5">
              <a:extLst>
                <a:ext uri="{FF2B5EF4-FFF2-40B4-BE49-F238E27FC236}">
                  <a16:creationId xmlns:a16="http://schemas.microsoft.com/office/drawing/2014/main" id="{80F08AF3-C8C3-3BFC-9DDB-68A1CDA54C25}"/>
                </a:ext>
              </a:extLst>
            </p:cNvPr>
            <p:cNvGrpSpPr/>
            <p:nvPr/>
          </p:nvGrpSpPr>
          <p:grpSpPr>
            <a:xfrm>
              <a:off x="5126375" y="5364611"/>
              <a:ext cx="818611" cy="805004"/>
              <a:chOff x="4714895" y="5197998"/>
              <a:chExt cx="818611" cy="805004"/>
            </a:xfrm>
          </p:grpSpPr>
          <p:sp>
            <p:nvSpPr>
              <p:cNvPr id="26" name="Elipse 25">
                <a:extLst>
                  <a:ext uri="{FF2B5EF4-FFF2-40B4-BE49-F238E27FC236}">
                    <a16:creationId xmlns:a16="http://schemas.microsoft.com/office/drawing/2014/main" id="{0BE39496-C580-CA60-78E2-F80234A42778}"/>
                  </a:ext>
                </a:extLst>
              </p:cNvPr>
              <p:cNvSpPr/>
              <p:nvPr/>
            </p:nvSpPr>
            <p:spPr>
              <a:xfrm>
                <a:off x="4714895" y="5197998"/>
                <a:ext cx="818611" cy="805004"/>
              </a:xfrm>
              <a:prstGeom prst="ellipse">
                <a:avLst/>
              </a:prstGeom>
              <a:solidFill>
                <a:srgbClr val="6EC5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9" name="Gráfico 8" descr="Monedas con relleno sólido">
                <a:extLst>
                  <a:ext uri="{FF2B5EF4-FFF2-40B4-BE49-F238E27FC236}">
                    <a16:creationId xmlns:a16="http://schemas.microsoft.com/office/drawing/2014/main" id="{5B0442B9-B97D-BEBB-B4E1-B405560D326F}"/>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825562" y="5290449"/>
                <a:ext cx="614042" cy="623207"/>
              </a:xfrm>
              <a:prstGeom prst="rect">
                <a:avLst/>
              </a:prstGeom>
            </p:spPr>
          </p:pic>
        </p:grpSp>
        <p:sp>
          <p:nvSpPr>
            <p:cNvPr id="15" name="object 14">
              <a:extLst>
                <a:ext uri="{FF2B5EF4-FFF2-40B4-BE49-F238E27FC236}">
                  <a16:creationId xmlns:a16="http://schemas.microsoft.com/office/drawing/2014/main" id="{AC30F340-74A7-5026-7A2D-58BE0E25B14E}"/>
                </a:ext>
              </a:extLst>
            </p:cNvPr>
            <p:cNvSpPr txBox="1"/>
            <p:nvPr/>
          </p:nvSpPr>
          <p:spPr>
            <a:xfrm rot="10800000" flipV="1">
              <a:off x="6096000" y="5406758"/>
              <a:ext cx="5221288" cy="720709"/>
            </a:xfrm>
            <a:prstGeom prst="rect">
              <a:avLst/>
            </a:prstGeom>
          </p:spPr>
          <p:txBody>
            <a:bodyPr vert="horz" wrap="square" lIns="0" tIns="12699" rIns="0" bIns="0" rtlCol="0" anchor="t">
              <a:spAutoFit/>
            </a:bodyPr>
            <a:lstStyle/>
            <a:p>
              <a:pPr algn="just" defTabSz="914358"/>
              <a:r>
                <a:rPr lang="es-MX" b="1">
                  <a:solidFill>
                    <a:schemeClr val="tx1">
                      <a:lumMod val="85000"/>
                      <a:lumOff val="15000"/>
                    </a:schemeClr>
                  </a:solidFill>
                  <a:latin typeface="Arial"/>
                  <a:cs typeface="Arial"/>
                </a:rPr>
                <a:t>Costo total de Proyecto: US$ 113 MM</a:t>
              </a:r>
              <a:endParaRPr lang="es-ES" b="1">
                <a:solidFill>
                  <a:schemeClr val="tx1">
                    <a:lumMod val="85000"/>
                    <a:lumOff val="15000"/>
                  </a:schemeClr>
                </a:solidFill>
                <a:latin typeface="Arial"/>
                <a:cs typeface="Arial"/>
              </a:endParaRPr>
            </a:p>
            <a:p>
              <a:pPr algn="just" defTabSz="914358"/>
              <a:r>
                <a:rPr lang="en-US" sz="1400">
                  <a:solidFill>
                    <a:schemeClr val="tx1">
                      <a:lumMod val="85000"/>
                      <a:lumOff val="15000"/>
                    </a:schemeClr>
                  </a:solidFill>
                  <a:latin typeface="Arial"/>
                  <a:cs typeface="Arial"/>
                </a:rPr>
                <a:t>Co-financed state initiative modality for a term</a:t>
              </a:r>
            </a:p>
            <a:p>
              <a:pPr algn="just" defTabSz="914358"/>
              <a:r>
                <a:rPr lang="en-US" sz="1400">
                  <a:solidFill>
                    <a:schemeClr val="tx1">
                      <a:lumMod val="85000"/>
                      <a:lumOff val="15000"/>
                    </a:schemeClr>
                  </a:solidFill>
                  <a:latin typeface="Arial"/>
                  <a:cs typeface="Arial"/>
                </a:rPr>
                <a:t>of 10 years</a:t>
              </a:r>
              <a:r>
                <a:rPr lang="es-MX" sz="1400">
                  <a:solidFill>
                    <a:schemeClr val="tx1">
                      <a:lumMod val="85000"/>
                      <a:lumOff val="15000"/>
                    </a:schemeClr>
                  </a:solidFill>
                  <a:latin typeface="Arial"/>
                  <a:cs typeface="Arial"/>
                </a:rPr>
                <a:t>.</a:t>
              </a:r>
            </a:p>
          </p:txBody>
        </p:sp>
      </p:grpSp>
      <p:sp>
        <p:nvSpPr>
          <p:cNvPr id="7" name="object 14">
            <a:extLst>
              <a:ext uri="{FF2B5EF4-FFF2-40B4-BE49-F238E27FC236}">
                <a16:creationId xmlns:a16="http://schemas.microsoft.com/office/drawing/2014/main" id="{E7E344BA-13CF-D9CC-6245-985235E3676C}"/>
              </a:ext>
            </a:extLst>
          </p:cNvPr>
          <p:cNvSpPr txBox="1"/>
          <p:nvPr/>
        </p:nvSpPr>
        <p:spPr>
          <a:xfrm>
            <a:off x="5713702" y="3630894"/>
            <a:ext cx="5161111" cy="1225976"/>
          </a:xfrm>
          <a:prstGeom prst="rect">
            <a:avLst/>
          </a:prstGeom>
        </p:spPr>
        <p:txBody>
          <a:bodyPr vert="horz" wrap="square" lIns="0" tIns="12699" rIns="0" bIns="0" rtlCol="0" anchor="t">
            <a:spAutoFit/>
          </a:bodyPr>
          <a:lstStyle/>
          <a:p>
            <a:pPr algn="just" defTabSz="914358"/>
            <a:endParaRPr lang="es-MX" sz="1400">
              <a:solidFill>
                <a:schemeClr val="tx1">
                  <a:lumMod val="85000"/>
                  <a:lumOff val="15000"/>
                </a:schemeClr>
              </a:solidFill>
              <a:latin typeface="Arial"/>
              <a:cs typeface="Arial"/>
            </a:endParaRPr>
          </a:p>
          <a:p>
            <a:pPr algn="just" defTabSz="914358"/>
            <a:endParaRPr lang="es-ES"/>
          </a:p>
          <a:p>
            <a:pPr algn="just" defTabSz="914358"/>
            <a:endParaRPr lang="es-ES"/>
          </a:p>
          <a:p>
            <a:pPr algn="just" defTabSz="914358"/>
            <a:endParaRPr lang="es-ES" sz="1400">
              <a:solidFill>
                <a:srgbClr val="262626"/>
              </a:solidFill>
              <a:latin typeface="Arial"/>
              <a:cs typeface="Arial"/>
            </a:endParaRPr>
          </a:p>
          <a:p>
            <a:pPr marL="12065" marR="5080" algn="just" defTabSz="914358">
              <a:spcBef>
                <a:spcPts val="100"/>
              </a:spcBef>
            </a:pPr>
            <a:endParaRPr lang="es-MX" sz="1400">
              <a:solidFill>
                <a:srgbClr val="262626"/>
              </a:solidFill>
              <a:latin typeface="Arial"/>
              <a:cs typeface="Arial"/>
            </a:endParaRPr>
          </a:p>
        </p:txBody>
      </p:sp>
      <p:grpSp>
        <p:nvGrpSpPr>
          <p:cNvPr id="19" name="Grupo 18">
            <a:extLst>
              <a:ext uri="{FF2B5EF4-FFF2-40B4-BE49-F238E27FC236}">
                <a16:creationId xmlns:a16="http://schemas.microsoft.com/office/drawing/2014/main" id="{3E4BE12B-A388-5BFF-57A6-DC606DBB74B1}"/>
              </a:ext>
            </a:extLst>
          </p:cNvPr>
          <p:cNvGrpSpPr/>
          <p:nvPr/>
        </p:nvGrpSpPr>
        <p:grpSpPr>
          <a:xfrm>
            <a:off x="5259709" y="3844143"/>
            <a:ext cx="6160698" cy="966930"/>
            <a:chOff x="5151856" y="3778107"/>
            <a:chExt cx="6160698" cy="966930"/>
          </a:xfrm>
        </p:grpSpPr>
        <p:grpSp>
          <p:nvGrpSpPr>
            <p:cNvPr id="3" name="Grupo 2">
              <a:extLst>
                <a:ext uri="{FF2B5EF4-FFF2-40B4-BE49-F238E27FC236}">
                  <a16:creationId xmlns:a16="http://schemas.microsoft.com/office/drawing/2014/main" id="{995DF117-2D37-3994-1AF4-62ABFB8E11F3}"/>
                </a:ext>
              </a:extLst>
            </p:cNvPr>
            <p:cNvGrpSpPr/>
            <p:nvPr/>
          </p:nvGrpSpPr>
          <p:grpSpPr>
            <a:xfrm>
              <a:off x="5151856" y="3778107"/>
              <a:ext cx="800469" cy="795027"/>
              <a:chOff x="4712944" y="3778107"/>
              <a:chExt cx="800469" cy="795027"/>
            </a:xfrm>
          </p:grpSpPr>
          <p:sp>
            <p:nvSpPr>
              <p:cNvPr id="20" name="Elipse 19">
                <a:extLst>
                  <a:ext uri="{FF2B5EF4-FFF2-40B4-BE49-F238E27FC236}">
                    <a16:creationId xmlns:a16="http://schemas.microsoft.com/office/drawing/2014/main" id="{FB92F3A0-83DB-0930-9129-13B165F79858}"/>
                  </a:ext>
                </a:extLst>
              </p:cNvPr>
              <p:cNvSpPr/>
              <p:nvPr/>
            </p:nvSpPr>
            <p:spPr>
              <a:xfrm>
                <a:off x="4712944" y="3778107"/>
                <a:ext cx="800469" cy="795027"/>
              </a:xfrm>
              <a:prstGeom prst="ellipse">
                <a:avLst/>
              </a:prstGeom>
              <a:solidFill>
                <a:srgbClr val="6EC5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8" name="Gráfico 27" descr="Hombre trabajador de la construcción con relleno sólido">
                <a:extLst>
                  <a:ext uri="{FF2B5EF4-FFF2-40B4-BE49-F238E27FC236}">
                    <a16:creationId xmlns:a16="http://schemas.microsoft.com/office/drawing/2014/main" id="{82F591D3-7F93-643D-F791-BCFF74A9F5DF}"/>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4763458" y="3835679"/>
                <a:ext cx="682173" cy="682173"/>
              </a:xfrm>
              <a:prstGeom prst="rect">
                <a:avLst/>
              </a:prstGeom>
            </p:spPr>
          </p:pic>
        </p:grpSp>
        <p:sp>
          <p:nvSpPr>
            <p:cNvPr id="4" name="object 14">
              <a:extLst>
                <a:ext uri="{FF2B5EF4-FFF2-40B4-BE49-F238E27FC236}">
                  <a16:creationId xmlns:a16="http://schemas.microsoft.com/office/drawing/2014/main" id="{E74E0931-880F-DE57-1602-5D01549A948D}"/>
                </a:ext>
              </a:extLst>
            </p:cNvPr>
            <p:cNvSpPr txBox="1"/>
            <p:nvPr/>
          </p:nvSpPr>
          <p:spPr>
            <a:xfrm>
              <a:off x="6095999" y="3778107"/>
              <a:ext cx="5216555" cy="966930"/>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sym typeface="Arial"/>
              </a:endParaRPr>
            </a:p>
            <a:p>
              <a:pPr algn="just" defTabSz="914358"/>
              <a:r>
                <a:rPr lang="en-us" sz="1400">
                  <a:solidFill>
                    <a:schemeClr val="tx1">
                      <a:lumMod val="85000"/>
                      <a:lumOff val="15000"/>
                    </a:schemeClr>
                  </a:solidFill>
                  <a:latin typeface="Arial"/>
                  <a:cs typeface="Arial"/>
                  <a:sym typeface="Arial"/>
                </a:rPr>
                <a:t>To have the general services covered by the PPP, in an optimal manner that allows contributing to the improvement of specialized and emergency care in the jurisdiction of DISA II LIMA SUR.</a:t>
              </a:r>
              <a:endParaRPr lang="es-ES" sz="1400">
                <a:solidFill>
                  <a:schemeClr val="tx1">
                    <a:lumMod val="85000"/>
                    <a:lumOff val="15000"/>
                  </a:schemeClr>
                </a:solidFill>
                <a:latin typeface="Arial"/>
                <a:cs typeface="Arial"/>
              </a:endParaRPr>
            </a:p>
          </p:txBody>
        </p:sp>
      </p:grpSp>
      <p:pic>
        <p:nvPicPr>
          <p:cNvPr id="25" name="Imagen 26" descr="Imagen que contiene edificio, interior, tabla, azul&#10;&#10;Descripción generada automáticamente">
            <a:extLst>
              <a:ext uri="{FF2B5EF4-FFF2-40B4-BE49-F238E27FC236}">
                <a16:creationId xmlns:a16="http://schemas.microsoft.com/office/drawing/2014/main" id="{16E0CD31-FA4A-A60B-42E3-9107C41DBF7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76101" y="2241550"/>
            <a:ext cx="3420000" cy="3415795"/>
          </a:xfrm>
          <a:prstGeom prst="rect">
            <a:avLst/>
          </a:prstGeom>
        </p:spPr>
      </p:pic>
      <p:sp>
        <p:nvSpPr>
          <p:cNvPr id="27" name="CuadroTexto 26">
            <a:extLst>
              <a:ext uri="{FF2B5EF4-FFF2-40B4-BE49-F238E27FC236}">
                <a16:creationId xmlns:a16="http://schemas.microsoft.com/office/drawing/2014/main" id="{56B5FCBC-2B0E-D0A4-B8BD-305453B4B8DD}"/>
              </a:ext>
            </a:extLst>
          </p:cNvPr>
          <p:cNvSpPr txBox="1"/>
          <p:nvPr/>
        </p:nvSpPr>
        <p:spPr>
          <a:xfrm>
            <a:off x="4927883" y="852200"/>
            <a:ext cx="7328710" cy="707886"/>
          </a:xfrm>
          <a:prstGeom prst="rect">
            <a:avLst/>
          </a:prstGeom>
          <a:noFill/>
          <a:ln>
            <a:noFill/>
          </a:ln>
        </p:spPr>
        <p:txBody>
          <a:bodyPr wrap="square" lIns="91440" tIns="45720" rIns="91440" bIns="45720" anchor="t">
            <a:spAutoFit/>
          </a:bodyPr>
          <a:lstStyle/>
          <a:p>
            <a:r>
              <a:rPr lang="en-US" sz="2000" b="1">
                <a:solidFill>
                  <a:srgbClr val="002060"/>
                </a:solidFill>
                <a:latin typeface="Arial"/>
                <a:cs typeface="Arial"/>
                <a:sym typeface="Arial"/>
              </a:rPr>
              <a:t>OPERATION AND MAINTENANCE OF THE NEW VILLA EL SALVADOR EMERGENCY HOSPITAL</a:t>
            </a:r>
            <a:r>
              <a:rPr lang="es-ES" sz="2000" b="1">
                <a:solidFill>
                  <a:srgbClr val="002060"/>
                </a:solidFill>
                <a:latin typeface="Arial"/>
                <a:cs typeface="Arial"/>
                <a:sym typeface="Arial"/>
              </a:rPr>
              <a:t> </a:t>
            </a:r>
            <a:endParaRPr lang="es-ES" sz="2000">
              <a:solidFill>
                <a:srgbClr val="002060"/>
              </a:solidFill>
              <a:latin typeface="Arial"/>
              <a:cs typeface="Arial"/>
            </a:endParaRPr>
          </a:p>
        </p:txBody>
      </p:sp>
      <p:grpSp>
        <p:nvGrpSpPr>
          <p:cNvPr id="8" name="Grupo 7">
            <a:extLst>
              <a:ext uri="{FF2B5EF4-FFF2-40B4-BE49-F238E27FC236}">
                <a16:creationId xmlns:a16="http://schemas.microsoft.com/office/drawing/2014/main" id="{7F69EB20-758B-0AF2-FFC0-EB5660C09572}"/>
              </a:ext>
            </a:extLst>
          </p:cNvPr>
          <p:cNvGrpSpPr/>
          <p:nvPr/>
        </p:nvGrpSpPr>
        <p:grpSpPr>
          <a:xfrm>
            <a:off x="354298" y="996472"/>
            <a:ext cx="3898394" cy="1155318"/>
            <a:chOff x="354298" y="996472"/>
            <a:chExt cx="3898394" cy="1155318"/>
          </a:xfrm>
        </p:grpSpPr>
        <p:sp>
          <p:nvSpPr>
            <p:cNvPr id="10" name="object 5">
              <a:extLst>
                <a:ext uri="{FF2B5EF4-FFF2-40B4-BE49-F238E27FC236}">
                  <a16:creationId xmlns:a16="http://schemas.microsoft.com/office/drawing/2014/main" id="{E77A1979-1EC4-99AF-0DDD-BCA9DD049737}"/>
                </a:ext>
              </a:extLst>
            </p:cNvPr>
            <p:cNvSpPr txBox="1"/>
            <p:nvPr/>
          </p:nvSpPr>
          <p:spPr>
            <a:xfrm>
              <a:off x="708226" y="1886877"/>
              <a:ext cx="3155750" cy="264913"/>
            </a:xfrm>
            <a:prstGeom prst="rect">
              <a:avLst/>
            </a:prstGeom>
            <a:solidFill>
              <a:srgbClr val="C00000"/>
            </a:solidFill>
          </p:spPr>
          <p:txBody>
            <a:bodyPr vert="horz" wrap="square" lIns="0" tIns="12699" rIns="0" bIns="0" rtlCol="0">
              <a:spAutoFit/>
            </a:bodyPr>
            <a:lstStyle/>
            <a:p>
              <a:pPr marL="12699" algn="ctr" defTabSz="914358">
                <a:spcBef>
                  <a:spcPts val="100"/>
                </a:spcBef>
                <a:defRPr/>
              </a:pPr>
              <a:r>
                <a:rPr lang="es-MX" sz="1600" b="1" spc="-10">
                  <a:solidFill>
                    <a:srgbClr val="FFFFFF"/>
                  </a:solidFill>
                  <a:latin typeface="Arial"/>
                  <a:cs typeface="Arial"/>
                  <a:sym typeface="Arial"/>
                </a:rPr>
                <a:t>FORMULATION</a:t>
              </a:r>
              <a:endParaRPr lang="es-PE" sz="1600" b="1">
                <a:solidFill>
                  <a:prstClr val="black"/>
                </a:solidFill>
                <a:latin typeface="Arial"/>
                <a:cs typeface="Arial"/>
                <a:sym typeface="Arial"/>
              </a:endParaRPr>
            </a:p>
          </p:txBody>
        </p:sp>
        <p:grpSp>
          <p:nvGrpSpPr>
            <p:cNvPr id="11" name="Grupo 10">
              <a:extLst>
                <a:ext uri="{FF2B5EF4-FFF2-40B4-BE49-F238E27FC236}">
                  <a16:creationId xmlns:a16="http://schemas.microsoft.com/office/drawing/2014/main" id="{C12722F2-84B1-55B1-F98B-1239EEBAE419}"/>
                </a:ext>
              </a:extLst>
            </p:cNvPr>
            <p:cNvGrpSpPr/>
            <p:nvPr/>
          </p:nvGrpSpPr>
          <p:grpSpPr>
            <a:xfrm>
              <a:off x="354298" y="996472"/>
              <a:ext cx="3898394" cy="978370"/>
              <a:chOff x="-164593" y="5768531"/>
              <a:chExt cx="3898394" cy="978370"/>
            </a:xfrm>
            <a:noFill/>
          </p:grpSpPr>
          <p:sp>
            <p:nvSpPr>
              <p:cNvPr id="16" name="object 2">
                <a:extLst>
                  <a:ext uri="{FF2B5EF4-FFF2-40B4-BE49-F238E27FC236}">
                    <a16:creationId xmlns:a16="http://schemas.microsoft.com/office/drawing/2014/main" id="{4FD9489A-4FFB-48E5-1D95-6DFCA040729F}"/>
                  </a:ext>
                </a:extLst>
              </p:cNvPr>
              <p:cNvSpPr/>
              <p:nvPr/>
            </p:nvSpPr>
            <p:spPr>
              <a:xfrm>
                <a:off x="-164593" y="5768531"/>
                <a:ext cx="3898394" cy="978370"/>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prstClr val="black"/>
                  </a:solidFill>
                  <a:latin typeface="Arial"/>
                  <a:cs typeface="Arial"/>
                  <a:sym typeface="Arial"/>
                </a:endParaRPr>
              </a:p>
            </p:txBody>
          </p:sp>
          <p:sp>
            <p:nvSpPr>
              <p:cNvPr id="17" name="object 5">
                <a:extLst>
                  <a:ext uri="{FF2B5EF4-FFF2-40B4-BE49-F238E27FC236}">
                    <a16:creationId xmlns:a16="http://schemas.microsoft.com/office/drawing/2014/main" id="{42B0238F-FE9C-2D36-88A9-73F92225CF49}"/>
                  </a:ext>
                </a:extLst>
              </p:cNvPr>
              <p:cNvSpPr txBox="1"/>
              <p:nvPr/>
            </p:nvSpPr>
            <p:spPr>
              <a:xfrm>
                <a:off x="191765" y="5883645"/>
                <a:ext cx="1981799" cy="751487"/>
              </a:xfrm>
              <a:prstGeom prst="rect">
                <a:avLst/>
              </a:prstGeom>
              <a:grpFill/>
            </p:spPr>
            <p:txBody>
              <a:bodyPr vert="horz" wrap="square" lIns="0" tIns="12699" rIns="0" bIns="0" rtlCol="0">
                <a:spAutoFit/>
              </a:bodyPr>
              <a:lstStyle/>
              <a:p>
                <a:pPr marL="12699" defTabSz="914358">
                  <a:defRPr/>
                </a:pPr>
                <a:r>
                  <a:rPr lang="en-US" sz="1600" b="1" spc="-10">
                    <a:solidFill>
                      <a:srgbClr val="FFFFFF"/>
                    </a:solidFill>
                    <a:latin typeface="Arial"/>
                    <a:cs typeface="Arial"/>
                    <a:sym typeface="Arial"/>
                  </a:rPr>
                  <a:t>ESTIMATED DATE OF DECLARATION OF INTEREST</a:t>
                </a:r>
                <a:endParaRPr lang="es-PE" sz="1600">
                  <a:solidFill>
                    <a:prstClr val="black"/>
                  </a:solidFill>
                  <a:latin typeface="Arial"/>
                  <a:cs typeface="Arial"/>
                  <a:sym typeface="Arial"/>
                </a:endParaRPr>
              </a:p>
            </p:txBody>
          </p:sp>
          <p:sp>
            <p:nvSpPr>
              <p:cNvPr id="21" name="object 18">
                <a:extLst>
                  <a:ext uri="{FF2B5EF4-FFF2-40B4-BE49-F238E27FC236}">
                    <a16:creationId xmlns:a16="http://schemas.microsoft.com/office/drawing/2014/main" id="{E9CE2C29-4DD6-93BF-4127-66EC960945CA}"/>
                  </a:ext>
                </a:extLst>
              </p:cNvPr>
              <p:cNvSpPr txBox="1"/>
              <p:nvPr/>
            </p:nvSpPr>
            <p:spPr>
              <a:xfrm>
                <a:off x="2123271" y="5897597"/>
                <a:ext cx="1241098" cy="243656"/>
              </a:xfrm>
              <a:prstGeom prst="rect">
                <a:avLst/>
              </a:prstGeom>
              <a:solidFill>
                <a:srgbClr val="C00000"/>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IV</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12" name="object 17">
              <a:extLst>
                <a:ext uri="{FF2B5EF4-FFF2-40B4-BE49-F238E27FC236}">
                  <a16:creationId xmlns:a16="http://schemas.microsoft.com/office/drawing/2014/main" id="{D94D9908-CC02-359D-420D-27074D6D41AF}"/>
                </a:ext>
              </a:extLst>
            </p:cNvPr>
            <p:cNvSpPr txBox="1"/>
            <p:nvPr/>
          </p:nvSpPr>
          <p:spPr>
            <a:xfrm>
              <a:off x="2957998" y="1366208"/>
              <a:ext cx="597755" cy="321241"/>
            </a:xfrm>
            <a:prstGeom prst="rect">
              <a:avLst/>
            </a:prstGeom>
            <a:no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3</a:t>
              </a:r>
              <a:endParaRPr sz="2000">
                <a:solidFill>
                  <a:schemeClr val="bg1"/>
                </a:solidFill>
                <a:latin typeface="Arial"/>
                <a:cs typeface="Arial"/>
                <a:sym typeface="Arial"/>
              </a:endParaRPr>
            </a:p>
          </p:txBody>
        </p:sp>
      </p:grpSp>
    </p:spTree>
    <p:extLst>
      <p:ext uri="{BB962C8B-B14F-4D97-AF65-F5344CB8AC3E}">
        <p14:creationId xmlns:p14="http://schemas.microsoft.com/office/powerpoint/2010/main" val="899478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ángulo 34">
            <a:extLst>
              <a:ext uri="{FF2B5EF4-FFF2-40B4-BE49-F238E27FC236}">
                <a16:creationId xmlns:a16="http://schemas.microsoft.com/office/drawing/2014/main" id="{4E6D819F-D740-A94C-B83B-EDEDA86138A0}"/>
              </a:ext>
            </a:extLst>
          </p:cNvPr>
          <p:cNvSpPr/>
          <p:nvPr/>
        </p:nvSpPr>
        <p:spPr>
          <a:xfrm>
            <a:off x="981997"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7" name="object 14">
            <a:extLst>
              <a:ext uri="{FF2B5EF4-FFF2-40B4-BE49-F238E27FC236}">
                <a16:creationId xmlns:a16="http://schemas.microsoft.com/office/drawing/2014/main" id="{E7E344BA-13CF-D9CC-6245-985235E3676C}"/>
              </a:ext>
            </a:extLst>
          </p:cNvPr>
          <p:cNvSpPr txBox="1"/>
          <p:nvPr/>
        </p:nvSpPr>
        <p:spPr>
          <a:xfrm>
            <a:off x="5763183" y="3373596"/>
            <a:ext cx="5161111" cy="1225976"/>
          </a:xfrm>
          <a:prstGeom prst="rect">
            <a:avLst/>
          </a:prstGeom>
        </p:spPr>
        <p:txBody>
          <a:bodyPr vert="horz" wrap="square" lIns="0" tIns="12699" rIns="0" bIns="0" rtlCol="0" anchor="t">
            <a:spAutoFit/>
          </a:bodyPr>
          <a:lstStyle/>
          <a:p>
            <a:pPr algn="just" defTabSz="914358"/>
            <a:endParaRPr lang="es-MX" sz="1400">
              <a:solidFill>
                <a:schemeClr val="tx1">
                  <a:lumMod val="85000"/>
                  <a:lumOff val="15000"/>
                </a:schemeClr>
              </a:solidFill>
              <a:latin typeface="Arial"/>
              <a:cs typeface="Arial"/>
            </a:endParaRPr>
          </a:p>
          <a:p>
            <a:pPr algn="just" defTabSz="914358"/>
            <a:endParaRPr lang="es-ES"/>
          </a:p>
          <a:p>
            <a:pPr algn="just" defTabSz="914358"/>
            <a:endParaRPr lang="es-ES"/>
          </a:p>
          <a:p>
            <a:pPr algn="just" defTabSz="914358"/>
            <a:endParaRPr lang="es-ES" sz="1400">
              <a:solidFill>
                <a:srgbClr val="262626"/>
              </a:solidFill>
              <a:latin typeface="Arial"/>
              <a:cs typeface="Arial"/>
            </a:endParaRPr>
          </a:p>
          <a:p>
            <a:pPr marL="12065" marR="5080" algn="just" defTabSz="914358">
              <a:spcBef>
                <a:spcPts val="100"/>
              </a:spcBef>
            </a:pPr>
            <a:endParaRPr lang="es-MX" sz="1400">
              <a:solidFill>
                <a:srgbClr val="262626"/>
              </a:solidFill>
              <a:latin typeface="Arial"/>
              <a:cs typeface="Arial"/>
            </a:endParaRPr>
          </a:p>
        </p:txBody>
      </p:sp>
      <p:sp>
        <p:nvSpPr>
          <p:cNvPr id="19" name="CuadroTexto 18">
            <a:extLst>
              <a:ext uri="{FF2B5EF4-FFF2-40B4-BE49-F238E27FC236}">
                <a16:creationId xmlns:a16="http://schemas.microsoft.com/office/drawing/2014/main" id="{96F2B6ED-FFE9-C6C5-0323-6E09829CB185}"/>
              </a:ext>
            </a:extLst>
          </p:cNvPr>
          <p:cNvSpPr txBox="1"/>
          <p:nvPr/>
        </p:nvSpPr>
        <p:spPr>
          <a:xfrm>
            <a:off x="5254689" y="867322"/>
            <a:ext cx="5955313" cy="830997"/>
          </a:xfrm>
          <a:prstGeom prst="rect">
            <a:avLst/>
          </a:prstGeom>
          <a:noFill/>
          <a:ln>
            <a:noFill/>
          </a:ln>
        </p:spPr>
        <p:txBody>
          <a:bodyPr wrap="square" lIns="91440" tIns="45720" rIns="91440" bIns="45720" anchor="t">
            <a:spAutoFit/>
          </a:bodyPr>
          <a:lstStyle/>
          <a:p>
            <a:r>
              <a:rPr lang="en-US" sz="2400" b="1">
                <a:solidFill>
                  <a:srgbClr val="002060"/>
                </a:solidFill>
                <a:latin typeface="Arial"/>
                <a:ea typeface="Calibri"/>
                <a:cs typeface="Arial"/>
                <a:sym typeface="Arial"/>
              </a:rPr>
              <a:t>OPERATION AND MAINTENANCE OF THE NEW CAJAMARCA HOSPITAL</a:t>
            </a:r>
          </a:p>
        </p:txBody>
      </p:sp>
      <p:grpSp>
        <p:nvGrpSpPr>
          <p:cNvPr id="32" name="Grupo 31">
            <a:extLst>
              <a:ext uri="{FF2B5EF4-FFF2-40B4-BE49-F238E27FC236}">
                <a16:creationId xmlns:a16="http://schemas.microsoft.com/office/drawing/2014/main" id="{1E80146C-6F94-E103-EE90-300013C02687}"/>
              </a:ext>
            </a:extLst>
          </p:cNvPr>
          <p:cNvGrpSpPr/>
          <p:nvPr/>
        </p:nvGrpSpPr>
        <p:grpSpPr>
          <a:xfrm>
            <a:off x="5120345" y="1896809"/>
            <a:ext cx="6182813" cy="1674816"/>
            <a:chOff x="5134475" y="1428870"/>
            <a:chExt cx="6182813" cy="1674816"/>
          </a:xfrm>
        </p:grpSpPr>
        <p:sp>
          <p:nvSpPr>
            <p:cNvPr id="14" name="object 14">
              <a:extLst>
                <a:ext uri="{FF2B5EF4-FFF2-40B4-BE49-F238E27FC236}">
                  <a16:creationId xmlns:a16="http://schemas.microsoft.com/office/drawing/2014/main" id="{DCE7083E-D3D9-5529-12EE-AA43F41B026D}"/>
                </a:ext>
              </a:extLst>
            </p:cNvPr>
            <p:cNvSpPr txBox="1"/>
            <p:nvPr/>
          </p:nvSpPr>
          <p:spPr>
            <a:xfrm>
              <a:off x="6096000" y="1428870"/>
              <a:ext cx="5221288" cy="1674816"/>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endParaRPr lang="es-MX" sz="2400" b="1">
                <a:solidFill>
                  <a:schemeClr val="tx1">
                    <a:lumMod val="85000"/>
                    <a:lumOff val="15000"/>
                  </a:schemeClr>
                </a:solidFill>
                <a:latin typeface="Arial"/>
                <a:cs typeface="Arial"/>
                <a:sym typeface="Arial"/>
              </a:endParaRPr>
            </a:p>
            <a:p>
              <a:pPr algn="just" defTabSz="914358"/>
              <a:r>
                <a:rPr lang="en-US" sz="1400" b="0" i="0">
                  <a:solidFill>
                    <a:srgbClr val="000000"/>
                  </a:solidFill>
                  <a:effectLst/>
                  <a:latin typeface="Helvetica Neue"/>
                </a:rPr>
                <a:t>The project will ensure the maintenance of infrastructure and equipment, as well as the operation of gray coat services (cleaning, security, laundry and clothing, food services, solid waste management, logistics, IT, and sterilization), as well as green coat services (laboratory, hemodialysis, and imaging) to guarantee specialized and emergency care at the Cajamarca Hospital.</a:t>
              </a:r>
            </a:p>
          </p:txBody>
        </p:sp>
        <p:grpSp>
          <p:nvGrpSpPr>
            <p:cNvPr id="2" name="Grupo 1">
              <a:extLst>
                <a:ext uri="{FF2B5EF4-FFF2-40B4-BE49-F238E27FC236}">
                  <a16:creationId xmlns:a16="http://schemas.microsoft.com/office/drawing/2014/main" id="{DEFB0400-97F4-9F1C-4834-B364D85B8793}"/>
                </a:ext>
              </a:extLst>
            </p:cNvPr>
            <p:cNvGrpSpPr/>
            <p:nvPr/>
          </p:nvGrpSpPr>
          <p:grpSpPr>
            <a:xfrm>
              <a:off x="5134475" y="1428870"/>
              <a:ext cx="818611" cy="800469"/>
              <a:chOff x="4695563" y="1830892"/>
              <a:chExt cx="818611" cy="800469"/>
            </a:xfrm>
          </p:grpSpPr>
          <p:sp>
            <p:nvSpPr>
              <p:cNvPr id="3" name="Elipse 2">
                <a:extLst>
                  <a:ext uri="{FF2B5EF4-FFF2-40B4-BE49-F238E27FC236}">
                    <a16:creationId xmlns:a16="http://schemas.microsoft.com/office/drawing/2014/main" id="{17DE9ADD-EB1D-9795-EB40-A7F7901E957A}"/>
                  </a:ext>
                </a:extLst>
              </p:cNvPr>
              <p:cNvSpPr/>
              <p:nvPr/>
            </p:nvSpPr>
            <p:spPr>
              <a:xfrm>
                <a:off x="4695563" y="1830892"/>
                <a:ext cx="818611" cy="800469"/>
              </a:xfrm>
              <a:prstGeom prst="ellipse">
                <a:avLst/>
              </a:prstGeom>
              <a:solidFill>
                <a:srgbClr val="6EC5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6" name="Gráfico 5" descr="Plano con relleno sólido">
                <a:extLst>
                  <a:ext uri="{FF2B5EF4-FFF2-40B4-BE49-F238E27FC236}">
                    <a16:creationId xmlns:a16="http://schemas.microsoft.com/office/drawing/2014/main" id="{518006F7-40F1-B2DD-0DD5-391F8DDFFA63}"/>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805615" y="1937211"/>
                <a:ext cx="596900" cy="601577"/>
              </a:xfrm>
              <a:prstGeom prst="rect">
                <a:avLst/>
              </a:prstGeom>
            </p:spPr>
          </p:pic>
        </p:grpSp>
      </p:grpSp>
      <p:grpSp>
        <p:nvGrpSpPr>
          <p:cNvPr id="34" name="Grupo 33">
            <a:extLst>
              <a:ext uri="{FF2B5EF4-FFF2-40B4-BE49-F238E27FC236}">
                <a16:creationId xmlns:a16="http://schemas.microsoft.com/office/drawing/2014/main" id="{7980F5C2-A539-C032-BBE2-97FDE4FBFB9C}"/>
              </a:ext>
            </a:extLst>
          </p:cNvPr>
          <p:cNvGrpSpPr/>
          <p:nvPr/>
        </p:nvGrpSpPr>
        <p:grpSpPr>
          <a:xfrm>
            <a:off x="5202369" y="5141054"/>
            <a:ext cx="6190912" cy="805004"/>
            <a:chOff x="5126375" y="5098399"/>
            <a:chExt cx="6190912" cy="805004"/>
          </a:xfrm>
        </p:grpSpPr>
        <p:sp>
          <p:nvSpPr>
            <p:cNvPr id="15" name="object 14">
              <a:extLst>
                <a:ext uri="{FF2B5EF4-FFF2-40B4-BE49-F238E27FC236}">
                  <a16:creationId xmlns:a16="http://schemas.microsoft.com/office/drawing/2014/main" id="{AC30F340-74A7-5026-7A2D-58BE0E25B14E}"/>
                </a:ext>
              </a:extLst>
            </p:cNvPr>
            <p:cNvSpPr txBox="1"/>
            <p:nvPr/>
          </p:nvSpPr>
          <p:spPr>
            <a:xfrm rot="10800000" flipV="1">
              <a:off x="6095998" y="5232879"/>
              <a:ext cx="5221289" cy="536043"/>
            </a:xfrm>
            <a:prstGeom prst="rect">
              <a:avLst/>
            </a:prstGeom>
          </p:spPr>
          <p:txBody>
            <a:bodyPr vert="horz" wrap="square" lIns="0" tIns="12699" rIns="0" bIns="0" rtlCol="0" anchor="t">
              <a:spAutoFit/>
            </a:bodyPr>
            <a:lstStyle/>
            <a:p>
              <a:pPr algn="just" defTabSz="914358"/>
              <a:r>
                <a:rPr lang="es-MX" sz="2000" b="1" err="1">
                  <a:solidFill>
                    <a:schemeClr val="tx1">
                      <a:lumMod val="85000"/>
                      <a:lumOff val="15000"/>
                    </a:schemeClr>
                  </a:solidFill>
                  <a:latin typeface="Arial"/>
                  <a:cs typeface="Arial"/>
                </a:rPr>
                <a:t>Investment</a:t>
              </a:r>
              <a:r>
                <a:rPr lang="es-MX" sz="2000" b="1">
                  <a:solidFill>
                    <a:schemeClr val="tx1">
                      <a:lumMod val="85000"/>
                      <a:lumOff val="15000"/>
                    </a:schemeClr>
                  </a:solidFill>
                  <a:latin typeface="Arial"/>
                  <a:cs typeface="Arial"/>
                </a:rPr>
                <a:t> </a:t>
              </a:r>
              <a:r>
                <a:rPr lang="es-MX" sz="2000" b="1" err="1">
                  <a:solidFill>
                    <a:schemeClr val="tx1">
                      <a:lumMod val="85000"/>
                      <a:lumOff val="15000"/>
                    </a:schemeClr>
                  </a:solidFill>
                  <a:latin typeface="Arial"/>
                  <a:cs typeface="Arial"/>
                </a:rPr>
                <a:t>Amount</a:t>
              </a:r>
              <a:r>
                <a:rPr lang="es-MX" sz="2000" b="1">
                  <a:solidFill>
                    <a:schemeClr val="tx1">
                      <a:lumMod val="85000"/>
                      <a:lumOff val="15000"/>
                    </a:schemeClr>
                  </a:solidFill>
                  <a:latin typeface="Arial"/>
                  <a:cs typeface="Arial"/>
                </a:rPr>
                <a:t>: US$ 176.32 MM</a:t>
              </a:r>
              <a:endParaRPr lang="es-ES" sz="2000" b="1">
                <a:solidFill>
                  <a:schemeClr val="tx1">
                    <a:lumMod val="85000"/>
                    <a:lumOff val="15000"/>
                  </a:schemeClr>
                </a:solidFill>
                <a:latin typeface="Arial"/>
                <a:cs typeface="Arial"/>
              </a:endParaRPr>
            </a:p>
            <a:p>
              <a:pPr algn="just" defTabSz="914358"/>
              <a:r>
                <a:rPr lang="en-US" sz="1400">
                  <a:solidFill>
                    <a:schemeClr val="tx1">
                      <a:lumMod val="85000"/>
                      <a:lumOff val="15000"/>
                    </a:schemeClr>
                  </a:solidFill>
                  <a:latin typeface="Arial"/>
                  <a:cs typeface="Arial"/>
                </a:rPr>
                <a:t>Co-financed state initiative modality for a term yet to be defined.</a:t>
              </a:r>
            </a:p>
          </p:txBody>
        </p:sp>
        <p:grpSp>
          <p:nvGrpSpPr>
            <p:cNvPr id="23" name="Grupo 22">
              <a:extLst>
                <a:ext uri="{FF2B5EF4-FFF2-40B4-BE49-F238E27FC236}">
                  <a16:creationId xmlns:a16="http://schemas.microsoft.com/office/drawing/2014/main" id="{EBBF3EF3-D15B-6D24-57A4-201DB4DC3D98}"/>
                </a:ext>
              </a:extLst>
            </p:cNvPr>
            <p:cNvGrpSpPr/>
            <p:nvPr/>
          </p:nvGrpSpPr>
          <p:grpSpPr>
            <a:xfrm>
              <a:off x="5126375" y="5098399"/>
              <a:ext cx="818611" cy="805004"/>
              <a:chOff x="4714895" y="5197998"/>
              <a:chExt cx="818611" cy="805004"/>
            </a:xfrm>
          </p:grpSpPr>
          <p:sp>
            <p:nvSpPr>
              <p:cNvPr id="25" name="Elipse 24">
                <a:extLst>
                  <a:ext uri="{FF2B5EF4-FFF2-40B4-BE49-F238E27FC236}">
                    <a16:creationId xmlns:a16="http://schemas.microsoft.com/office/drawing/2014/main" id="{1BF52632-5C56-B26C-3E2D-396E4DA2EC5E}"/>
                  </a:ext>
                </a:extLst>
              </p:cNvPr>
              <p:cNvSpPr/>
              <p:nvPr/>
            </p:nvSpPr>
            <p:spPr>
              <a:xfrm>
                <a:off x="4714895" y="5197998"/>
                <a:ext cx="818611" cy="805004"/>
              </a:xfrm>
              <a:prstGeom prst="ellipse">
                <a:avLst/>
              </a:prstGeom>
              <a:solidFill>
                <a:srgbClr val="6EC5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7" name="Gráfico 26" descr="Monedas con relleno sólido">
                <a:extLst>
                  <a:ext uri="{FF2B5EF4-FFF2-40B4-BE49-F238E27FC236}">
                    <a16:creationId xmlns:a16="http://schemas.microsoft.com/office/drawing/2014/main" id="{D8DEA77B-7EF6-5E1B-1919-ADB342B1A8D6}"/>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825562" y="5290449"/>
                <a:ext cx="614042" cy="623207"/>
              </a:xfrm>
              <a:prstGeom prst="rect">
                <a:avLst/>
              </a:prstGeom>
            </p:spPr>
          </p:pic>
        </p:grpSp>
      </p:grpSp>
      <p:grpSp>
        <p:nvGrpSpPr>
          <p:cNvPr id="33" name="Grupo 32">
            <a:extLst>
              <a:ext uri="{FF2B5EF4-FFF2-40B4-BE49-F238E27FC236}">
                <a16:creationId xmlns:a16="http://schemas.microsoft.com/office/drawing/2014/main" id="{EDEC989B-E5E8-3A69-19DF-B806347A0108}"/>
              </a:ext>
            </a:extLst>
          </p:cNvPr>
          <p:cNvGrpSpPr/>
          <p:nvPr/>
        </p:nvGrpSpPr>
        <p:grpSpPr>
          <a:xfrm>
            <a:off x="5202369" y="3853084"/>
            <a:ext cx="6165432" cy="1195198"/>
            <a:chOff x="5151856" y="3155631"/>
            <a:chExt cx="6165432" cy="1195198"/>
          </a:xfrm>
        </p:grpSpPr>
        <p:sp>
          <p:nvSpPr>
            <p:cNvPr id="4" name="object 14">
              <a:extLst>
                <a:ext uri="{FF2B5EF4-FFF2-40B4-BE49-F238E27FC236}">
                  <a16:creationId xmlns:a16="http://schemas.microsoft.com/office/drawing/2014/main" id="{E74E0931-880F-DE57-1602-5D01549A948D}"/>
                </a:ext>
              </a:extLst>
            </p:cNvPr>
            <p:cNvSpPr txBox="1"/>
            <p:nvPr/>
          </p:nvSpPr>
          <p:spPr>
            <a:xfrm>
              <a:off x="6096000" y="3155631"/>
              <a:ext cx="5221288" cy="1195198"/>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sym typeface="Arial"/>
              </a:endParaRPr>
            </a:p>
            <a:p>
              <a:pPr marL="12065" marR="5080" algn="just" defTabSz="914358">
                <a:spcBef>
                  <a:spcPts val="100"/>
                </a:spcBef>
              </a:pPr>
              <a:r>
                <a:rPr lang="en-US" sz="1400">
                  <a:solidFill>
                    <a:schemeClr val="tx1">
                      <a:lumMod val="85000"/>
                      <a:lumOff val="15000"/>
                    </a:schemeClr>
                  </a:solidFill>
                  <a:latin typeface="Arial"/>
                  <a:cs typeface="Arial"/>
                  <a:sym typeface="Arial"/>
                </a:rPr>
                <a:t>Having the general services provided by the Public-Private Partnership (PPP) in an optimal manner will contribute to the enhancement of specialized and emergency care at the Cajamarca Hospital.</a:t>
              </a:r>
            </a:p>
          </p:txBody>
        </p:sp>
        <p:grpSp>
          <p:nvGrpSpPr>
            <p:cNvPr id="29" name="Grupo 28">
              <a:extLst>
                <a:ext uri="{FF2B5EF4-FFF2-40B4-BE49-F238E27FC236}">
                  <a16:creationId xmlns:a16="http://schemas.microsoft.com/office/drawing/2014/main" id="{280AACCA-DCB1-6B02-487B-2DD9D1C147C2}"/>
                </a:ext>
              </a:extLst>
            </p:cNvPr>
            <p:cNvGrpSpPr/>
            <p:nvPr/>
          </p:nvGrpSpPr>
          <p:grpSpPr>
            <a:xfrm>
              <a:off x="5151856" y="3155631"/>
              <a:ext cx="800469" cy="795027"/>
              <a:chOff x="4712944" y="3778107"/>
              <a:chExt cx="800469" cy="795027"/>
            </a:xfrm>
          </p:grpSpPr>
          <p:sp>
            <p:nvSpPr>
              <p:cNvPr id="30" name="Elipse 29">
                <a:extLst>
                  <a:ext uri="{FF2B5EF4-FFF2-40B4-BE49-F238E27FC236}">
                    <a16:creationId xmlns:a16="http://schemas.microsoft.com/office/drawing/2014/main" id="{B9F12F01-2FD4-68FF-7AAA-5D53B77DE98B}"/>
                  </a:ext>
                </a:extLst>
              </p:cNvPr>
              <p:cNvSpPr/>
              <p:nvPr/>
            </p:nvSpPr>
            <p:spPr>
              <a:xfrm>
                <a:off x="4712944" y="3778107"/>
                <a:ext cx="800469" cy="795027"/>
              </a:xfrm>
              <a:prstGeom prst="ellipse">
                <a:avLst/>
              </a:prstGeom>
              <a:solidFill>
                <a:srgbClr val="6EC5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31" name="Gráfico 30" descr="Hombre trabajador de la construcción con relleno sólido">
                <a:extLst>
                  <a:ext uri="{FF2B5EF4-FFF2-40B4-BE49-F238E27FC236}">
                    <a16:creationId xmlns:a16="http://schemas.microsoft.com/office/drawing/2014/main" id="{715C3318-5D05-1436-0F0E-BEC62F2AB1D9}"/>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4763458" y="3835679"/>
                <a:ext cx="682173" cy="682173"/>
              </a:xfrm>
              <a:prstGeom prst="rect">
                <a:avLst/>
              </a:prstGeom>
            </p:spPr>
          </p:pic>
        </p:grpSp>
      </p:grpSp>
      <p:pic>
        <p:nvPicPr>
          <p:cNvPr id="28" name="Imagen 27" descr="Imagen que contiene persona, sostener, mujer, hombre&#10;&#10;Descripción generada automáticamente">
            <a:extLst>
              <a:ext uri="{FF2B5EF4-FFF2-40B4-BE49-F238E27FC236}">
                <a16:creationId xmlns:a16="http://schemas.microsoft.com/office/drawing/2014/main" id="{395212F3-EA8C-42C7-2D42-FBB10A513D1C}"/>
              </a:ext>
            </a:extLst>
          </p:cNvPr>
          <p:cNvPicPr>
            <a:picLocks noChangeAspect="1"/>
          </p:cNvPicPr>
          <p:nvPr/>
        </p:nvPicPr>
        <p:blipFill>
          <a:blip r:embed="rId8">
            <a:extLst>
              <a:ext uri="{28A0092B-C50C-407E-A947-70E740481C1C}">
                <a14:useLocalDpi xmlns:a14="http://schemas.microsoft.com/office/drawing/2010/main" val="0"/>
              </a:ext>
            </a:extLst>
          </a:blip>
          <a:srcRect l="19228" t="729" r="22501" b="729"/>
          <a:stretch>
            <a:fillRect/>
          </a:stretch>
        </p:blipFill>
        <p:spPr>
          <a:xfrm>
            <a:off x="576101" y="2241025"/>
            <a:ext cx="3420000" cy="3420000"/>
          </a:xfrm>
          <a:custGeom>
            <a:avLst/>
            <a:gdLst>
              <a:gd name="connsiteX0" fmla="*/ 1700516 w 3401032"/>
              <a:gd name="connsiteY0" fmla="*/ 0 h 3401032"/>
              <a:gd name="connsiteX1" fmla="*/ 3401032 w 3401032"/>
              <a:gd name="connsiteY1" fmla="*/ 1700516 h 3401032"/>
              <a:gd name="connsiteX2" fmla="*/ 1700516 w 3401032"/>
              <a:gd name="connsiteY2" fmla="*/ 3401032 h 3401032"/>
              <a:gd name="connsiteX3" fmla="*/ 0 w 3401032"/>
              <a:gd name="connsiteY3" fmla="*/ 1700516 h 3401032"/>
              <a:gd name="connsiteX4" fmla="*/ 1700516 w 3401032"/>
              <a:gd name="connsiteY4" fmla="*/ 0 h 3401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1032" h="3401032">
                <a:moveTo>
                  <a:pt x="1700516" y="0"/>
                </a:moveTo>
                <a:cubicBezTo>
                  <a:pt x="2639685" y="0"/>
                  <a:pt x="3401032" y="761347"/>
                  <a:pt x="3401032" y="1700516"/>
                </a:cubicBezTo>
                <a:cubicBezTo>
                  <a:pt x="3401032" y="2639685"/>
                  <a:pt x="2639685" y="3401032"/>
                  <a:pt x="1700516" y="3401032"/>
                </a:cubicBezTo>
                <a:cubicBezTo>
                  <a:pt x="761347" y="3401032"/>
                  <a:pt x="0" y="2639685"/>
                  <a:pt x="0" y="1700516"/>
                </a:cubicBezTo>
                <a:cubicBezTo>
                  <a:pt x="0" y="761347"/>
                  <a:pt x="761347" y="0"/>
                  <a:pt x="1700516" y="0"/>
                </a:cubicBezTo>
                <a:close/>
              </a:path>
            </a:pathLst>
          </a:custGeom>
        </p:spPr>
      </p:pic>
      <p:grpSp>
        <p:nvGrpSpPr>
          <p:cNvPr id="5" name="Grupo 4">
            <a:extLst>
              <a:ext uri="{FF2B5EF4-FFF2-40B4-BE49-F238E27FC236}">
                <a16:creationId xmlns:a16="http://schemas.microsoft.com/office/drawing/2014/main" id="{D1284F38-EE0F-4E61-7743-06B1839B4AC0}"/>
              </a:ext>
            </a:extLst>
          </p:cNvPr>
          <p:cNvGrpSpPr/>
          <p:nvPr/>
        </p:nvGrpSpPr>
        <p:grpSpPr>
          <a:xfrm>
            <a:off x="354298" y="996472"/>
            <a:ext cx="3898394" cy="1155318"/>
            <a:chOff x="354298" y="996472"/>
            <a:chExt cx="3898394" cy="1155318"/>
          </a:xfrm>
        </p:grpSpPr>
        <p:sp>
          <p:nvSpPr>
            <p:cNvPr id="8" name="object 5">
              <a:extLst>
                <a:ext uri="{FF2B5EF4-FFF2-40B4-BE49-F238E27FC236}">
                  <a16:creationId xmlns:a16="http://schemas.microsoft.com/office/drawing/2014/main" id="{18D94580-A50E-62D9-087A-DCF8BCFEB0BD}"/>
                </a:ext>
              </a:extLst>
            </p:cNvPr>
            <p:cNvSpPr txBox="1"/>
            <p:nvPr/>
          </p:nvSpPr>
          <p:spPr>
            <a:xfrm>
              <a:off x="708226" y="1886877"/>
              <a:ext cx="3155750" cy="264913"/>
            </a:xfrm>
            <a:prstGeom prst="rect">
              <a:avLst/>
            </a:prstGeom>
            <a:solidFill>
              <a:srgbClr val="C00000"/>
            </a:solidFill>
          </p:spPr>
          <p:txBody>
            <a:bodyPr vert="horz" wrap="square" lIns="0" tIns="12699" rIns="0" bIns="0" rtlCol="0">
              <a:spAutoFit/>
            </a:bodyPr>
            <a:lstStyle/>
            <a:p>
              <a:pPr marL="12699" algn="ctr" defTabSz="914358">
                <a:spcBef>
                  <a:spcPts val="100"/>
                </a:spcBef>
                <a:defRPr/>
              </a:pPr>
              <a:r>
                <a:rPr lang="es-MX" sz="1600" b="1" spc="-10">
                  <a:solidFill>
                    <a:srgbClr val="FFFFFF"/>
                  </a:solidFill>
                  <a:latin typeface="Arial"/>
                  <a:cs typeface="Arial"/>
                  <a:sym typeface="Arial"/>
                </a:rPr>
                <a:t>FORMULATION</a:t>
              </a:r>
              <a:endParaRPr lang="es-PE" sz="1600" b="1">
                <a:solidFill>
                  <a:prstClr val="black"/>
                </a:solidFill>
                <a:latin typeface="Arial"/>
                <a:cs typeface="Arial"/>
                <a:sym typeface="Arial"/>
              </a:endParaRPr>
            </a:p>
          </p:txBody>
        </p:sp>
        <p:grpSp>
          <p:nvGrpSpPr>
            <p:cNvPr id="9" name="Grupo 8">
              <a:extLst>
                <a:ext uri="{FF2B5EF4-FFF2-40B4-BE49-F238E27FC236}">
                  <a16:creationId xmlns:a16="http://schemas.microsoft.com/office/drawing/2014/main" id="{9D45F0B2-E9B3-3525-B278-41B6470EBF0D}"/>
                </a:ext>
              </a:extLst>
            </p:cNvPr>
            <p:cNvGrpSpPr/>
            <p:nvPr/>
          </p:nvGrpSpPr>
          <p:grpSpPr>
            <a:xfrm>
              <a:off x="354298" y="996472"/>
              <a:ext cx="3898394" cy="978370"/>
              <a:chOff x="-164593" y="5768531"/>
              <a:chExt cx="3898394" cy="978370"/>
            </a:xfrm>
            <a:noFill/>
          </p:grpSpPr>
          <p:sp>
            <p:nvSpPr>
              <p:cNvPr id="11" name="object 2">
                <a:extLst>
                  <a:ext uri="{FF2B5EF4-FFF2-40B4-BE49-F238E27FC236}">
                    <a16:creationId xmlns:a16="http://schemas.microsoft.com/office/drawing/2014/main" id="{C576B4B5-5242-3F0F-6440-28FFC9754B6A}"/>
                  </a:ext>
                </a:extLst>
              </p:cNvPr>
              <p:cNvSpPr/>
              <p:nvPr/>
            </p:nvSpPr>
            <p:spPr>
              <a:xfrm>
                <a:off x="-164593" y="5768531"/>
                <a:ext cx="3898394" cy="978370"/>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prstClr val="black"/>
                  </a:solidFill>
                  <a:latin typeface="Arial"/>
                  <a:cs typeface="Arial"/>
                  <a:sym typeface="Arial"/>
                </a:endParaRPr>
              </a:p>
            </p:txBody>
          </p:sp>
          <p:sp>
            <p:nvSpPr>
              <p:cNvPr id="12" name="object 5">
                <a:extLst>
                  <a:ext uri="{FF2B5EF4-FFF2-40B4-BE49-F238E27FC236}">
                    <a16:creationId xmlns:a16="http://schemas.microsoft.com/office/drawing/2014/main" id="{08EC6104-AC65-892F-04EF-2087086B0338}"/>
                  </a:ext>
                </a:extLst>
              </p:cNvPr>
              <p:cNvSpPr txBox="1"/>
              <p:nvPr/>
            </p:nvSpPr>
            <p:spPr>
              <a:xfrm>
                <a:off x="191765" y="5883645"/>
                <a:ext cx="1981799" cy="751487"/>
              </a:xfrm>
              <a:prstGeom prst="rect">
                <a:avLst/>
              </a:prstGeom>
              <a:grpFill/>
            </p:spPr>
            <p:txBody>
              <a:bodyPr vert="horz" wrap="square" lIns="0" tIns="12699" rIns="0" bIns="0" rtlCol="0">
                <a:spAutoFit/>
              </a:bodyPr>
              <a:lstStyle/>
              <a:p>
                <a:pPr marL="12699" defTabSz="914358">
                  <a:defRPr/>
                </a:pPr>
                <a:r>
                  <a:rPr lang="en-US" sz="1600" b="1" spc="-10">
                    <a:solidFill>
                      <a:srgbClr val="FFFFFF"/>
                    </a:solidFill>
                    <a:latin typeface="Arial"/>
                    <a:cs typeface="Arial"/>
                    <a:sym typeface="Arial"/>
                  </a:rPr>
                  <a:t>ESTIMATED DATE OF DECLARATION OF INTEREST</a:t>
                </a:r>
                <a:endParaRPr lang="es-PE" sz="1600">
                  <a:solidFill>
                    <a:prstClr val="black"/>
                  </a:solidFill>
                  <a:latin typeface="Arial"/>
                  <a:cs typeface="Arial"/>
                  <a:sym typeface="Arial"/>
                </a:endParaRPr>
              </a:p>
            </p:txBody>
          </p:sp>
          <p:sp>
            <p:nvSpPr>
              <p:cNvPr id="13" name="object 18">
                <a:extLst>
                  <a:ext uri="{FF2B5EF4-FFF2-40B4-BE49-F238E27FC236}">
                    <a16:creationId xmlns:a16="http://schemas.microsoft.com/office/drawing/2014/main" id="{4692F3B8-D381-61FC-B32C-CC7C30065B1C}"/>
                  </a:ext>
                </a:extLst>
              </p:cNvPr>
              <p:cNvSpPr txBox="1"/>
              <p:nvPr/>
            </p:nvSpPr>
            <p:spPr>
              <a:xfrm>
                <a:off x="2123271" y="5897597"/>
                <a:ext cx="1241098" cy="243656"/>
              </a:xfrm>
              <a:prstGeom prst="rect">
                <a:avLst/>
              </a:prstGeom>
              <a:solidFill>
                <a:srgbClr val="C00000"/>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II</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10" name="object 17">
              <a:extLst>
                <a:ext uri="{FF2B5EF4-FFF2-40B4-BE49-F238E27FC236}">
                  <a16:creationId xmlns:a16="http://schemas.microsoft.com/office/drawing/2014/main" id="{84E5643A-575C-352F-E923-FE61DBB1259E}"/>
                </a:ext>
              </a:extLst>
            </p:cNvPr>
            <p:cNvSpPr txBox="1"/>
            <p:nvPr/>
          </p:nvSpPr>
          <p:spPr>
            <a:xfrm>
              <a:off x="2957998" y="1366208"/>
              <a:ext cx="597755" cy="321241"/>
            </a:xfrm>
            <a:prstGeom prst="rect">
              <a:avLst/>
            </a:prstGeom>
            <a:no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4</a:t>
              </a:r>
              <a:endParaRPr sz="2000">
                <a:solidFill>
                  <a:schemeClr val="bg1"/>
                </a:solidFill>
                <a:latin typeface="Arial"/>
                <a:cs typeface="Arial"/>
                <a:sym typeface="Arial"/>
              </a:endParaRPr>
            </a:p>
          </p:txBody>
        </p:sp>
      </p:grpSp>
    </p:spTree>
    <p:extLst>
      <p:ext uri="{BB962C8B-B14F-4D97-AF65-F5344CB8AC3E}">
        <p14:creationId xmlns:p14="http://schemas.microsoft.com/office/powerpoint/2010/main" val="10646827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ángulo 34">
            <a:extLst>
              <a:ext uri="{FF2B5EF4-FFF2-40B4-BE49-F238E27FC236}">
                <a16:creationId xmlns:a16="http://schemas.microsoft.com/office/drawing/2014/main" id="{4310174F-4C43-AC43-AF6E-E02D48687D9A}"/>
              </a:ext>
            </a:extLst>
          </p:cNvPr>
          <p:cNvSpPr/>
          <p:nvPr/>
        </p:nvSpPr>
        <p:spPr>
          <a:xfrm>
            <a:off x="981997"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7" name="object 14">
            <a:extLst>
              <a:ext uri="{FF2B5EF4-FFF2-40B4-BE49-F238E27FC236}">
                <a16:creationId xmlns:a16="http://schemas.microsoft.com/office/drawing/2014/main" id="{E7E344BA-13CF-D9CC-6245-985235E3676C}"/>
              </a:ext>
            </a:extLst>
          </p:cNvPr>
          <p:cNvSpPr txBox="1"/>
          <p:nvPr/>
        </p:nvSpPr>
        <p:spPr>
          <a:xfrm>
            <a:off x="5674118" y="4114715"/>
            <a:ext cx="5161111" cy="1225976"/>
          </a:xfrm>
          <a:prstGeom prst="rect">
            <a:avLst/>
          </a:prstGeom>
        </p:spPr>
        <p:txBody>
          <a:bodyPr vert="horz" wrap="square" lIns="0" tIns="12699" rIns="0" bIns="0" rtlCol="0" anchor="t">
            <a:spAutoFit/>
          </a:bodyPr>
          <a:lstStyle/>
          <a:p>
            <a:pPr algn="just" defTabSz="914358"/>
            <a:endParaRPr lang="es-MX" sz="1400">
              <a:solidFill>
                <a:schemeClr val="tx1">
                  <a:lumMod val="85000"/>
                  <a:lumOff val="15000"/>
                </a:schemeClr>
              </a:solidFill>
              <a:latin typeface="Arial"/>
              <a:cs typeface="Arial"/>
            </a:endParaRPr>
          </a:p>
          <a:p>
            <a:pPr algn="just" defTabSz="914358"/>
            <a:endParaRPr lang="es-ES"/>
          </a:p>
          <a:p>
            <a:pPr algn="just" defTabSz="914358"/>
            <a:endParaRPr lang="es-ES"/>
          </a:p>
          <a:p>
            <a:pPr algn="just" defTabSz="914358"/>
            <a:endParaRPr lang="es-ES" sz="1400">
              <a:solidFill>
                <a:srgbClr val="262626"/>
              </a:solidFill>
              <a:latin typeface="Arial"/>
              <a:cs typeface="Arial"/>
            </a:endParaRPr>
          </a:p>
          <a:p>
            <a:pPr marL="12065" marR="5080" algn="just" defTabSz="914358">
              <a:spcBef>
                <a:spcPts val="100"/>
              </a:spcBef>
            </a:pPr>
            <a:endParaRPr lang="es-MX" sz="1400">
              <a:solidFill>
                <a:srgbClr val="262626"/>
              </a:solidFill>
              <a:latin typeface="Arial"/>
              <a:cs typeface="Arial"/>
            </a:endParaRPr>
          </a:p>
        </p:txBody>
      </p:sp>
      <p:pic>
        <p:nvPicPr>
          <p:cNvPr id="6" name="Imagen 5" descr="Imagen que contiene persona, interior, cuarto de hospital, hombre&#10;&#10;Descripción generada automáticamente">
            <a:extLst>
              <a:ext uri="{FF2B5EF4-FFF2-40B4-BE49-F238E27FC236}">
                <a16:creationId xmlns:a16="http://schemas.microsoft.com/office/drawing/2014/main" id="{D98FD177-47D0-36A8-61AF-EDCCC66D25A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86078" y="2241550"/>
            <a:ext cx="3420000" cy="3440074"/>
          </a:xfrm>
          <a:custGeom>
            <a:avLst/>
            <a:gdLst>
              <a:gd name="connsiteX0" fmla="*/ 3114000 w 6228000"/>
              <a:gd name="connsiteY0" fmla="*/ 0 h 6228000"/>
              <a:gd name="connsiteX1" fmla="*/ 6228000 w 6228000"/>
              <a:gd name="connsiteY1" fmla="*/ 3114000 h 6228000"/>
              <a:gd name="connsiteX2" fmla="*/ 3114000 w 6228000"/>
              <a:gd name="connsiteY2" fmla="*/ 6228000 h 6228000"/>
              <a:gd name="connsiteX3" fmla="*/ 0 w 6228000"/>
              <a:gd name="connsiteY3" fmla="*/ 3114000 h 6228000"/>
              <a:gd name="connsiteX4" fmla="*/ 3114000 w 6228000"/>
              <a:gd name="connsiteY4" fmla="*/ 0 h 622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8000" h="6228000">
                <a:moveTo>
                  <a:pt x="3114000" y="0"/>
                </a:moveTo>
                <a:cubicBezTo>
                  <a:pt x="4833815" y="0"/>
                  <a:pt x="6228000" y="1394185"/>
                  <a:pt x="6228000" y="3114000"/>
                </a:cubicBezTo>
                <a:cubicBezTo>
                  <a:pt x="6228000" y="4833815"/>
                  <a:pt x="4833815" y="6228000"/>
                  <a:pt x="3114000" y="6228000"/>
                </a:cubicBezTo>
                <a:cubicBezTo>
                  <a:pt x="1394185" y="6228000"/>
                  <a:pt x="0" y="4833815"/>
                  <a:pt x="0" y="3114000"/>
                </a:cubicBezTo>
                <a:cubicBezTo>
                  <a:pt x="0" y="1394185"/>
                  <a:pt x="1394185" y="0"/>
                  <a:pt x="3114000" y="0"/>
                </a:cubicBezTo>
                <a:close/>
              </a:path>
            </a:pathLst>
          </a:custGeom>
        </p:spPr>
      </p:pic>
      <p:grpSp>
        <p:nvGrpSpPr>
          <p:cNvPr id="32" name="Grupo 31">
            <a:extLst>
              <a:ext uri="{FF2B5EF4-FFF2-40B4-BE49-F238E27FC236}">
                <a16:creationId xmlns:a16="http://schemas.microsoft.com/office/drawing/2014/main" id="{1D677DB2-6FDE-41ED-C62E-49018A64E09F}"/>
              </a:ext>
            </a:extLst>
          </p:cNvPr>
          <p:cNvGrpSpPr/>
          <p:nvPr/>
        </p:nvGrpSpPr>
        <p:grpSpPr>
          <a:xfrm>
            <a:off x="5134475" y="2352540"/>
            <a:ext cx="6182813" cy="966930"/>
            <a:chOff x="5134475" y="2243953"/>
            <a:chExt cx="6182813" cy="966930"/>
          </a:xfrm>
        </p:grpSpPr>
        <p:sp>
          <p:nvSpPr>
            <p:cNvPr id="14" name="object 14">
              <a:extLst>
                <a:ext uri="{FF2B5EF4-FFF2-40B4-BE49-F238E27FC236}">
                  <a16:creationId xmlns:a16="http://schemas.microsoft.com/office/drawing/2014/main" id="{DCE7083E-D3D9-5529-12EE-AA43F41B026D}"/>
                </a:ext>
              </a:extLst>
            </p:cNvPr>
            <p:cNvSpPr txBox="1"/>
            <p:nvPr/>
          </p:nvSpPr>
          <p:spPr>
            <a:xfrm>
              <a:off x="6095999" y="2243953"/>
              <a:ext cx="5221289" cy="966930"/>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endParaRPr lang="es-MX" sz="2400" b="1">
                <a:solidFill>
                  <a:schemeClr val="tx1">
                    <a:lumMod val="85000"/>
                    <a:lumOff val="15000"/>
                  </a:schemeClr>
                </a:solidFill>
                <a:latin typeface="Arial"/>
                <a:cs typeface="Arial"/>
                <a:sym typeface="Arial"/>
              </a:endParaRPr>
            </a:p>
            <a:p>
              <a:pPr algn="just" defTabSz="914358"/>
              <a:r>
                <a:rPr lang="en-US" sz="1400">
                  <a:solidFill>
                    <a:schemeClr val="tx1">
                      <a:lumMod val="85000"/>
                      <a:lumOff val="15000"/>
                    </a:schemeClr>
                  </a:solidFill>
                  <a:latin typeface="Arial"/>
                  <a:cs typeface="Arial"/>
                  <a:sym typeface="Arial"/>
                </a:rPr>
                <a:t>Solid waste conditioning, segregation, storage, transportation, treatment and disposal services for 387 health facilities of the Ministry of Health in Metropolitan Lima.</a:t>
              </a:r>
              <a:endParaRPr lang="es-ES">
                <a:solidFill>
                  <a:schemeClr val="tx1">
                    <a:lumMod val="85000"/>
                    <a:lumOff val="15000"/>
                  </a:schemeClr>
                </a:solidFill>
                <a:ea typeface="Calibri"/>
                <a:cs typeface="Calibri"/>
              </a:endParaRPr>
            </a:p>
          </p:txBody>
        </p:sp>
        <p:grpSp>
          <p:nvGrpSpPr>
            <p:cNvPr id="2" name="Grupo 1">
              <a:extLst>
                <a:ext uri="{FF2B5EF4-FFF2-40B4-BE49-F238E27FC236}">
                  <a16:creationId xmlns:a16="http://schemas.microsoft.com/office/drawing/2014/main" id="{0716FC60-4109-1D35-D8B4-607AB0627694}"/>
                </a:ext>
              </a:extLst>
            </p:cNvPr>
            <p:cNvGrpSpPr/>
            <p:nvPr/>
          </p:nvGrpSpPr>
          <p:grpSpPr>
            <a:xfrm>
              <a:off x="5134475" y="2243953"/>
              <a:ext cx="818611" cy="800469"/>
              <a:chOff x="4695563" y="1830892"/>
              <a:chExt cx="818611" cy="800469"/>
            </a:xfrm>
          </p:grpSpPr>
          <p:sp>
            <p:nvSpPr>
              <p:cNvPr id="3" name="Elipse 2">
                <a:extLst>
                  <a:ext uri="{FF2B5EF4-FFF2-40B4-BE49-F238E27FC236}">
                    <a16:creationId xmlns:a16="http://schemas.microsoft.com/office/drawing/2014/main" id="{5A7A650B-A43D-8EEB-58A3-CB21F23A75A4}"/>
                  </a:ext>
                </a:extLst>
              </p:cNvPr>
              <p:cNvSpPr/>
              <p:nvPr/>
            </p:nvSpPr>
            <p:spPr>
              <a:xfrm>
                <a:off x="4695563" y="1830892"/>
                <a:ext cx="818611" cy="800469"/>
              </a:xfrm>
              <a:prstGeom prst="ellipse">
                <a:avLst/>
              </a:prstGeom>
              <a:solidFill>
                <a:srgbClr val="6EC5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8" name="Gráfico 17" descr="Plano con relleno sólido">
                <a:extLst>
                  <a:ext uri="{FF2B5EF4-FFF2-40B4-BE49-F238E27FC236}">
                    <a16:creationId xmlns:a16="http://schemas.microsoft.com/office/drawing/2014/main" id="{B1A5555D-4ECB-0130-5CF8-F26F0C762DAB}"/>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805615" y="1937211"/>
                <a:ext cx="596900" cy="601577"/>
              </a:xfrm>
              <a:prstGeom prst="rect">
                <a:avLst/>
              </a:prstGeom>
            </p:spPr>
          </p:pic>
        </p:grpSp>
      </p:grpSp>
      <p:grpSp>
        <p:nvGrpSpPr>
          <p:cNvPr id="34" name="Grupo 33">
            <a:extLst>
              <a:ext uri="{FF2B5EF4-FFF2-40B4-BE49-F238E27FC236}">
                <a16:creationId xmlns:a16="http://schemas.microsoft.com/office/drawing/2014/main" id="{91B45110-B85D-AEE7-51A5-E8A05C4270CA}"/>
              </a:ext>
            </a:extLst>
          </p:cNvPr>
          <p:cNvGrpSpPr/>
          <p:nvPr/>
        </p:nvGrpSpPr>
        <p:grpSpPr>
          <a:xfrm>
            <a:off x="5222471" y="5006189"/>
            <a:ext cx="6190913" cy="805004"/>
            <a:chOff x="5126375" y="5269092"/>
            <a:chExt cx="6190913" cy="805004"/>
          </a:xfrm>
        </p:grpSpPr>
        <p:sp>
          <p:nvSpPr>
            <p:cNvPr id="15" name="object 14">
              <a:extLst>
                <a:ext uri="{FF2B5EF4-FFF2-40B4-BE49-F238E27FC236}">
                  <a16:creationId xmlns:a16="http://schemas.microsoft.com/office/drawing/2014/main" id="{AC30F340-74A7-5026-7A2D-58BE0E25B14E}"/>
                </a:ext>
              </a:extLst>
            </p:cNvPr>
            <p:cNvSpPr txBox="1"/>
            <p:nvPr/>
          </p:nvSpPr>
          <p:spPr>
            <a:xfrm rot="10800000" flipV="1">
              <a:off x="6096000" y="5403572"/>
              <a:ext cx="5221288" cy="536043"/>
            </a:xfrm>
            <a:prstGeom prst="rect">
              <a:avLst/>
            </a:prstGeom>
          </p:spPr>
          <p:txBody>
            <a:bodyPr vert="horz" wrap="square" lIns="0" tIns="12699" rIns="0" bIns="0" rtlCol="0" anchor="t">
              <a:spAutoFit/>
            </a:bodyPr>
            <a:lstStyle/>
            <a:p>
              <a:pPr algn="just" defTabSz="914358"/>
              <a:r>
                <a:rPr lang="es-MX" sz="2000" b="1" err="1">
                  <a:solidFill>
                    <a:schemeClr val="tx1">
                      <a:lumMod val="85000"/>
                      <a:lumOff val="15000"/>
                    </a:schemeClr>
                  </a:solidFill>
                  <a:latin typeface="Arial"/>
                  <a:cs typeface="Arial"/>
                </a:rPr>
                <a:t>Investment</a:t>
              </a:r>
              <a:r>
                <a:rPr lang="es-MX" sz="2000" b="1">
                  <a:solidFill>
                    <a:schemeClr val="tx1">
                      <a:lumMod val="85000"/>
                      <a:lumOff val="15000"/>
                    </a:schemeClr>
                  </a:solidFill>
                  <a:latin typeface="Arial"/>
                  <a:cs typeface="Arial"/>
                </a:rPr>
                <a:t> </a:t>
              </a:r>
              <a:r>
                <a:rPr lang="es-MX" sz="2000" b="1" err="1">
                  <a:solidFill>
                    <a:schemeClr val="tx1">
                      <a:lumMod val="85000"/>
                      <a:lumOff val="15000"/>
                    </a:schemeClr>
                  </a:solidFill>
                  <a:latin typeface="Arial"/>
                  <a:cs typeface="Arial"/>
                </a:rPr>
                <a:t>Amount</a:t>
              </a:r>
              <a:r>
                <a:rPr lang="es-MX" sz="2000" b="1">
                  <a:solidFill>
                    <a:schemeClr val="tx1">
                      <a:lumMod val="85000"/>
                      <a:lumOff val="15000"/>
                    </a:schemeClr>
                  </a:solidFill>
                  <a:latin typeface="Arial"/>
                  <a:cs typeface="Arial"/>
                </a:rPr>
                <a:t>: US$ 24 MM</a:t>
              </a:r>
              <a:endParaRPr lang="es-ES" sz="2000" b="1">
                <a:solidFill>
                  <a:schemeClr val="tx1">
                    <a:lumMod val="85000"/>
                    <a:lumOff val="15000"/>
                  </a:schemeClr>
                </a:solidFill>
                <a:latin typeface="Arial"/>
                <a:cs typeface="Arial"/>
              </a:endParaRPr>
            </a:p>
            <a:p>
              <a:pPr algn="just" defTabSz="914358"/>
              <a:r>
                <a:rPr lang="en-us" sz="1400">
                  <a:solidFill>
                    <a:schemeClr val="tx1">
                      <a:lumMod val="85000"/>
                      <a:lumOff val="15000"/>
                    </a:schemeClr>
                  </a:solidFill>
                  <a:latin typeface="Arial"/>
                  <a:cs typeface="Arial"/>
                </a:rPr>
                <a:t>Co-financed unsolicited proposal modality for a term of 20 years</a:t>
              </a:r>
              <a:r>
                <a:rPr lang="es-MX" sz="1400">
                  <a:solidFill>
                    <a:schemeClr val="tx1">
                      <a:lumMod val="85000"/>
                      <a:lumOff val="15000"/>
                    </a:schemeClr>
                  </a:solidFill>
                  <a:latin typeface="Arial"/>
                  <a:cs typeface="Arial"/>
                </a:rPr>
                <a:t>.</a:t>
              </a:r>
            </a:p>
          </p:txBody>
        </p:sp>
        <p:grpSp>
          <p:nvGrpSpPr>
            <p:cNvPr id="23" name="Grupo 22">
              <a:extLst>
                <a:ext uri="{FF2B5EF4-FFF2-40B4-BE49-F238E27FC236}">
                  <a16:creationId xmlns:a16="http://schemas.microsoft.com/office/drawing/2014/main" id="{102AA60E-BE49-0361-6AE5-041DD0166981}"/>
                </a:ext>
              </a:extLst>
            </p:cNvPr>
            <p:cNvGrpSpPr/>
            <p:nvPr/>
          </p:nvGrpSpPr>
          <p:grpSpPr>
            <a:xfrm>
              <a:off x="5126375" y="5269092"/>
              <a:ext cx="818611" cy="805004"/>
              <a:chOff x="4714895" y="5197998"/>
              <a:chExt cx="818611" cy="805004"/>
            </a:xfrm>
          </p:grpSpPr>
          <p:sp>
            <p:nvSpPr>
              <p:cNvPr id="25" name="Elipse 24">
                <a:extLst>
                  <a:ext uri="{FF2B5EF4-FFF2-40B4-BE49-F238E27FC236}">
                    <a16:creationId xmlns:a16="http://schemas.microsoft.com/office/drawing/2014/main" id="{19305921-F65C-5B9F-E1F9-EBBC46C88F16}"/>
                  </a:ext>
                </a:extLst>
              </p:cNvPr>
              <p:cNvSpPr/>
              <p:nvPr/>
            </p:nvSpPr>
            <p:spPr>
              <a:xfrm>
                <a:off x="4714895" y="5197998"/>
                <a:ext cx="818611" cy="805004"/>
              </a:xfrm>
              <a:prstGeom prst="ellipse">
                <a:avLst/>
              </a:prstGeom>
              <a:solidFill>
                <a:srgbClr val="6EC5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7" name="Gráfico 26" descr="Monedas con relleno sólido">
                <a:extLst>
                  <a:ext uri="{FF2B5EF4-FFF2-40B4-BE49-F238E27FC236}">
                    <a16:creationId xmlns:a16="http://schemas.microsoft.com/office/drawing/2014/main" id="{160F9587-6468-B18C-3B9C-89896FB50161}"/>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825562" y="5290449"/>
                <a:ext cx="614042" cy="623207"/>
              </a:xfrm>
              <a:prstGeom prst="rect">
                <a:avLst/>
              </a:prstGeom>
            </p:spPr>
          </p:pic>
        </p:grpSp>
      </p:grpSp>
      <p:grpSp>
        <p:nvGrpSpPr>
          <p:cNvPr id="33" name="Grupo 32">
            <a:extLst>
              <a:ext uri="{FF2B5EF4-FFF2-40B4-BE49-F238E27FC236}">
                <a16:creationId xmlns:a16="http://schemas.microsoft.com/office/drawing/2014/main" id="{DB29ACCD-5901-735E-D3D0-C933B81C96D9}"/>
              </a:ext>
            </a:extLst>
          </p:cNvPr>
          <p:cNvGrpSpPr/>
          <p:nvPr/>
        </p:nvGrpSpPr>
        <p:grpSpPr>
          <a:xfrm>
            <a:off x="5171957" y="3828516"/>
            <a:ext cx="6165432" cy="804035"/>
            <a:chOff x="5151856" y="4031875"/>
            <a:chExt cx="6165432" cy="804035"/>
          </a:xfrm>
        </p:grpSpPr>
        <p:sp>
          <p:nvSpPr>
            <p:cNvPr id="4" name="object 14">
              <a:extLst>
                <a:ext uri="{FF2B5EF4-FFF2-40B4-BE49-F238E27FC236}">
                  <a16:creationId xmlns:a16="http://schemas.microsoft.com/office/drawing/2014/main" id="{E74E0931-880F-DE57-1602-5D01549A948D}"/>
                </a:ext>
              </a:extLst>
            </p:cNvPr>
            <p:cNvSpPr txBox="1"/>
            <p:nvPr/>
          </p:nvSpPr>
          <p:spPr>
            <a:xfrm>
              <a:off x="6096000" y="4031875"/>
              <a:ext cx="5221288" cy="751487"/>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sym typeface="Arial"/>
              </a:endParaRPr>
            </a:p>
            <a:p>
              <a:pPr algn="just" defTabSz="914358"/>
              <a:r>
                <a:rPr lang="en-US" sz="1400">
                  <a:solidFill>
                    <a:schemeClr val="tx1">
                      <a:lumMod val="85000"/>
                      <a:lumOff val="15000"/>
                    </a:schemeClr>
                  </a:solidFill>
                  <a:latin typeface="Arial"/>
                  <a:cs typeface="Arial"/>
                  <a:sym typeface="Arial"/>
                </a:rPr>
                <a:t>Build, operate and maintain facilities for the treatment </a:t>
              </a:r>
              <a:r>
                <a:rPr lang="en-US" sz="1400" err="1">
                  <a:solidFill>
                    <a:schemeClr val="tx1">
                      <a:lumMod val="85000"/>
                      <a:lumOff val="15000"/>
                    </a:schemeClr>
                  </a:solidFill>
                  <a:latin typeface="Arial"/>
                  <a:cs typeface="Arial"/>
                  <a:sym typeface="Arial"/>
                </a:rPr>
                <a:t>ofspecial</a:t>
              </a:r>
              <a:r>
                <a:rPr lang="en-US" sz="1400">
                  <a:solidFill>
                    <a:schemeClr val="tx1">
                      <a:lumMod val="85000"/>
                      <a:lumOff val="15000"/>
                    </a:schemeClr>
                  </a:solidFill>
                  <a:latin typeface="Arial"/>
                  <a:cs typeface="Arial"/>
                  <a:sym typeface="Arial"/>
                </a:rPr>
                <a:t> and </a:t>
              </a:r>
              <a:r>
                <a:rPr lang="en-US" sz="1400" err="1">
                  <a:solidFill>
                    <a:schemeClr val="tx1">
                      <a:lumMod val="85000"/>
                      <a:lumOff val="15000"/>
                    </a:schemeClr>
                  </a:solidFill>
                  <a:latin typeface="Arial"/>
                  <a:cs typeface="Arial"/>
                  <a:sym typeface="Arial"/>
                </a:rPr>
                <a:t>biocontaminated</a:t>
              </a:r>
              <a:r>
                <a:rPr lang="en-US" sz="1400">
                  <a:solidFill>
                    <a:schemeClr val="tx1">
                      <a:lumMod val="85000"/>
                      <a:lumOff val="15000"/>
                    </a:schemeClr>
                  </a:solidFill>
                  <a:latin typeface="Arial"/>
                  <a:cs typeface="Arial"/>
                  <a:sym typeface="Arial"/>
                </a:rPr>
                <a:t> solid waste.</a:t>
              </a:r>
              <a:endParaRPr lang="es-ES">
                <a:solidFill>
                  <a:schemeClr val="tx1">
                    <a:lumMod val="85000"/>
                    <a:lumOff val="15000"/>
                  </a:schemeClr>
                </a:solidFill>
                <a:sym typeface="Arial"/>
              </a:endParaRPr>
            </a:p>
          </p:txBody>
        </p:sp>
        <p:grpSp>
          <p:nvGrpSpPr>
            <p:cNvPr id="29" name="Grupo 28">
              <a:extLst>
                <a:ext uri="{FF2B5EF4-FFF2-40B4-BE49-F238E27FC236}">
                  <a16:creationId xmlns:a16="http://schemas.microsoft.com/office/drawing/2014/main" id="{154F02BC-927C-0185-5CDC-E146F0BC8C46}"/>
                </a:ext>
              </a:extLst>
            </p:cNvPr>
            <p:cNvGrpSpPr/>
            <p:nvPr/>
          </p:nvGrpSpPr>
          <p:grpSpPr>
            <a:xfrm>
              <a:off x="5151856" y="4040883"/>
              <a:ext cx="800469" cy="795027"/>
              <a:chOff x="4712944" y="3778107"/>
              <a:chExt cx="800469" cy="795027"/>
            </a:xfrm>
          </p:grpSpPr>
          <p:sp>
            <p:nvSpPr>
              <p:cNvPr id="30" name="Elipse 29">
                <a:extLst>
                  <a:ext uri="{FF2B5EF4-FFF2-40B4-BE49-F238E27FC236}">
                    <a16:creationId xmlns:a16="http://schemas.microsoft.com/office/drawing/2014/main" id="{69CC16EC-4EF0-DDBF-5EF2-3B710F1A5962}"/>
                  </a:ext>
                </a:extLst>
              </p:cNvPr>
              <p:cNvSpPr/>
              <p:nvPr/>
            </p:nvSpPr>
            <p:spPr>
              <a:xfrm>
                <a:off x="4712944" y="3778107"/>
                <a:ext cx="800469" cy="795027"/>
              </a:xfrm>
              <a:prstGeom prst="ellipse">
                <a:avLst/>
              </a:prstGeom>
              <a:solidFill>
                <a:srgbClr val="6EC5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31" name="Gráfico 30" descr="Hombre trabajador de la construcción con relleno sólido">
                <a:extLst>
                  <a:ext uri="{FF2B5EF4-FFF2-40B4-BE49-F238E27FC236}">
                    <a16:creationId xmlns:a16="http://schemas.microsoft.com/office/drawing/2014/main" id="{37E44915-A530-A061-B4F8-59313D3A085C}"/>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4763458" y="3835679"/>
                <a:ext cx="682173" cy="682173"/>
              </a:xfrm>
              <a:prstGeom prst="rect">
                <a:avLst/>
              </a:prstGeom>
            </p:spPr>
          </p:pic>
        </p:grpSp>
      </p:grpSp>
      <p:grpSp>
        <p:nvGrpSpPr>
          <p:cNvPr id="5" name="Grupo 4">
            <a:extLst>
              <a:ext uri="{FF2B5EF4-FFF2-40B4-BE49-F238E27FC236}">
                <a16:creationId xmlns:a16="http://schemas.microsoft.com/office/drawing/2014/main" id="{E98552CD-52CD-F1E4-4F3A-538DC98B1E0B}"/>
              </a:ext>
            </a:extLst>
          </p:cNvPr>
          <p:cNvGrpSpPr/>
          <p:nvPr/>
        </p:nvGrpSpPr>
        <p:grpSpPr>
          <a:xfrm>
            <a:off x="354298" y="996472"/>
            <a:ext cx="3898394" cy="1155318"/>
            <a:chOff x="354298" y="996472"/>
            <a:chExt cx="3898394" cy="1155318"/>
          </a:xfrm>
        </p:grpSpPr>
        <p:sp>
          <p:nvSpPr>
            <p:cNvPr id="8" name="object 5">
              <a:extLst>
                <a:ext uri="{FF2B5EF4-FFF2-40B4-BE49-F238E27FC236}">
                  <a16:creationId xmlns:a16="http://schemas.microsoft.com/office/drawing/2014/main" id="{D2E0C9FC-25AF-6456-C639-34BCC08EAE83}"/>
                </a:ext>
              </a:extLst>
            </p:cNvPr>
            <p:cNvSpPr txBox="1"/>
            <p:nvPr/>
          </p:nvSpPr>
          <p:spPr>
            <a:xfrm>
              <a:off x="708226" y="1886877"/>
              <a:ext cx="3155750" cy="264913"/>
            </a:xfrm>
            <a:prstGeom prst="rect">
              <a:avLst/>
            </a:prstGeom>
            <a:solidFill>
              <a:srgbClr val="C00000"/>
            </a:solidFill>
          </p:spPr>
          <p:txBody>
            <a:bodyPr vert="horz" wrap="square" lIns="0" tIns="12699" rIns="0" bIns="0" rtlCol="0">
              <a:spAutoFit/>
            </a:bodyPr>
            <a:lstStyle/>
            <a:p>
              <a:pPr marL="12699" algn="ctr" defTabSz="914358">
                <a:spcBef>
                  <a:spcPts val="100"/>
                </a:spcBef>
                <a:defRPr/>
              </a:pPr>
              <a:r>
                <a:rPr lang="es-MX" sz="1600" b="1" spc="-10">
                  <a:solidFill>
                    <a:srgbClr val="FFFFFF"/>
                  </a:solidFill>
                  <a:latin typeface="Arial"/>
                  <a:cs typeface="Arial"/>
                  <a:sym typeface="Arial"/>
                </a:rPr>
                <a:t>FORMULATION</a:t>
              </a:r>
              <a:endParaRPr lang="es-PE" sz="1600" b="1">
                <a:solidFill>
                  <a:prstClr val="black"/>
                </a:solidFill>
                <a:latin typeface="Arial"/>
                <a:cs typeface="Arial"/>
                <a:sym typeface="Arial"/>
              </a:endParaRPr>
            </a:p>
          </p:txBody>
        </p:sp>
        <p:grpSp>
          <p:nvGrpSpPr>
            <p:cNvPr id="9" name="Grupo 8">
              <a:extLst>
                <a:ext uri="{FF2B5EF4-FFF2-40B4-BE49-F238E27FC236}">
                  <a16:creationId xmlns:a16="http://schemas.microsoft.com/office/drawing/2014/main" id="{248D0D76-6C36-DF2D-ABB8-58895A6AB060}"/>
                </a:ext>
              </a:extLst>
            </p:cNvPr>
            <p:cNvGrpSpPr/>
            <p:nvPr/>
          </p:nvGrpSpPr>
          <p:grpSpPr>
            <a:xfrm>
              <a:off x="354298" y="996472"/>
              <a:ext cx="3898394" cy="978370"/>
              <a:chOff x="-164593" y="5768531"/>
              <a:chExt cx="3898394" cy="978370"/>
            </a:xfrm>
            <a:noFill/>
          </p:grpSpPr>
          <p:sp>
            <p:nvSpPr>
              <p:cNvPr id="11" name="object 2">
                <a:extLst>
                  <a:ext uri="{FF2B5EF4-FFF2-40B4-BE49-F238E27FC236}">
                    <a16:creationId xmlns:a16="http://schemas.microsoft.com/office/drawing/2014/main" id="{435BDC76-CC5A-3F0E-0667-0FAC4FC833EF}"/>
                  </a:ext>
                </a:extLst>
              </p:cNvPr>
              <p:cNvSpPr/>
              <p:nvPr/>
            </p:nvSpPr>
            <p:spPr>
              <a:xfrm>
                <a:off x="-164593" y="5768531"/>
                <a:ext cx="3898394" cy="978370"/>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prstClr val="black"/>
                  </a:solidFill>
                  <a:latin typeface="Arial"/>
                  <a:cs typeface="Arial"/>
                  <a:sym typeface="Arial"/>
                </a:endParaRPr>
              </a:p>
            </p:txBody>
          </p:sp>
          <p:sp>
            <p:nvSpPr>
              <p:cNvPr id="12" name="object 5">
                <a:extLst>
                  <a:ext uri="{FF2B5EF4-FFF2-40B4-BE49-F238E27FC236}">
                    <a16:creationId xmlns:a16="http://schemas.microsoft.com/office/drawing/2014/main" id="{1A3380C9-387B-FF75-7031-95C00D4C32DE}"/>
                  </a:ext>
                </a:extLst>
              </p:cNvPr>
              <p:cNvSpPr txBox="1"/>
              <p:nvPr/>
            </p:nvSpPr>
            <p:spPr>
              <a:xfrm>
                <a:off x="191765" y="5883645"/>
                <a:ext cx="1981799" cy="751487"/>
              </a:xfrm>
              <a:prstGeom prst="rect">
                <a:avLst/>
              </a:prstGeom>
              <a:grpFill/>
            </p:spPr>
            <p:txBody>
              <a:bodyPr vert="horz" wrap="square" lIns="0" tIns="12699" rIns="0" bIns="0" rtlCol="0">
                <a:spAutoFit/>
              </a:bodyPr>
              <a:lstStyle/>
              <a:p>
                <a:pPr marL="12699" defTabSz="914358">
                  <a:defRPr/>
                </a:pPr>
                <a:r>
                  <a:rPr lang="en-US" sz="1600" b="1" spc="-10">
                    <a:solidFill>
                      <a:srgbClr val="FFFFFF"/>
                    </a:solidFill>
                    <a:latin typeface="Arial"/>
                    <a:cs typeface="Arial"/>
                    <a:sym typeface="Arial"/>
                  </a:rPr>
                  <a:t>ESTIMATED DATE OF DECLARATION OF INTEREST</a:t>
                </a:r>
                <a:endParaRPr lang="es-PE" sz="1600">
                  <a:solidFill>
                    <a:prstClr val="black"/>
                  </a:solidFill>
                  <a:latin typeface="Arial"/>
                  <a:cs typeface="Arial"/>
                  <a:sym typeface="Arial"/>
                </a:endParaRPr>
              </a:p>
            </p:txBody>
          </p:sp>
          <p:sp>
            <p:nvSpPr>
              <p:cNvPr id="13" name="object 18">
                <a:extLst>
                  <a:ext uri="{FF2B5EF4-FFF2-40B4-BE49-F238E27FC236}">
                    <a16:creationId xmlns:a16="http://schemas.microsoft.com/office/drawing/2014/main" id="{DE158D7D-9A01-2969-30B9-AD16D437B37C}"/>
                  </a:ext>
                </a:extLst>
              </p:cNvPr>
              <p:cNvSpPr txBox="1"/>
              <p:nvPr/>
            </p:nvSpPr>
            <p:spPr>
              <a:xfrm>
                <a:off x="2123271" y="5897597"/>
                <a:ext cx="1241098" cy="243656"/>
              </a:xfrm>
              <a:prstGeom prst="rect">
                <a:avLst/>
              </a:prstGeom>
              <a:solidFill>
                <a:srgbClr val="C00000"/>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II</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10" name="object 17">
              <a:extLst>
                <a:ext uri="{FF2B5EF4-FFF2-40B4-BE49-F238E27FC236}">
                  <a16:creationId xmlns:a16="http://schemas.microsoft.com/office/drawing/2014/main" id="{246D133F-D0FF-5559-DDA9-843C34DD1EBC}"/>
                </a:ext>
              </a:extLst>
            </p:cNvPr>
            <p:cNvSpPr txBox="1"/>
            <p:nvPr/>
          </p:nvSpPr>
          <p:spPr>
            <a:xfrm>
              <a:off x="2957998" y="1366208"/>
              <a:ext cx="597755" cy="321241"/>
            </a:xfrm>
            <a:prstGeom prst="rect">
              <a:avLst/>
            </a:prstGeom>
            <a:no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4</a:t>
              </a:r>
              <a:endParaRPr sz="2000">
                <a:solidFill>
                  <a:schemeClr val="bg1"/>
                </a:solidFill>
                <a:latin typeface="Arial"/>
                <a:cs typeface="Arial"/>
                <a:sym typeface="Arial"/>
              </a:endParaRPr>
            </a:p>
          </p:txBody>
        </p:sp>
      </p:grpSp>
      <p:sp>
        <p:nvSpPr>
          <p:cNvPr id="16" name="CuadroTexto 15">
            <a:extLst>
              <a:ext uri="{FF2B5EF4-FFF2-40B4-BE49-F238E27FC236}">
                <a16:creationId xmlns:a16="http://schemas.microsoft.com/office/drawing/2014/main" id="{E5B5E69D-B213-D590-88FD-6FEC5BC40D80}"/>
              </a:ext>
            </a:extLst>
          </p:cNvPr>
          <p:cNvSpPr txBox="1"/>
          <p:nvPr/>
        </p:nvSpPr>
        <p:spPr>
          <a:xfrm>
            <a:off x="5127701" y="758668"/>
            <a:ext cx="6710001" cy="1200329"/>
          </a:xfrm>
          <a:prstGeom prst="rect">
            <a:avLst/>
          </a:prstGeom>
          <a:noFill/>
          <a:ln>
            <a:noFill/>
          </a:ln>
        </p:spPr>
        <p:txBody>
          <a:bodyPr wrap="square" lIns="91440" tIns="45720" rIns="91440" bIns="45720" anchor="t">
            <a:spAutoFit/>
          </a:bodyPr>
          <a:lstStyle/>
          <a:p>
            <a:r>
              <a:rPr lang="en-US" sz="2400" b="1">
                <a:solidFill>
                  <a:srgbClr val="002060"/>
                </a:solidFill>
                <a:latin typeface="Arial"/>
                <a:ea typeface="Calibri"/>
                <a:cs typeface="Arial"/>
                <a:sym typeface="Arial"/>
              </a:rPr>
              <a:t>INTEGRATED SOLID WASTE MANAGEMENT IN HEALTH FACILITIES OF THE MINISTRY OF HEALTH IN METROPOLITAN LIMA</a:t>
            </a:r>
          </a:p>
        </p:txBody>
      </p:sp>
    </p:spTree>
    <p:extLst>
      <p:ext uri="{BB962C8B-B14F-4D97-AF65-F5344CB8AC3E}">
        <p14:creationId xmlns:p14="http://schemas.microsoft.com/office/powerpoint/2010/main" val="40539146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ángulo 34">
            <a:extLst>
              <a:ext uri="{FF2B5EF4-FFF2-40B4-BE49-F238E27FC236}">
                <a16:creationId xmlns:a16="http://schemas.microsoft.com/office/drawing/2014/main" id="{C58F7204-B964-D742-AA39-73B7A54819FA}"/>
              </a:ext>
            </a:extLst>
          </p:cNvPr>
          <p:cNvSpPr/>
          <p:nvPr/>
        </p:nvSpPr>
        <p:spPr>
          <a:xfrm>
            <a:off x="981997"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7" name="object 14">
            <a:extLst>
              <a:ext uri="{FF2B5EF4-FFF2-40B4-BE49-F238E27FC236}">
                <a16:creationId xmlns:a16="http://schemas.microsoft.com/office/drawing/2014/main" id="{E7E344BA-13CF-D9CC-6245-985235E3676C}"/>
              </a:ext>
            </a:extLst>
          </p:cNvPr>
          <p:cNvSpPr txBox="1"/>
          <p:nvPr/>
        </p:nvSpPr>
        <p:spPr>
          <a:xfrm>
            <a:off x="5763183" y="3373596"/>
            <a:ext cx="5161111" cy="1225976"/>
          </a:xfrm>
          <a:prstGeom prst="rect">
            <a:avLst/>
          </a:prstGeom>
        </p:spPr>
        <p:txBody>
          <a:bodyPr vert="horz" wrap="square" lIns="0" tIns="12699" rIns="0" bIns="0" rtlCol="0" anchor="t">
            <a:spAutoFit/>
          </a:bodyPr>
          <a:lstStyle/>
          <a:p>
            <a:pPr algn="just" defTabSz="914358"/>
            <a:endParaRPr lang="es-MX" sz="1400">
              <a:solidFill>
                <a:schemeClr val="tx1">
                  <a:lumMod val="85000"/>
                  <a:lumOff val="15000"/>
                </a:schemeClr>
              </a:solidFill>
              <a:latin typeface="Arial"/>
              <a:cs typeface="Arial"/>
            </a:endParaRPr>
          </a:p>
          <a:p>
            <a:pPr algn="just" defTabSz="914358"/>
            <a:endParaRPr lang="es-ES"/>
          </a:p>
          <a:p>
            <a:pPr algn="just" defTabSz="914358"/>
            <a:endParaRPr lang="es-ES"/>
          </a:p>
          <a:p>
            <a:pPr algn="just" defTabSz="914358"/>
            <a:endParaRPr lang="es-ES" sz="1400">
              <a:solidFill>
                <a:srgbClr val="262626"/>
              </a:solidFill>
              <a:latin typeface="Arial"/>
              <a:cs typeface="Arial"/>
            </a:endParaRPr>
          </a:p>
          <a:p>
            <a:pPr marL="12065" marR="5080" algn="just" defTabSz="914358">
              <a:spcBef>
                <a:spcPts val="100"/>
              </a:spcBef>
            </a:pPr>
            <a:endParaRPr lang="es-MX" sz="1400">
              <a:solidFill>
                <a:srgbClr val="262626"/>
              </a:solidFill>
              <a:latin typeface="Arial"/>
              <a:cs typeface="Arial"/>
            </a:endParaRPr>
          </a:p>
        </p:txBody>
      </p:sp>
      <p:pic>
        <p:nvPicPr>
          <p:cNvPr id="18" name="Imagen 17" descr="Imagen que contiene persona, hombre, mujer, sostener&#10;&#10;Descripción generada automáticamente">
            <a:extLst>
              <a:ext uri="{FF2B5EF4-FFF2-40B4-BE49-F238E27FC236}">
                <a16:creationId xmlns:a16="http://schemas.microsoft.com/office/drawing/2014/main" id="{D4550574-03FD-3A00-CB7B-88F8E6CC7E8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41318" y="2241025"/>
            <a:ext cx="3419936" cy="3420000"/>
          </a:xfrm>
          <a:custGeom>
            <a:avLst/>
            <a:gdLst>
              <a:gd name="connsiteX0" fmla="*/ 3114000 w 6228000"/>
              <a:gd name="connsiteY0" fmla="*/ 0 h 6228000"/>
              <a:gd name="connsiteX1" fmla="*/ 6228000 w 6228000"/>
              <a:gd name="connsiteY1" fmla="*/ 3114000 h 6228000"/>
              <a:gd name="connsiteX2" fmla="*/ 3114000 w 6228000"/>
              <a:gd name="connsiteY2" fmla="*/ 6228000 h 6228000"/>
              <a:gd name="connsiteX3" fmla="*/ 0 w 6228000"/>
              <a:gd name="connsiteY3" fmla="*/ 3114000 h 6228000"/>
              <a:gd name="connsiteX4" fmla="*/ 3114000 w 6228000"/>
              <a:gd name="connsiteY4" fmla="*/ 0 h 622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8000" h="6228000">
                <a:moveTo>
                  <a:pt x="3114000" y="0"/>
                </a:moveTo>
                <a:cubicBezTo>
                  <a:pt x="4833815" y="0"/>
                  <a:pt x="6228000" y="1394185"/>
                  <a:pt x="6228000" y="3114000"/>
                </a:cubicBezTo>
                <a:cubicBezTo>
                  <a:pt x="6228000" y="4833815"/>
                  <a:pt x="4833815" y="6228000"/>
                  <a:pt x="3114000" y="6228000"/>
                </a:cubicBezTo>
                <a:cubicBezTo>
                  <a:pt x="1394185" y="6228000"/>
                  <a:pt x="0" y="4833815"/>
                  <a:pt x="0" y="3114000"/>
                </a:cubicBezTo>
                <a:cubicBezTo>
                  <a:pt x="0" y="1394185"/>
                  <a:pt x="1394185" y="0"/>
                  <a:pt x="3114000" y="0"/>
                </a:cubicBezTo>
                <a:close/>
              </a:path>
            </a:pathLst>
          </a:custGeom>
        </p:spPr>
      </p:pic>
      <p:sp>
        <p:nvSpPr>
          <p:cNvPr id="19" name="CuadroTexto 18">
            <a:extLst>
              <a:ext uri="{FF2B5EF4-FFF2-40B4-BE49-F238E27FC236}">
                <a16:creationId xmlns:a16="http://schemas.microsoft.com/office/drawing/2014/main" id="{96F2B6ED-FFE9-C6C5-0323-6E09829CB185}"/>
              </a:ext>
            </a:extLst>
          </p:cNvPr>
          <p:cNvSpPr txBox="1"/>
          <p:nvPr/>
        </p:nvSpPr>
        <p:spPr>
          <a:xfrm>
            <a:off x="5234228" y="851321"/>
            <a:ext cx="3648707" cy="523220"/>
          </a:xfrm>
          <a:prstGeom prst="rect">
            <a:avLst/>
          </a:prstGeom>
          <a:noFill/>
          <a:ln>
            <a:noFill/>
          </a:ln>
        </p:spPr>
        <p:txBody>
          <a:bodyPr wrap="square" lIns="91440" tIns="45720" rIns="91440" bIns="45720" anchor="t">
            <a:spAutoFit/>
          </a:bodyPr>
          <a:lstStyle/>
          <a:p>
            <a:r>
              <a:rPr lang="es-ES" sz="2800" b="1">
                <a:solidFill>
                  <a:srgbClr val="002060"/>
                </a:solidFill>
                <a:latin typeface="Arial"/>
                <a:ea typeface="Calibri"/>
                <a:cs typeface="Arial"/>
                <a:sym typeface="Arial"/>
              </a:rPr>
              <a:t>UNANUE HOSPITAL</a:t>
            </a:r>
          </a:p>
        </p:txBody>
      </p:sp>
      <p:grpSp>
        <p:nvGrpSpPr>
          <p:cNvPr id="32" name="Grupo 31">
            <a:extLst>
              <a:ext uri="{FF2B5EF4-FFF2-40B4-BE49-F238E27FC236}">
                <a16:creationId xmlns:a16="http://schemas.microsoft.com/office/drawing/2014/main" id="{1E80146C-6F94-E103-EE90-300013C02687}"/>
              </a:ext>
            </a:extLst>
          </p:cNvPr>
          <p:cNvGrpSpPr/>
          <p:nvPr/>
        </p:nvGrpSpPr>
        <p:grpSpPr>
          <a:xfrm>
            <a:off x="5134475" y="1703190"/>
            <a:ext cx="6182813" cy="1687640"/>
            <a:chOff x="5134475" y="1428870"/>
            <a:chExt cx="6182813" cy="1687640"/>
          </a:xfrm>
        </p:grpSpPr>
        <p:sp>
          <p:nvSpPr>
            <p:cNvPr id="14" name="object 14">
              <a:extLst>
                <a:ext uri="{FF2B5EF4-FFF2-40B4-BE49-F238E27FC236}">
                  <a16:creationId xmlns:a16="http://schemas.microsoft.com/office/drawing/2014/main" id="{DCE7083E-D3D9-5529-12EE-AA43F41B026D}"/>
                </a:ext>
              </a:extLst>
            </p:cNvPr>
            <p:cNvSpPr txBox="1"/>
            <p:nvPr/>
          </p:nvSpPr>
          <p:spPr>
            <a:xfrm>
              <a:off x="6096000" y="1428870"/>
              <a:ext cx="5221288" cy="1687640"/>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endParaRPr lang="es-MX" sz="2400" b="1">
                <a:solidFill>
                  <a:schemeClr val="tx1">
                    <a:lumMod val="85000"/>
                    <a:lumOff val="15000"/>
                  </a:schemeClr>
                </a:solidFill>
                <a:latin typeface="Arial"/>
                <a:cs typeface="Arial"/>
                <a:sym typeface="Arial"/>
              </a:endParaRPr>
            </a:p>
            <a:p>
              <a:pPr marL="12065" marR="5080" algn="just" defTabSz="914358">
                <a:spcBef>
                  <a:spcPts val="100"/>
                </a:spcBef>
              </a:pPr>
              <a:r>
                <a:rPr lang="en-US" sz="1400" b="0" i="0">
                  <a:solidFill>
                    <a:srgbClr val="000000"/>
                  </a:solidFill>
                  <a:effectLst/>
                  <a:latin typeface="Helvetica Neue"/>
                </a:rPr>
                <a:t>The project aims to enhance the provision of healthcare services at the Hipólito </a:t>
              </a:r>
              <a:r>
                <a:rPr lang="en-US" sz="1400" b="0" i="0" err="1">
                  <a:solidFill>
                    <a:srgbClr val="000000"/>
                  </a:solidFill>
                  <a:effectLst/>
                  <a:latin typeface="Helvetica Neue"/>
                </a:rPr>
                <a:t>Unanue</a:t>
              </a:r>
              <a:r>
                <a:rPr lang="en-US" sz="1400" b="0" i="0">
                  <a:solidFill>
                    <a:srgbClr val="000000"/>
                  </a:solidFill>
                  <a:effectLst/>
                  <a:latin typeface="Helvetica Neue"/>
                </a:rPr>
                <a:t> National Hospital, situated in the El Agustino district, province, and department of Lima. To achieve this, the project entails the construction of a new hospital along with comprehensive equipment, as well as the ongoing maintenance and operation of general services.</a:t>
              </a:r>
              <a:endParaRPr lang="es-MX" sz="1400" b="1">
                <a:solidFill>
                  <a:schemeClr val="tx1">
                    <a:lumMod val="85000"/>
                    <a:lumOff val="15000"/>
                  </a:schemeClr>
                </a:solidFill>
                <a:latin typeface="Arial"/>
                <a:cs typeface="Arial"/>
                <a:sym typeface="Arial"/>
              </a:endParaRPr>
            </a:p>
          </p:txBody>
        </p:sp>
        <p:grpSp>
          <p:nvGrpSpPr>
            <p:cNvPr id="2" name="Grupo 1">
              <a:extLst>
                <a:ext uri="{FF2B5EF4-FFF2-40B4-BE49-F238E27FC236}">
                  <a16:creationId xmlns:a16="http://schemas.microsoft.com/office/drawing/2014/main" id="{DEFB0400-97F4-9F1C-4834-B364D85B8793}"/>
                </a:ext>
              </a:extLst>
            </p:cNvPr>
            <p:cNvGrpSpPr/>
            <p:nvPr/>
          </p:nvGrpSpPr>
          <p:grpSpPr>
            <a:xfrm>
              <a:off x="5134475" y="1428870"/>
              <a:ext cx="818611" cy="800469"/>
              <a:chOff x="4695563" y="1830892"/>
              <a:chExt cx="818611" cy="800469"/>
            </a:xfrm>
          </p:grpSpPr>
          <p:sp>
            <p:nvSpPr>
              <p:cNvPr id="3" name="Elipse 2">
                <a:extLst>
                  <a:ext uri="{FF2B5EF4-FFF2-40B4-BE49-F238E27FC236}">
                    <a16:creationId xmlns:a16="http://schemas.microsoft.com/office/drawing/2014/main" id="{17DE9ADD-EB1D-9795-EB40-A7F7901E957A}"/>
                  </a:ext>
                </a:extLst>
              </p:cNvPr>
              <p:cNvSpPr/>
              <p:nvPr/>
            </p:nvSpPr>
            <p:spPr>
              <a:xfrm>
                <a:off x="4695563" y="1830892"/>
                <a:ext cx="818611" cy="800469"/>
              </a:xfrm>
              <a:prstGeom prst="ellipse">
                <a:avLst/>
              </a:prstGeom>
              <a:solidFill>
                <a:srgbClr val="6EC5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6" name="Gráfico 5" descr="Plano con relleno sólido">
                <a:extLst>
                  <a:ext uri="{FF2B5EF4-FFF2-40B4-BE49-F238E27FC236}">
                    <a16:creationId xmlns:a16="http://schemas.microsoft.com/office/drawing/2014/main" id="{518006F7-40F1-B2DD-0DD5-391F8DDFFA63}"/>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805615" y="1937211"/>
                <a:ext cx="596900" cy="601577"/>
              </a:xfrm>
              <a:prstGeom prst="rect">
                <a:avLst/>
              </a:prstGeom>
            </p:spPr>
          </p:pic>
        </p:grpSp>
      </p:grpSp>
      <p:grpSp>
        <p:nvGrpSpPr>
          <p:cNvPr id="34" name="Grupo 33">
            <a:extLst>
              <a:ext uri="{FF2B5EF4-FFF2-40B4-BE49-F238E27FC236}">
                <a16:creationId xmlns:a16="http://schemas.microsoft.com/office/drawing/2014/main" id="{7980F5C2-A539-C032-BBE2-97FDE4FBFB9C}"/>
              </a:ext>
            </a:extLst>
          </p:cNvPr>
          <p:cNvGrpSpPr/>
          <p:nvPr/>
        </p:nvGrpSpPr>
        <p:grpSpPr>
          <a:xfrm>
            <a:off x="5202369" y="5302730"/>
            <a:ext cx="6190912" cy="805004"/>
            <a:chOff x="5126375" y="5098399"/>
            <a:chExt cx="6190912" cy="805004"/>
          </a:xfrm>
        </p:grpSpPr>
        <p:sp>
          <p:nvSpPr>
            <p:cNvPr id="15" name="object 14">
              <a:extLst>
                <a:ext uri="{FF2B5EF4-FFF2-40B4-BE49-F238E27FC236}">
                  <a16:creationId xmlns:a16="http://schemas.microsoft.com/office/drawing/2014/main" id="{AC30F340-74A7-5026-7A2D-58BE0E25B14E}"/>
                </a:ext>
              </a:extLst>
            </p:cNvPr>
            <p:cNvSpPr txBox="1"/>
            <p:nvPr/>
          </p:nvSpPr>
          <p:spPr>
            <a:xfrm rot="10800000" flipV="1">
              <a:off x="6095998" y="5232879"/>
              <a:ext cx="5221289" cy="536043"/>
            </a:xfrm>
            <a:prstGeom prst="rect">
              <a:avLst/>
            </a:prstGeom>
          </p:spPr>
          <p:txBody>
            <a:bodyPr vert="horz" wrap="square" lIns="0" tIns="12699" rIns="0" bIns="0" rtlCol="0" anchor="t">
              <a:spAutoFit/>
            </a:bodyPr>
            <a:lstStyle/>
            <a:p>
              <a:pPr algn="just" defTabSz="914358"/>
              <a:r>
                <a:rPr lang="es-MX" sz="2000" b="1" err="1">
                  <a:solidFill>
                    <a:schemeClr val="tx1">
                      <a:lumMod val="85000"/>
                      <a:lumOff val="15000"/>
                    </a:schemeClr>
                  </a:solidFill>
                  <a:latin typeface="Arial"/>
                  <a:cs typeface="Arial"/>
                </a:rPr>
                <a:t>Investment</a:t>
              </a:r>
              <a:r>
                <a:rPr lang="es-MX" sz="2000" b="1">
                  <a:solidFill>
                    <a:schemeClr val="tx1">
                      <a:lumMod val="85000"/>
                      <a:lumOff val="15000"/>
                    </a:schemeClr>
                  </a:solidFill>
                  <a:latin typeface="Arial"/>
                  <a:cs typeface="Arial"/>
                </a:rPr>
                <a:t> </a:t>
              </a:r>
              <a:r>
                <a:rPr lang="es-MX" sz="2000" b="1" err="1">
                  <a:solidFill>
                    <a:schemeClr val="tx1">
                      <a:lumMod val="85000"/>
                      <a:lumOff val="15000"/>
                    </a:schemeClr>
                  </a:solidFill>
                  <a:latin typeface="Arial"/>
                  <a:cs typeface="Arial"/>
                </a:rPr>
                <a:t>Amount</a:t>
              </a:r>
              <a:r>
                <a:rPr lang="es-MX" sz="2000" b="1">
                  <a:solidFill>
                    <a:schemeClr val="tx1">
                      <a:lumMod val="85000"/>
                      <a:lumOff val="15000"/>
                    </a:schemeClr>
                  </a:solidFill>
                  <a:latin typeface="Arial"/>
                  <a:cs typeface="Arial"/>
                </a:rPr>
                <a:t>: US$ 250 MM</a:t>
              </a:r>
              <a:endParaRPr lang="es-ES" sz="2000" b="1">
                <a:solidFill>
                  <a:schemeClr val="tx1">
                    <a:lumMod val="85000"/>
                    <a:lumOff val="15000"/>
                  </a:schemeClr>
                </a:solidFill>
                <a:latin typeface="Arial"/>
                <a:cs typeface="Arial"/>
              </a:endParaRPr>
            </a:p>
            <a:p>
              <a:pPr algn="just" defTabSz="914358"/>
              <a:r>
                <a:rPr lang="en-US" sz="1400">
                  <a:solidFill>
                    <a:schemeClr val="tx1">
                      <a:lumMod val="85000"/>
                      <a:lumOff val="15000"/>
                    </a:schemeClr>
                  </a:solidFill>
                  <a:latin typeface="Arial"/>
                  <a:cs typeface="Arial"/>
                </a:rPr>
                <a:t>Co-financed unsolicited proposal modality for a term of 18 years.</a:t>
              </a:r>
            </a:p>
          </p:txBody>
        </p:sp>
        <p:grpSp>
          <p:nvGrpSpPr>
            <p:cNvPr id="23" name="Grupo 22">
              <a:extLst>
                <a:ext uri="{FF2B5EF4-FFF2-40B4-BE49-F238E27FC236}">
                  <a16:creationId xmlns:a16="http://schemas.microsoft.com/office/drawing/2014/main" id="{EBBF3EF3-D15B-6D24-57A4-201DB4DC3D98}"/>
                </a:ext>
              </a:extLst>
            </p:cNvPr>
            <p:cNvGrpSpPr/>
            <p:nvPr/>
          </p:nvGrpSpPr>
          <p:grpSpPr>
            <a:xfrm>
              <a:off x="5126375" y="5098399"/>
              <a:ext cx="818611" cy="805004"/>
              <a:chOff x="4714895" y="5197998"/>
              <a:chExt cx="818611" cy="805004"/>
            </a:xfrm>
          </p:grpSpPr>
          <p:sp>
            <p:nvSpPr>
              <p:cNvPr id="25" name="Elipse 24">
                <a:extLst>
                  <a:ext uri="{FF2B5EF4-FFF2-40B4-BE49-F238E27FC236}">
                    <a16:creationId xmlns:a16="http://schemas.microsoft.com/office/drawing/2014/main" id="{1BF52632-5C56-B26C-3E2D-396E4DA2EC5E}"/>
                  </a:ext>
                </a:extLst>
              </p:cNvPr>
              <p:cNvSpPr/>
              <p:nvPr/>
            </p:nvSpPr>
            <p:spPr>
              <a:xfrm>
                <a:off x="4714895" y="5197998"/>
                <a:ext cx="818611" cy="805004"/>
              </a:xfrm>
              <a:prstGeom prst="ellipse">
                <a:avLst/>
              </a:prstGeom>
              <a:solidFill>
                <a:srgbClr val="6EC5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7" name="Gráfico 26" descr="Monedas con relleno sólido">
                <a:extLst>
                  <a:ext uri="{FF2B5EF4-FFF2-40B4-BE49-F238E27FC236}">
                    <a16:creationId xmlns:a16="http://schemas.microsoft.com/office/drawing/2014/main" id="{D8DEA77B-7EF6-5E1B-1919-ADB342B1A8D6}"/>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825562" y="5290449"/>
                <a:ext cx="614042" cy="623207"/>
              </a:xfrm>
              <a:prstGeom prst="rect">
                <a:avLst/>
              </a:prstGeom>
            </p:spPr>
          </p:pic>
        </p:grpSp>
      </p:grpSp>
      <p:grpSp>
        <p:nvGrpSpPr>
          <p:cNvPr id="33" name="Grupo 32">
            <a:extLst>
              <a:ext uri="{FF2B5EF4-FFF2-40B4-BE49-F238E27FC236}">
                <a16:creationId xmlns:a16="http://schemas.microsoft.com/office/drawing/2014/main" id="{EDEC989B-E5E8-3A69-19DF-B806347A0108}"/>
              </a:ext>
            </a:extLst>
          </p:cNvPr>
          <p:cNvGrpSpPr/>
          <p:nvPr/>
        </p:nvGrpSpPr>
        <p:grpSpPr>
          <a:xfrm>
            <a:off x="5151855" y="3769653"/>
            <a:ext cx="6165432" cy="1072087"/>
            <a:chOff x="5151856" y="3155631"/>
            <a:chExt cx="6165432" cy="1072087"/>
          </a:xfrm>
        </p:grpSpPr>
        <p:sp>
          <p:nvSpPr>
            <p:cNvPr id="4" name="object 14">
              <a:extLst>
                <a:ext uri="{FF2B5EF4-FFF2-40B4-BE49-F238E27FC236}">
                  <a16:creationId xmlns:a16="http://schemas.microsoft.com/office/drawing/2014/main" id="{E74E0931-880F-DE57-1602-5D01549A948D}"/>
                </a:ext>
              </a:extLst>
            </p:cNvPr>
            <p:cNvSpPr txBox="1"/>
            <p:nvPr/>
          </p:nvSpPr>
          <p:spPr>
            <a:xfrm>
              <a:off x="6096000" y="3155631"/>
              <a:ext cx="5221288" cy="1072087"/>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sym typeface="Arial"/>
              </a:endParaRPr>
            </a:p>
            <a:p>
              <a:pPr marL="12065" marR="5080" algn="just" defTabSz="914358">
                <a:spcBef>
                  <a:spcPts val="100"/>
                </a:spcBef>
              </a:pPr>
              <a:r>
                <a:rPr lang="en-US" sz="1600" b="0" i="0">
                  <a:solidFill>
                    <a:srgbClr val="000000"/>
                  </a:solidFill>
                  <a:effectLst/>
                  <a:latin typeface="Helvetica Neue"/>
                </a:rPr>
                <a:t>Construction of a new hospital, comprehensive equipment, maintenance, and operation of general services</a:t>
              </a:r>
              <a:r>
                <a:rPr lang="es-ES" sz="1600" b="0" i="0">
                  <a:solidFill>
                    <a:srgbClr val="000000"/>
                  </a:solidFill>
                  <a:effectLst/>
                  <a:latin typeface="Helvetica Neue"/>
                </a:rPr>
                <a:t>.</a:t>
              </a:r>
              <a:endParaRPr lang="es-MX" sz="1600" b="1">
                <a:solidFill>
                  <a:schemeClr val="tx1">
                    <a:lumMod val="85000"/>
                    <a:lumOff val="15000"/>
                  </a:schemeClr>
                </a:solidFill>
                <a:latin typeface="Arial"/>
                <a:cs typeface="Arial"/>
                <a:sym typeface="Arial"/>
              </a:endParaRPr>
            </a:p>
          </p:txBody>
        </p:sp>
        <p:grpSp>
          <p:nvGrpSpPr>
            <p:cNvPr id="29" name="Grupo 28">
              <a:extLst>
                <a:ext uri="{FF2B5EF4-FFF2-40B4-BE49-F238E27FC236}">
                  <a16:creationId xmlns:a16="http://schemas.microsoft.com/office/drawing/2014/main" id="{280AACCA-DCB1-6B02-487B-2DD9D1C147C2}"/>
                </a:ext>
              </a:extLst>
            </p:cNvPr>
            <p:cNvGrpSpPr/>
            <p:nvPr/>
          </p:nvGrpSpPr>
          <p:grpSpPr>
            <a:xfrm>
              <a:off x="5151856" y="3155631"/>
              <a:ext cx="800469" cy="795027"/>
              <a:chOff x="4712944" y="3778107"/>
              <a:chExt cx="800469" cy="795027"/>
            </a:xfrm>
          </p:grpSpPr>
          <p:sp>
            <p:nvSpPr>
              <p:cNvPr id="30" name="Elipse 29">
                <a:extLst>
                  <a:ext uri="{FF2B5EF4-FFF2-40B4-BE49-F238E27FC236}">
                    <a16:creationId xmlns:a16="http://schemas.microsoft.com/office/drawing/2014/main" id="{B9F12F01-2FD4-68FF-7AAA-5D53B77DE98B}"/>
                  </a:ext>
                </a:extLst>
              </p:cNvPr>
              <p:cNvSpPr/>
              <p:nvPr/>
            </p:nvSpPr>
            <p:spPr>
              <a:xfrm>
                <a:off x="4712944" y="3778107"/>
                <a:ext cx="800469" cy="795027"/>
              </a:xfrm>
              <a:prstGeom prst="ellipse">
                <a:avLst/>
              </a:prstGeom>
              <a:solidFill>
                <a:srgbClr val="6EC5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31" name="Gráfico 30" descr="Hombre trabajador de la construcción con relleno sólido">
                <a:extLst>
                  <a:ext uri="{FF2B5EF4-FFF2-40B4-BE49-F238E27FC236}">
                    <a16:creationId xmlns:a16="http://schemas.microsoft.com/office/drawing/2014/main" id="{715C3318-5D05-1436-0F0E-BEC62F2AB1D9}"/>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4763458" y="3835679"/>
                <a:ext cx="682173" cy="682173"/>
              </a:xfrm>
              <a:prstGeom prst="rect">
                <a:avLst/>
              </a:prstGeom>
            </p:spPr>
          </p:pic>
        </p:grpSp>
      </p:grpSp>
      <p:grpSp>
        <p:nvGrpSpPr>
          <p:cNvPr id="5" name="Grupo 4">
            <a:extLst>
              <a:ext uri="{FF2B5EF4-FFF2-40B4-BE49-F238E27FC236}">
                <a16:creationId xmlns:a16="http://schemas.microsoft.com/office/drawing/2014/main" id="{CBEF0FF9-4FF2-6198-D9D8-9947EA59B3AF}"/>
              </a:ext>
            </a:extLst>
          </p:cNvPr>
          <p:cNvGrpSpPr/>
          <p:nvPr/>
        </p:nvGrpSpPr>
        <p:grpSpPr>
          <a:xfrm>
            <a:off x="354298" y="996472"/>
            <a:ext cx="3898394" cy="1155318"/>
            <a:chOff x="354298" y="996472"/>
            <a:chExt cx="3898394" cy="1155318"/>
          </a:xfrm>
        </p:grpSpPr>
        <p:sp>
          <p:nvSpPr>
            <p:cNvPr id="8" name="object 5">
              <a:extLst>
                <a:ext uri="{FF2B5EF4-FFF2-40B4-BE49-F238E27FC236}">
                  <a16:creationId xmlns:a16="http://schemas.microsoft.com/office/drawing/2014/main" id="{58A1B03C-C004-F703-86C3-2F131C6EA9A7}"/>
                </a:ext>
              </a:extLst>
            </p:cNvPr>
            <p:cNvSpPr txBox="1"/>
            <p:nvPr/>
          </p:nvSpPr>
          <p:spPr>
            <a:xfrm>
              <a:off x="708226" y="1886877"/>
              <a:ext cx="3155750" cy="264913"/>
            </a:xfrm>
            <a:prstGeom prst="rect">
              <a:avLst/>
            </a:prstGeom>
            <a:solidFill>
              <a:srgbClr val="C00000"/>
            </a:solidFill>
          </p:spPr>
          <p:txBody>
            <a:bodyPr vert="horz" wrap="square" lIns="0" tIns="12699" rIns="0" bIns="0" rtlCol="0">
              <a:spAutoFit/>
            </a:bodyPr>
            <a:lstStyle/>
            <a:p>
              <a:pPr marL="12699" algn="ctr" defTabSz="914358">
                <a:spcBef>
                  <a:spcPts val="100"/>
                </a:spcBef>
                <a:defRPr/>
              </a:pPr>
              <a:r>
                <a:rPr lang="es-MX" sz="1600" b="1" spc="-10">
                  <a:solidFill>
                    <a:srgbClr val="FFFFFF"/>
                  </a:solidFill>
                  <a:latin typeface="Arial"/>
                  <a:cs typeface="Arial"/>
                  <a:sym typeface="Arial"/>
                </a:rPr>
                <a:t>FORMULATION</a:t>
              </a:r>
              <a:endParaRPr lang="es-PE" sz="1600" b="1">
                <a:solidFill>
                  <a:prstClr val="black"/>
                </a:solidFill>
                <a:latin typeface="Arial"/>
                <a:cs typeface="Arial"/>
                <a:sym typeface="Arial"/>
              </a:endParaRPr>
            </a:p>
          </p:txBody>
        </p:sp>
        <p:grpSp>
          <p:nvGrpSpPr>
            <p:cNvPr id="9" name="Grupo 8">
              <a:extLst>
                <a:ext uri="{FF2B5EF4-FFF2-40B4-BE49-F238E27FC236}">
                  <a16:creationId xmlns:a16="http://schemas.microsoft.com/office/drawing/2014/main" id="{6D8A797E-2418-D53D-8682-1A884275DFD8}"/>
                </a:ext>
              </a:extLst>
            </p:cNvPr>
            <p:cNvGrpSpPr/>
            <p:nvPr/>
          </p:nvGrpSpPr>
          <p:grpSpPr>
            <a:xfrm>
              <a:off x="354298" y="996472"/>
              <a:ext cx="3898394" cy="978370"/>
              <a:chOff x="-164593" y="5768531"/>
              <a:chExt cx="3898394" cy="978370"/>
            </a:xfrm>
            <a:noFill/>
          </p:grpSpPr>
          <p:sp>
            <p:nvSpPr>
              <p:cNvPr id="11" name="object 2">
                <a:extLst>
                  <a:ext uri="{FF2B5EF4-FFF2-40B4-BE49-F238E27FC236}">
                    <a16:creationId xmlns:a16="http://schemas.microsoft.com/office/drawing/2014/main" id="{97CD0A2A-6C3A-9045-AE7D-CAC6DB0EAABA}"/>
                  </a:ext>
                </a:extLst>
              </p:cNvPr>
              <p:cNvSpPr/>
              <p:nvPr/>
            </p:nvSpPr>
            <p:spPr>
              <a:xfrm>
                <a:off x="-164593" y="5768531"/>
                <a:ext cx="3898394" cy="978370"/>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prstClr val="black"/>
                  </a:solidFill>
                  <a:latin typeface="Arial"/>
                  <a:cs typeface="Arial"/>
                  <a:sym typeface="Arial"/>
                </a:endParaRPr>
              </a:p>
            </p:txBody>
          </p:sp>
          <p:sp>
            <p:nvSpPr>
              <p:cNvPr id="12" name="object 5">
                <a:extLst>
                  <a:ext uri="{FF2B5EF4-FFF2-40B4-BE49-F238E27FC236}">
                    <a16:creationId xmlns:a16="http://schemas.microsoft.com/office/drawing/2014/main" id="{54DC6CDA-1BFD-5E89-32FA-AB0BD29FF278}"/>
                  </a:ext>
                </a:extLst>
              </p:cNvPr>
              <p:cNvSpPr txBox="1"/>
              <p:nvPr/>
            </p:nvSpPr>
            <p:spPr>
              <a:xfrm>
                <a:off x="191765" y="5883645"/>
                <a:ext cx="1981799" cy="751487"/>
              </a:xfrm>
              <a:prstGeom prst="rect">
                <a:avLst/>
              </a:prstGeom>
              <a:grpFill/>
            </p:spPr>
            <p:txBody>
              <a:bodyPr vert="horz" wrap="square" lIns="0" tIns="12699" rIns="0" bIns="0" rtlCol="0">
                <a:spAutoFit/>
              </a:bodyPr>
              <a:lstStyle/>
              <a:p>
                <a:pPr marL="12699" defTabSz="914358">
                  <a:defRPr/>
                </a:pPr>
                <a:r>
                  <a:rPr lang="en-US" sz="1600" b="1" spc="-10">
                    <a:solidFill>
                      <a:srgbClr val="FFFFFF"/>
                    </a:solidFill>
                    <a:latin typeface="Arial"/>
                    <a:cs typeface="Arial"/>
                    <a:sym typeface="Arial"/>
                  </a:rPr>
                  <a:t>ESTIMATED DATE OF DECLARATION OF INTEREST</a:t>
                </a:r>
                <a:endParaRPr lang="es-PE" sz="1600">
                  <a:solidFill>
                    <a:prstClr val="black"/>
                  </a:solidFill>
                  <a:latin typeface="Arial"/>
                  <a:cs typeface="Arial"/>
                  <a:sym typeface="Arial"/>
                </a:endParaRPr>
              </a:p>
            </p:txBody>
          </p:sp>
          <p:sp>
            <p:nvSpPr>
              <p:cNvPr id="13" name="object 18">
                <a:extLst>
                  <a:ext uri="{FF2B5EF4-FFF2-40B4-BE49-F238E27FC236}">
                    <a16:creationId xmlns:a16="http://schemas.microsoft.com/office/drawing/2014/main" id="{DC77B143-11F8-33EF-499F-DD3437A5521D}"/>
                  </a:ext>
                </a:extLst>
              </p:cNvPr>
              <p:cNvSpPr txBox="1"/>
              <p:nvPr/>
            </p:nvSpPr>
            <p:spPr>
              <a:xfrm>
                <a:off x="2123271" y="5897597"/>
                <a:ext cx="1241098" cy="243656"/>
              </a:xfrm>
              <a:prstGeom prst="rect">
                <a:avLst/>
              </a:prstGeom>
              <a:solidFill>
                <a:srgbClr val="C00000"/>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10" name="object 17">
              <a:extLst>
                <a:ext uri="{FF2B5EF4-FFF2-40B4-BE49-F238E27FC236}">
                  <a16:creationId xmlns:a16="http://schemas.microsoft.com/office/drawing/2014/main" id="{2CD1749D-CB0E-5AD6-C167-9811CFB31B64}"/>
                </a:ext>
              </a:extLst>
            </p:cNvPr>
            <p:cNvSpPr txBox="1"/>
            <p:nvPr/>
          </p:nvSpPr>
          <p:spPr>
            <a:xfrm>
              <a:off x="2957998" y="1366208"/>
              <a:ext cx="597755" cy="321241"/>
            </a:xfrm>
            <a:prstGeom prst="rect">
              <a:avLst/>
            </a:prstGeom>
            <a:no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5</a:t>
              </a:r>
              <a:endParaRPr sz="2000">
                <a:solidFill>
                  <a:schemeClr val="bg1"/>
                </a:solidFill>
                <a:latin typeface="Arial"/>
                <a:cs typeface="Arial"/>
                <a:sym typeface="Arial"/>
              </a:endParaRPr>
            </a:p>
          </p:txBody>
        </p:sp>
      </p:grpSp>
    </p:spTree>
    <p:extLst>
      <p:ext uri="{BB962C8B-B14F-4D97-AF65-F5344CB8AC3E}">
        <p14:creationId xmlns:p14="http://schemas.microsoft.com/office/powerpoint/2010/main" val="41282976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ángulo 34">
            <a:extLst>
              <a:ext uri="{FF2B5EF4-FFF2-40B4-BE49-F238E27FC236}">
                <a16:creationId xmlns:a16="http://schemas.microsoft.com/office/drawing/2014/main" id="{A8F4299E-F54B-A94B-9F5E-DD751A1D152A}"/>
              </a:ext>
            </a:extLst>
          </p:cNvPr>
          <p:cNvSpPr/>
          <p:nvPr/>
        </p:nvSpPr>
        <p:spPr>
          <a:xfrm>
            <a:off x="963265"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7" name="object 14">
            <a:extLst>
              <a:ext uri="{FF2B5EF4-FFF2-40B4-BE49-F238E27FC236}">
                <a16:creationId xmlns:a16="http://schemas.microsoft.com/office/drawing/2014/main" id="{E7E344BA-13CF-D9CC-6245-985235E3676C}"/>
              </a:ext>
            </a:extLst>
          </p:cNvPr>
          <p:cNvSpPr txBox="1"/>
          <p:nvPr/>
        </p:nvSpPr>
        <p:spPr>
          <a:xfrm>
            <a:off x="5763183" y="3373596"/>
            <a:ext cx="5161111" cy="1225976"/>
          </a:xfrm>
          <a:prstGeom prst="rect">
            <a:avLst/>
          </a:prstGeom>
        </p:spPr>
        <p:txBody>
          <a:bodyPr vert="horz" wrap="square" lIns="0" tIns="12699" rIns="0" bIns="0" rtlCol="0" anchor="t">
            <a:spAutoFit/>
          </a:bodyPr>
          <a:lstStyle/>
          <a:p>
            <a:pPr algn="just" defTabSz="914358"/>
            <a:endParaRPr lang="es-MX" sz="1400">
              <a:solidFill>
                <a:schemeClr val="tx1">
                  <a:lumMod val="85000"/>
                  <a:lumOff val="15000"/>
                </a:schemeClr>
              </a:solidFill>
              <a:latin typeface="Arial"/>
              <a:cs typeface="Arial"/>
            </a:endParaRPr>
          </a:p>
          <a:p>
            <a:pPr algn="just" defTabSz="914358"/>
            <a:endParaRPr lang="es-ES"/>
          </a:p>
          <a:p>
            <a:pPr algn="just" defTabSz="914358"/>
            <a:endParaRPr lang="es-ES"/>
          </a:p>
          <a:p>
            <a:pPr algn="just" defTabSz="914358"/>
            <a:endParaRPr lang="es-ES" sz="1400">
              <a:solidFill>
                <a:srgbClr val="262626"/>
              </a:solidFill>
              <a:latin typeface="Arial"/>
              <a:cs typeface="Arial"/>
            </a:endParaRPr>
          </a:p>
          <a:p>
            <a:pPr marL="12065" marR="5080" algn="just" defTabSz="914358">
              <a:spcBef>
                <a:spcPts val="100"/>
              </a:spcBef>
            </a:pPr>
            <a:endParaRPr lang="es-MX" sz="1400">
              <a:solidFill>
                <a:srgbClr val="262626"/>
              </a:solidFill>
              <a:latin typeface="Arial"/>
              <a:cs typeface="Arial"/>
            </a:endParaRPr>
          </a:p>
        </p:txBody>
      </p:sp>
      <p:sp>
        <p:nvSpPr>
          <p:cNvPr id="19" name="CuadroTexto 18">
            <a:extLst>
              <a:ext uri="{FF2B5EF4-FFF2-40B4-BE49-F238E27FC236}">
                <a16:creationId xmlns:a16="http://schemas.microsoft.com/office/drawing/2014/main" id="{96F2B6ED-FFE9-C6C5-0323-6E09829CB185}"/>
              </a:ext>
            </a:extLst>
          </p:cNvPr>
          <p:cNvSpPr txBox="1"/>
          <p:nvPr/>
        </p:nvSpPr>
        <p:spPr>
          <a:xfrm>
            <a:off x="5073945" y="865201"/>
            <a:ext cx="6719207" cy="461665"/>
          </a:xfrm>
          <a:prstGeom prst="rect">
            <a:avLst/>
          </a:prstGeom>
          <a:noFill/>
          <a:ln>
            <a:noFill/>
          </a:ln>
        </p:spPr>
        <p:txBody>
          <a:bodyPr wrap="square" lIns="91440" tIns="45720" rIns="91440" bIns="45720" anchor="t">
            <a:spAutoFit/>
          </a:bodyPr>
          <a:lstStyle/>
          <a:p>
            <a:r>
              <a:rPr lang="es-ES" sz="2400" b="1">
                <a:solidFill>
                  <a:srgbClr val="002060"/>
                </a:solidFill>
                <a:latin typeface="Arial"/>
                <a:cs typeface="Arial"/>
                <a:sym typeface="Arial"/>
              </a:rPr>
              <a:t>NEW CENTRAL MILITARY HOSPITAL</a:t>
            </a:r>
          </a:p>
        </p:txBody>
      </p:sp>
      <p:grpSp>
        <p:nvGrpSpPr>
          <p:cNvPr id="32" name="Grupo 31">
            <a:extLst>
              <a:ext uri="{FF2B5EF4-FFF2-40B4-BE49-F238E27FC236}">
                <a16:creationId xmlns:a16="http://schemas.microsoft.com/office/drawing/2014/main" id="{1E80146C-6F94-E103-EE90-300013C02687}"/>
              </a:ext>
            </a:extLst>
          </p:cNvPr>
          <p:cNvGrpSpPr/>
          <p:nvPr/>
        </p:nvGrpSpPr>
        <p:grpSpPr>
          <a:xfrm>
            <a:off x="5134475" y="1703190"/>
            <a:ext cx="6182813" cy="1410642"/>
            <a:chOff x="5134475" y="1428870"/>
            <a:chExt cx="6182813" cy="1410642"/>
          </a:xfrm>
        </p:grpSpPr>
        <p:sp>
          <p:nvSpPr>
            <p:cNvPr id="14" name="object 14">
              <a:extLst>
                <a:ext uri="{FF2B5EF4-FFF2-40B4-BE49-F238E27FC236}">
                  <a16:creationId xmlns:a16="http://schemas.microsoft.com/office/drawing/2014/main" id="{DCE7083E-D3D9-5529-12EE-AA43F41B026D}"/>
                </a:ext>
              </a:extLst>
            </p:cNvPr>
            <p:cNvSpPr txBox="1"/>
            <p:nvPr/>
          </p:nvSpPr>
          <p:spPr>
            <a:xfrm>
              <a:off x="6096000" y="1428870"/>
              <a:ext cx="5221288" cy="1410642"/>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endParaRPr lang="es-MX" sz="2000" b="1">
                <a:solidFill>
                  <a:schemeClr val="tx1">
                    <a:lumMod val="85000"/>
                    <a:lumOff val="15000"/>
                  </a:schemeClr>
                </a:solidFill>
                <a:latin typeface="Arial"/>
                <a:cs typeface="Arial"/>
                <a:sym typeface="Arial"/>
              </a:endParaRPr>
            </a:p>
            <a:p>
              <a:pPr marL="12065" marR="5080" algn="just" defTabSz="914358">
                <a:spcBef>
                  <a:spcPts val="100"/>
                </a:spcBef>
              </a:pPr>
              <a:r>
                <a:rPr lang="en-US" sz="1400">
                  <a:solidFill>
                    <a:schemeClr val="tx1">
                      <a:lumMod val="85000"/>
                      <a:lumOff val="15000"/>
                    </a:schemeClr>
                  </a:solidFill>
                  <a:latin typeface="Arial"/>
                  <a:cs typeface="Arial"/>
                  <a:sym typeface="Arial"/>
                </a:rPr>
                <a:t>The project consists of designing, constructing, maintaining and operating the Central Military Hospital. It arises from the necessity  of the Army members to have a state-of-the-art hospital considering the most innovative issues in certifications such as, LEED 2009, leadership in energy and sustainable design</a:t>
              </a:r>
              <a:r>
                <a:rPr lang="es-ES" sz="1400">
                  <a:solidFill>
                    <a:schemeClr val="tx1">
                      <a:lumMod val="85000"/>
                      <a:lumOff val="15000"/>
                    </a:schemeClr>
                  </a:solidFill>
                  <a:latin typeface="Arial"/>
                  <a:cs typeface="Arial"/>
                  <a:sym typeface="Arial"/>
                </a:rPr>
                <a:t>.</a:t>
              </a:r>
              <a:endParaRPr lang="es-ES" sz="1600">
                <a:solidFill>
                  <a:schemeClr val="tx1">
                    <a:lumMod val="85000"/>
                    <a:lumOff val="15000"/>
                  </a:schemeClr>
                </a:solidFill>
                <a:ea typeface="Calibri"/>
                <a:cs typeface="Calibri"/>
              </a:endParaRPr>
            </a:p>
          </p:txBody>
        </p:sp>
        <p:grpSp>
          <p:nvGrpSpPr>
            <p:cNvPr id="2" name="Grupo 1">
              <a:extLst>
                <a:ext uri="{FF2B5EF4-FFF2-40B4-BE49-F238E27FC236}">
                  <a16:creationId xmlns:a16="http://schemas.microsoft.com/office/drawing/2014/main" id="{DEFB0400-97F4-9F1C-4834-B364D85B8793}"/>
                </a:ext>
              </a:extLst>
            </p:cNvPr>
            <p:cNvGrpSpPr/>
            <p:nvPr/>
          </p:nvGrpSpPr>
          <p:grpSpPr>
            <a:xfrm>
              <a:off x="5134475" y="1428870"/>
              <a:ext cx="818611" cy="800469"/>
              <a:chOff x="4695563" y="1830892"/>
              <a:chExt cx="818611" cy="800469"/>
            </a:xfrm>
          </p:grpSpPr>
          <p:sp>
            <p:nvSpPr>
              <p:cNvPr id="3" name="Elipse 2">
                <a:extLst>
                  <a:ext uri="{FF2B5EF4-FFF2-40B4-BE49-F238E27FC236}">
                    <a16:creationId xmlns:a16="http://schemas.microsoft.com/office/drawing/2014/main" id="{17DE9ADD-EB1D-9795-EB40-A7F7901E957A}"/>
                  </a:ext>
                </a:extLst>
              </p:cNvPr>
              <p:cNvSpPr/>
              <p:nvPr/>
            </p:nvSpPr>
            <p:spPr>
              <a:xfrm>
                <a:off x="4695563" y="1830892"/>
                <a:ext cx="818611" cy="800469"/>
              </a:xfrm>
              <a:prstGeom prst="ellipse">
                <a:avLst/>
              </a:prstGeom>
              <a:solidFill>
                <a:srgbClr val="6EC5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6" name="Gráfico 5" descr="Plano con relleno sólido">
                <a:extLst>
                  <a:ext uri="{FF2B5EF4-FFF2-40B4-BE49-F238E27FC236}">
                    <a16:creationId xmlns:a16="http://schemas.microsoft.com/office/drawing/2014/main" id="{518006F7-40F1-B2DD-0DD5-391F8DDFFA63}"/>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805615" y="1937211"/>
                <a:ext cx="596900" cy="601577"/>
              </a:xfrm>
              <a:prstGeom prst="rect">
                <a:avLst/>
              </a:prstGeom>
            </p:spPr>
          </p:pic>
        </p:grpSp>
      </p:grpSp>
      <p:grpSp>
        <p:nvGrpSpPr>
          <p:cNvPr id="34" name="Grupo 33">
            <a:extLst>
              <a:ext uri="{FF2B5EF4-FFF2-40B4-BE49-F238E27FC236}">
                <a16:creationId xmlns:a16="http://schemas.microsoft.com/office/drawing/2014/main" id="{7980F5C2-A539-C032-BBE2-97FDE4FBFB9C}"/>
              </a:ext>
            </a:extLst>
          </p:cNvPr>
          <p:cNvGrpSpPr/>
          <p:nvPr/>
        </p:nvGrpSpPr>
        <p:grpSpPr>
          <a:xfrm>
            <a:off x="5126375" y="5372719"/>
            <a:ext cx="6190912" cy="805004"/>
            <a:chOff x="5126375" y="5098399"/>
            <a:chExt cx="6190912" cy="805004"/>
          </a:xfrm>
        </p:grpSpPr>
        <p:sp>
          <p:nvSpPr>
            <p:cNvPr id="15" name="object 14">
              <a:extLst>
                <a:ext uri="{FF2B5EF4-FFF2-40B4-BE49-F238E27FC236}">
                  <a16:creationId xmlns:a16="http://schemas.microsoft.com/office/drawing/2014/main" id="{AC30F340-74A7-5026-7A2D-58BE0E25B14E}"/>
                </a:ext>
              </a:extLst>
            </p:cNvPr>
            <p:cNvSpPr txBox="1"/>
            <p:nvPr/>
          </p:nvSpPr>
          <p:spPr>
            <a:xfrm rot="10800000" flipV="1">
              <a:off x="6095998" y="5232879"/>
              <a:ext cx="5221289" cy="536043"/>
            </a:xfrm>
            <a:prstGeom prst="rect">
              <a:avLst/>
            </a:prstGeom>
          </p:spPr>
          <p:txBody>
            <a:bodyPr vert="horz" wrap="square" lIns="0" tIns="12699" rIns="0" bIns="0" rtlCol="0" anchor="t">
              <a:spAutoFit/>
            </a:bodyPr>
            <a:lstStyle/>
            <a:p>
              <a:pPr algn="just" defTabSz="914358"/>
              <a:r>
                <a:rPr lang="es-MX" sz="2000" b="1" err="1">
                  <a:solidFill>
                    <a:schemeClr val="tx1">
                      <a:lumMod val="85000"/>
                      <a:lumOff val="15000"/>
                    </a:schemeClr>
                  </a:solidFill>
                  <a:latin typeface="Arial"/>
                  <a:cs typeface="Arial"/>
                </a:rPr>
                <a:t>Investment</a:t>
              </a:r>
              <a:r>
                <a:rPr lang="es-MX" sz="2000" b="1">
                  <a:solidFill>
                    <a:schemeClr val="tx1">
                      <a:lumMod val="85000"/>
                      <a:lumOff val="15000"/>
                    </a:schemeClr>
                  </a:solidFill>
                  <a:latin typeface="Arial"/>
                  <a:cs typeface="Arial"/>
                </a:rPr>
                <a:t> </a:t>
              </a:r>
              <a:r>
                <a:rPr lang="es-MX" sz="2000" b="1" err="1">
                  <a:solidFill>
                    <a:schemeClr val="tx1">
                      <a:lumMod val="85000"/>
                      <a:lumOff val="15000"/>
                    </a:schemeClr>
                  </a:solidFill>
                  <a:latin typeface="Arial"/>
                  <a:cs typeface="Arial"/>
                </a:rPr>
                <a:t>Amount</a:t>
              </a:r>
              <a:r>
                <a:rPr lang="es-MX" sz="2000" b="1">
                  <a:solidFill>
                    <a:schemeClr val="tx1">
                      <a:lumMod val="85000"/>
                      <a:lumOff val="15000"/>
                    </a:schemeClr>
                  </a:solidFill>
                  <a:latin typeface="Arial"/>
                  <a:cs typeface="Arial"/>
                </a:rPr>
                <a:t>: US$ 116 MM</a:t>
              </a:r>
              <a:endParaRPr lang="es-ES" sz="2000" b="1">
                <a:solidFill>
                  <a:schemeClr val="tx1">
                    <a:lumMod val="85000"/>
                    <a:lumOff val="15000"/>
                  </a:schemeClr>
                </a:solidFill>
                <a:latin typeface="Arial"/>
                <a:cs typeface="Arial"/>
              </a:endParaRPr>
            </a:p>
            <a:p>
              <a:pPr algn="just" defTabSz="914358"/>
              <a:r>
                <a:rPr lang="en-US" sz="1400">
                  <a:solidFill>
                    <a:schemeClr val="tx1">
                      <a:lumMod val="85000"/>
                      <a:lumOff val="15000"/>
                    </a:schemeClr>
                  </a:solidFill>
                  <a:latin typeface="Arial"/>
                  <a:cs typeface="Arial"/>
                </a:rPr>
                <a:t>Co-financed unsolicited proposal modality for a term of 30 years</a:t>
              </a:r>
              <a:r>
                <a:rPr lang="es-MX" sz="1400">
                  <a:solidFill>
                    <a:schemeClr val="tx1">
                      <a:lumMod val="85000"/>
                      <a:lumOff val="15000"/>
                    </a:schemeClr>
                  </a:solidFill>
                  <a:latin typeface="Arial"/>
                  <a:cs typeface="Arial"/>
                </a:rPr>
                <a:t>.</a:t>
              </a:r>
            </a:p>
          </p:txBody>
        </p:sp>
        <p:grpSp>
          <p:nvGrpSpPr>
            <p:cNvPr id="23" name="Grupo 22">
              <a:extLst>
                <a:ext uri="{FF2B5EF4-FFF2-40B4-BE49-F238E27FC236}">
                  <a16:creationId xmlns:a16="http://schemas.microsoft.com/office/drawing/2014/main" id="{EBBF3EF3-D15B-6D24-57A4-201DB4DC3D98}"/>
                </a:ext>
              </a:extLst>
            </p:cNvPr>
            <p:cNvGrpSpPr/>
            <p:nvPr/>
          </p:nvGrpSpPr>
          <p:grpSpPr>
            <a:xfrm>
              <a:off x="5126375" y="5098399"/>
              <a:ext cx="818611" cy="805004"/>
              <a:chOff x="4714895" y="5197998"/>
              <a:chExt cx="818611" cy="805004"/>
            </a:xfrm>
          </p:grpSpPr>
          <p:sp>
            <p:nvSpPr>
              <p:cNvPr id="25" name="Elipse 24">
                <a:extLst>
                  <a:ext uri="{FF2B5EF4-FFF2-40B4-BE49-F238E27FC236}">
                    <a16:creationId xmlns:a16="http://schemas.microsoft.com/office/drawing/2014/main" id="{1BF52632-5C56-B26C-3E2D-396E4DA2EC5E}"/>
                  </a:ext>
                </a:extLst>
              </p:cNvPr>
              <p:cNvSpPr/>
              <p:nvPr/>
            </p:nvSpPr>
            <p:spPr>
              <a:xfrm>
                <a:off x="4714895" y="5197998"/>
                <a:ext cx="818611" cy="805004"/>
              </a:xfrm>
              <a:prstGeom prst="ellipse">
                <a:avLst/>
              </a:prstGeom>
              <a:solidFill>
                <a:srgbClr val="6EC5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7" name="Gráfico 26" descr="Monedas con relleno sólido">
                <a:extLst>
                  <a:ext uri="{FF2B5EF4-FFF2-40B4-BE49-F238E27FC236}">
                    <a16:creationId xmlns:a16="http://schemas.microsoft.com/office/drawing/2014/main" id="{D8DEA77B-7EF6-5E1B-1919-ADB342B1A8D6}"/>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825562" y="5290449"/>
                <a:ext cx="614042" cy="623207"/>
              </a:xfrm>
              <a:prstGeom prst="rect">
                <a:avLst/>
              </a:prstGeom>
            </p:spPr>
          </p:pic>
        </p:grpSp>
      </p:grpSp>
      <p:grpSp>
        <p:nvGrpSpPr>
          <p:cNvPr id="33" name="Grupo 32">
            <a:extLst>
              <a:ext uri="{FF2B5EF4-FFF2-40B4-BE49-F238E27FC236}">
                <a16:creationId xmlns:a16="http://schemas.microsoft.com/office/drawing/2014/main" id="{EDEC989B-E5E8-3A69-19DF-B806347A0108}"/>
              </a:ext>
            </a:extLst>
          </p:cNvPr>
          <p:cNvGrpSpPr/>
          <p:nvPr/>
        </p:nvGrpSpPr>
        <p:grpSpPr>
          <a:xfrm>
            <a:off x="5151856" y="3643667"/>
            <a:ext cx="6165432" cy="1397818"/>
            <a:chOff x="5151856" y="3155631"/>
            <a:chExt cx="6165432" cy="1397818"/>
          </a:xfrm>
        </p:grpSpPr>
        <p:sp>
          <p:nvSpPr>
            <p:cNvPr id="4" name="object 14">
              <a:extLst>
                <a:ext uri="{FF2B5EF4-FFF2-40B4-BE49-F238E27FC236}">
                  <a16:creationId xmlns:a16="http://schemas.microsoft.com/office/drawing/2014/main" id="{E74E0931-880F-DE57-1602-5D01549A948D}"/>
                </a:ext>
              </a:extLst>
            </p:cNvPr>
            <p:cNvSpPr txBox="1"/>
            <p:nvPr/>
          </p:nvSpPr>
          <p:spPr>
            <a:xfrm>
              <a:off x="6096000" y="3155631"/>
              <a:ext cx="5221288" cy="1397818"/>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endParaRPr>
            </a:p>
            <a:p>
              <a:pPr algn="just" defTabSz="914358"/>
              <a:r>
                <a:rPr lang="en-US" sz="1400">
                  <a:solidFill>
                    <a:schemeClr val="tx1">
                      <a:lumMod val="85000"/>
                      <a:lumOff val="15000"/>
                    </a:schemeClr>
                  </a:solidFill>
                  <a:latin typeface="Arial"/>
                  <a:cs typeface="Arial"/>
                  <a:sym typeface="Arial"/>
                </a:rPr>
                <a:t>Replace the more than 55-year-old infrastructure of the Central Military Hospital with a modern one that meets all the characteristics of a state-of-the-art hospital; as well as to guarantee the sustainability of medical care to the beneficiary population for the life of the project.</a:t>
              </a:r>
              <a:endParaRPr lang="es-ES">
                <a:solidFill>
                  <a:schemeClr val="tx1">
                    <a:lumMod val="85000"/>
                    <a:lumOff val="15000"/>
                  </a:schemeClr>
                </a:solidFill>
                <a:sym typeface="Arial"/>
              </a:endParaRPr>
            </a:p>
          </p:txBody>
        </p:sp>
        <p:grpSp>
          <p:nvGrpSpPr>
            <p:cNvPr id="29" name="Grupo 28">
              <a:extLst>
                <a:ext uri="{FF2B5EF4-FFF2-40B4-BE49-F238E27FC236}">
                  <a16:creationId xmlns:a16="http://schemas.microsoft.com/office/drawing/2014/main" id="{280AACCA-DCB1-6B02-487B-2DD9D1C147C2}"/>
                </a:ext>
              </a:extLst>
            </p:cNvPr>
            <p:cNvGrpSpPr/>
            <p:nvPr/>
          </p:nvGrpSpPr>
          <p:grpSpPr>
            <a:xfrm>
              <a:off x="5151856" y="3155631"/>
              <a:ext cx="800469" cy="795027"/>
              <a:chOff x="4712944" y="3778107"/>
              <a:chExt cx="800469" cy="795027"/>
            </a:xfrm>
          </p:grpSpPr>
          <p:sp>
            <p:nvSpPr>
              <p:cNvPr id="30" name="Elipse 29">
                <a:extLst>
                  <a:ext uri="{FF2B5EF4-FFF2-40B4-BE49-F238E27FC236}">
                    <a16:creationId xmlns:a16="http://schemas.microsoft.com/office/drawing/2014/main" id="{B9F12F01-2FD4-68FF-7AAA-5D53B77DE98B}"/>
                  </a:ext>
                </a:extLst>
              </p:cNvPr>
              <p:cNvSpPr/>
              <p:nvPr/>
            </p:nvSpPr>
            <p:spPr>
              <a:xfrm>
                <a:off x="4712944" y="3778107"/>
                <a:ext cx="800469" cy="795027"/>
              </a:xfrm>
              <a:prstGeom prst="ellipse">
                <a:avLst/>
              </a:prstGeom>
              <a:solidFill>
                <a:srgbClr val="6EC5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31" name="Gráfico 30" descr="Hombre trabajador de la construcción con relleno sólido">
                <a:extLst>
                  <a:ext uri="{FF2B5EF4-FFF2-40B4-BE49-F238E27FC236}">
                    <a16:creationId xmlns:a16="http://schemas.microsoft.com/office/drawing/2014/main" id="{715C3318-5D05-1436-0F0E-BEC62F2AB1D9}"/>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4763458" y="3835679"/>
                <a:ext cx="682173" cy="682173"/>
              </a:xfrm>
              <a:prstGeom prst="rect">
                <a:avLst/>
              </a:prstGeom>
            </p:spPr>
          </p:pic>
        </p:grpSp>
      </p:grpSp>
      <p:pic>
        <p:nvPicPr>
          <p:cNvPr id="20" name="Imagen 19" descr="Imagen que contiene persona, interior, vistiendo, hombre&#10;&#10;Descripción generada automáticamente">
            <a:extLst>
              <a:ext uri="{FF2B5EF4-FFF2-40B4-BE49-F238E27FC236}">
                <a16:creationId xmlns:a16="http://schemas.microsoft.com/office/drawing/2014/main" id="{6AF1F2EF-DF66-08CC-F780-D9D752CAF33A}"/>
              </a:ext>
            </a:extLst>
          </p:cNvPr>
          <p:cNvPicPr>
            <a:picLocks/>
          </p:cNvPicPr>
          <p:nvPr/>
        </p:nvPicPr>
        <p:blipFill>
          <a:blip r:embed="rId8"/>
          <a:srcRect l="20330" t="206" r="13278" b="3037"/>
          <a:stretch>
            <a:fillRect/>
          </a:stretch>
        </p:blipFill>
        <p:spPr>
          <a:xfrm>
            <a:off x="524700" y="2241550"/>
            <a:ext cx="3420000" cy="3420000"/>
          </a:xfrm>
          <a:custGeom>
            <a:avLst/>
            <a:gdLst>
              <a:gd name="connsiteX0" fmla="*/ 1750786 w 3501572"/>
              <a:gd name="connsiteY0" fmla="*/ 0 h 3410858"/>
              <a:gd name="connsiteX1" fmla="*/ 3501572 w 3501572"/>
              <a:gd name="connsiteY1" fmla="*/ 1705429 h 3410858"/>
              <a:gd name="connsiteX2" fmla="*/ 1750786 w 3501572"/>
              <a:gd name="connsiteY2" fmla="*/ 3410858 h 3410858"/>
              <a:gd name="connsiteX3" fmla="*/ 0 w 3501572"/>
              <a:gd name="connsiteY3" fmla="*/ 1705429 h 3410858"/>
              <a:gd name="connsiteX4" fmla="*/ 1750786 w 3501572"/>
              <a:gd name="connsiteY4" fmla="*/ 0 h 3410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1572" h="3410858">
                <a:moveTo>
                  <a:pt x="1750786" y="0"/>
                </a:moveTo>
                <a:cubicBezTo>
                  <a:pt x="2717718" y="0"/>
                  <a:pt x="3501572" y="763547"/>
                  <a:pt x="3501572" y="1705429"/>
                </a:cubicBezTo>
                <a:cubicBezTo>
                  <a:pt x="3501572" y="2647311"/>
                  <a:pt x="2717718" y="3410858"/>
                  <a:pt x="1750786" y="3410858"/>
                </a:cubicBezTo>
                <a:cubicBezTo>
                  <a:pt x="783854" y="3410858"/>
                  <a:pt x="0" y="2647311"/>
                  <a:pt x="0" y="1705429"/>
                </a:cubicBezTo>
                <a:cubicBezTo>
                  <a:pt x="0" y="763547"/>
                  <a:pt x="783854" y="0"/>
                  <a:pt x="1750786" y="0"/>
                </a:cubicBezTo>
                <a:close/>
              </a:path>
            </a:pathLst>
          </a:custGeom>
        </p:spPr>
      </p:pic>
      <p:grpSp>
        <p:nvGrpSpPr>
          <p:cNvPr id="5" name="Grupo 4">
            <a:extLst>
              <a:ext uri="{FF2B5EF4-FFF2-40B4-BE49-F238E27FC236}">
                <a16:creationId xmlns:a16="http://schemas.microsoft.com/office/drawing/2014/main" id="{E2FB9DC7-881B-17E9-0A91-1ED15225BB86}"/>
              </a:ext>
            </a:extLst>
          </p:cNvPr>
          <p:cNvGrpSpPr/>
          <p:nvPr/>
        </p:nvGrpSpPr>
        <p:grpSpPr>
          <a:xfrm>
            <a:off x="354298" y="996472"/>
            <a:ext cx="3898394" cy="1155318"/>
            <a:chOff x="354298" y="996472"/>
            <a:chExt cx="3898394" cy="1155318"/>
          </a:xfrm>
        </p:grpSpPr>
        <p:sp>
          <p:nvSpPr>
            <p:cNvPr id="8" name="object 5">
              <a:extLst>
                <a:ext uri="{FF2B5EF4-FFF2-40B4-BE49-F238E27FC236}">
                  <a16:creationId xmlns:a16="http://schemas.microsoft.com/office/drawing/2014/main" id="{2E13C14F-35D0-F68A-605A-976637AF03FE}"/>
                </a:ext>
              </a:extLst>
            </p:cNvPr>
            <p:cNvSpPr txBox="1"/>
            <p:nvPr/>
          </p:nvSpPr>
          <p:spPr>
            <a:xfrm>
              <a:off x="708226" y="1886877"/>
              <a:ext cx="3155750" cy="264913"/>
            </a:xfrm>
            <a:prstGeom prst="rect">
              <a:avLst/>
            </a:prstGeom>
            <a:solidFill>
              <a:srgbClr val="C00000"/>
            </a:solidFill>
          </p:spPr>
          <p:txBody>
            <a:bodyPr vert="horz" wrap="square" lIns="0" tIns="12699" rIns="0" bIns="0" rtlCol="0">
              <a:spAutoFit/>
            </a:bodyPr>
            <a:lstStyle/>
            <a:p>
              <a:pPr marL="12699" algn="ctr" defTabSz="914358">
                <a:spcBef>
                  <a:spcPts val="100"/>
                </a:spcBef>
                <a:defRPr/>
              </a:pPr>
              <a:r>
                <a:rPr lang="es-MX" sz="1600" b="1" spc="-10">
                  <a:solidFill>
                    <a:srgbClr val="FFFFFF"/>
                  </a:solidFill>
                  <a:latin typeface="Arial"/>
                  <a:cs typeface="Arial"/>
                  <a:sym typeface="Arial"/>
                </a:rPr>
                <a:t>FORMULATION</a:t>
              </a:r>
              <a:endParaRPr lang="es-PE" sz="1600" b="1">
                <a:solidFill>
                  <a:prstClr val="black"/>
                </a:solidFill>
                <a:latin typeface="Arial"/>
                <a:cs typeface="Arial"/>
                <a:sym typeface="Arial"/>
              </a:endParaRPr>
            </a:p>
          </p:txBody>
        </p:sp>
        <p:grpSp>
          <p:nvGrpSpPr>
            <p:cNvPr id="9" name="Grupo 8">
              <a:extLst>
                <a:ext uri="{FF2B5EF4-FFF2-40B4-BE49-F238E27FC236}">
                  <a16:creationId xmlns:a16="http://schemas.microsoft.com/office/drawing/2014/main" id="{686799C6-4FF0-7814-2744-E5A69D30910D}"/>
                </a:ext>
              </a:extLst>
            </p:cNvPr>
            <p:cNvGrpSpPr/>
            <p:nvPr/>
          </p:nvGrpSpPr>
          <p:grpSpPr>
            <a:xfrm>
              <a:off x="354298" y="996472"/>
              <a:ext cx="3898394" cy="978370"/>
              <a:chOff x="-164593" y="5768531"/>
              <a:chExt cx="3898394" cy="978370"/>
            </a:xfrm>
            <a:noFill/>
          </p:grpSpPr>
          <p:sp>
            <p:nvSpPr>
              <p:cNvPr id="11" name="object 2">
                <a:extLst>
                  <a:ext uri="{FF2B5EF4-FFF2-40B4-BE49-F238E27FC236}">
                    <a16:creationId xmlns:a16="http://schemas.microsoft.com/office/drawing/2014/main" id="{EFCF357F-0B43-9397-B8F1-CAE75A54C471}"/>
                  </a:ext>
                </a:extLst>
              </p:cNvPr>
              <p:cNvSpPr/>
              <p:nvPr/>
            </p:nvSpPr>
            <p:spPr>
              <a:xfrm>
                <a:off x="-164593" y="5768531"/>
                <a:ext cx="3898394" cy="978370"/>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prstClr val="black"/>
                  </a:solidFill>
                  <a:latin typeface="Arial"/>
                  <a:cs typeface="Arial"/>
                  <a:sym typeface="Arial"/>
                </a:endParaRPr>
              </a:p>
            </p:txBody>
          </p:sp>
          <p:sp>
            <p:nvSpPr>
              <p:cNvPr id="12" name="object 5">
                <a:extLst>
                  <a:ext uri="{FF2B5EF4-FFF2-40B4-BE49-F238E27FC236}">
                    <a16:creationId xmlns:a16="http://schemas.microsoft.com/office/drawing/2014/main" id="{86AC7B4A-14D8-B03D-E403-10D75681B3F2}"/>
                  </a:ext>
                </a:extLst>
              </p:cNvPr>
              <p:cNvSpPr txBox="1"/>
              <p:nvPr/>
            </p:nvSpPr>
            <p:spPr>
              <a:xfrm>
                <a:off x="191765" y="5883645"/>
                <a:ext cx="1981799" cy="751487"/>
              </a:xfrm>
              <a:prstGeom prst="rect">
                <a:avLst/>
              </a:prstGeom>
              <a:grpFill/>
            </p:spPr>
            <p:txBody>
              <a:bodyPr vert="horz" wrap="square" lIns="0" tIns="12699" rIns="0" bIns="0" rtlCol="0">
                <a:spAutoFit/>
              </a:bodyPr>
              <a:lstStyle/>
              <a:p>
                <a:pPr marL="12699" defTabSz="914358">
                  <a:defRPr/>
                </a:pPr>
                <a:r>
                  <a:rPr lang="en-US" sz="1600" b="1" spc="-10">
                    <a:solidFill>
                      <a:srgbClr val="FFFFFF"/>
                    </a:solidFill>
                    <a:latin typeface="Arial"/>
                    <a:cs typeface="Arial"/>
                    <a:sym typeface="Arial"/>
                  </a:rPr>
                  <a:t>ESTIMATED DATE OF DECLARATION OF INTEREST</a:t>
                </a:r>
                <a:endParaRPr lang="es-PE" sz="1600">
                  <a:solidFill>
                    <a:prstClr val="black"/>
                  </a:solidFill>
                  <a:latin typeface="Arial"/>
                  <a:cs typeface="Arial"/>
                  <a:sym typeface="Arial"/>
                </a:endParaRPr>
              </a:p>
            </p:txBody>
          </p:sp>
          <p:sp>
            <p:nvSpPr>
              <p:cNvPr id="13" name="object 18">
                <a:extLst>
                  <a:ext uri="{FF2B5EF4-FFF2-40B4-BE49-F238E27FC236}">
                    <a16:creationId xmlns:a16="http://schemas.microsoft.com/office/drawing/2014/main" id="{A7E015C9-1449-C335-32D8-73E0D5D3A42B}"/>
                  </a:ext>
                </a:extLst>
              </p:cNvPr>
              <p:cNvSpPr txBox="1"/>
              <p:nvPr/>
            </p:nvSpPr>
            <p:spPr>
              <a:xfrm>
                <a:off x="2123271" y="5897597"/>
                <a:ext cx="1241098" cy="243656"/>
              </a:xfrm>
              <a:prstGeom prst="rect">
                <a:avLst/>
              </a:prstGeom>
              <a:solidFill>
                <a:srgbClr val="C00000"/>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IV</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10" name="object 17">
              <a:extLst>
                <a:ext uri="{FF2B5EF4-FFF2-40B4-BE49-F238E27FC236}">
                  <a16:creationId xmlns:a16="http://schemas.microsoft.com/office/drawing/2014/main" id="{CCEC7B31-DCAE-3984-4240-19FA15875B33}"/>
                </a:ext>
              </a:extLst>
            </p:cNvPr>
            <p:cNvSpPr txBox="1"/>
            <p:nvPr/>
          </p:nvSpPr>
          <p:spPr>
            <a:xfrm>
              <a:off x="2957998" y="1366208"/>
              <a:ext cx="597755" cy="321241"/>
            </a:xfrm>
            <a:prstGeom prst="rect">
              <a:avLst/>
            </a:prstGeom>
            <a:no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4</a:t>
              </a:r>
              <a:endParaRPr sz="2000">
                <a:solidFill>
                  <a:schemeClr val="bg1"/>
                </a:solidFill>
                <a:latin typeface="Arial"/>
                <a:cs typeface="Arial"/>
                <a:sym typeface="Arial"/>
              </a:endParaRPr>
            </a:p>
          </p:txBody>
        </p:sp>
      </p:grpSp>
    </p:spTree>
    <p:extLst>
      <p:ext uri="{BB962C8B-B14F-4D97-AF65-F5344CB8AC3E}">
        <p14:creationId xmlns:p14="http://schemas.microsoft.com/office/powerpoint/2010/main" val="37302438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79189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A1BD41E2-728C-947B-C2D7-42E5E973CED7}"/>
              </a:ext>
            </a:extLst>
          </p:cNvPr>
          <p:cNvSpPr txBox="1"/>
          <p:nvPr/>
        </p:nvSpPr>
        <p:spPr>
          <a:xfrm>
            <a:off x="1550201" y="1276999"/>
            <a:ext cx="2339995" cy="738658"/>
          </a:xfrm>
          <a:prstGeom prst="rect">
            <a:avLst/>
          </a:prstGeom>
          <a:noFill/>
        </p:spPr>
        <p:txBody>
          <a:bodyPr wrap="square" lIns="91434" tIns="45717" rIns="91434" bIns="45717" anchor="t">
            <a:spAutoFit/>
          </a:bodyPr>
          <a:lstStyle/>
          <a:p>
            <a:pPr marL="285750" indent="-285750" defTabSz="914330">
              <a:buFont typeface="Wingdings" pitchFamily="2" charset="2"/>
              <a:buChar char="§"/>
              <a:defRPr/>
            </a:pPr>
            <a:r>
              <a:rPr lang="en-US" sz="1400">
                <a:latin typeface="Arial"/>
                <a:cs typeface="Arial"/>
              </a:rPr>
              <a:t>Investment Opportunities for  </a:t>
            </a:r>
            <a:r>
              <a:rPr lang="en-US" sz="1400" b="1">
                <a:latin typeface="Arial"/>
                <a:cs typeface="Arial"/>
              </a:rPr>
              <a:t>more than US$ 200 MM</a:t>
            </a:r>
            <a:endParaRPr lang="es-PE" sz="1400">
              <a:latin typeface="Arial"/>
              <a:cs typeface="Arial"/>
            </a:endParaRPr>
          </a:p>
        </p:txBody>
      </p:sp>
      <p:sp>
        <p:nvSpPr>
          <p:cNvPr id="9" name="CuadroTexto 8">
            <a:extLst>
              <a:ext uri="{FF2B5EF4-FFF2-40B4-BE49-F238E27FC236}">
                <a16:creationId xmlns:a16="http://schemas.microsoft.com/office/drawing/2014/main" id="{E90CCFCF-F8B1-9B89-C50D-EB582052AC94}"/>
              </a:ext>
            </a:extLst>
          </p:cNvPr>
          <p:cNvSpPr txBox="1"/>
          <p:nvPr/>
        </p:nvSpPr>
        <p:spPr>
          <a:xfrm>
            <a:off x="1546142" y="2116942"/>
            <a:ext cx="2421388" cy="523214"/>
          </a:xfrm>
          <a:prstGeom prst="rect">
            <a:avLst/>
          </a:prstGeom>
          <a:noFill/>
        </p:spPr>
        <p:txBody>
          <a:bodyPr wrap="square" lIns="91434" tIns="45717" rIns="91434" bIns="45717" anchor="t">
            <a:spAutoFit/>
          </a:bodyPr>
          <a:lstStyle/>
          <a:p>
            <a:pPr marL="285750" indent="-285750" defTabSz="914330">
              <a:buFont typeface="Wingdings" pitchFamily="2" charset="2"/>
              <a:buChar char="§"/>
              <a:defRPr/>
            </a:pPr>
            <a:r>
              <a:rPr lang="en-US" sz="1400">
                <a:latin typeface="Arial"/>
                <a:cs typeface="Arial"/>
              </a:rPr>
              <a:t>More than </a:t>
            </a:r>
            <a:r>
              <a:rPr lang="en-US" sz="1400" b="1">
                <a:latin typeface="Arial"/>
                <a:cs typeface="Arial"/>
              </a:rPr>
              <a:t>9 </a:t>
            </a:r>
            <a:r>
              <a:rPr lang="en-US" sz="1400" b="1" err="1">
                <a:latin typeface="Arial"/>
                <a:cs typeface="Arial"/>
              </a:rPr>
              <a:t>millon</a:t>
            </a:r>
            <a:r>
              <a:rPr lang="en-US" sz="1400" b="1">
                <a:latin typeface="Arial"/>
                <a:cs typeface="Arial"/>
              </a:rPr>
              <a:t> </a:t>
            </a:r>
            <a:r>
              <a:rPr lang="en-US" sz="1400">
                <a:latin typeface="Arial"/>
                <a:cs typeface="Arial"/>
              </a:rPr>
              <a:t>de inhabitants benefited</a:t>
            </a:r>
            <a:endParaRPr lang="es-PE" sz="1400">
              <a:latin typeface="Arial"/>
              <a:cs typeface="Arial"/>
            </a:endParaRPr>
          </a:p>
        </p:txBody>
      </p:sp>
      <p:sp>
        <p:nvSpPr>
          <p:cNvPr id="11" name="CuadroTexto 10">
            <a:extLst>
              <a:ext uri="{FF2B5EF4-FFF2-40B4-BE49-F238E27FC236}">
                <a16:creationId xmlns:a16="http://schemas.microsoft.com/office/drawing/2014/main" id="{70E1BFE0-52A3-C5C5-51BA-DAF1D780C8E2}"/>
              </a:ext>
            </a:extLst>
          </p:cNvPr>
          <p:cNvSpPr txBox="1"/>
          <p:nvPr/>
        </p:nvSpPr>
        <p:spPr>
          <a:xfrm>
            <a:off x="1503126" y="2733988"/>
            <a:ext cx="3776191" cy="307771"/>
          </a:xfrm>
          <a:prstGeom prst="rect">
            <a:avLst/>
          </a:prstGeom>
          <a:noFill/>
        </p:spPr>
        <p:txBody>
          <a:bodyPr wrap="square" lIns="91434" tIns="45717" rIns="91434" bIns="45717" anchor="t">
            <a:spAutoFit/>
          </a:bodyPr>
          <a:lstStyle/>
          <a:p>
            <a:pPr marL="285750" indent="-285750" defTabSz="914330">
              <a:buFont typeface="Wingdings" pitchFamily="2" charset="2"/>
              <a:buChar char="§"/>
              <a:defRPr/>
            </a:pPr>
            <a:r>
              <a:rPr lang="en-US" sz="1400" b="1">
                <a:latin typeface="Arial"/>
                <a:cs typeface="Arial"/>
              </a:rPr>
              <a:t>3 </a:t>
            </a:r>
            <a:r>
              <a:rPr lang="en-US" sz="1400">
                <a:latin typeface="Arial"/>
                <a:cs typeface="Arial"/>
              </a:rPr>
              <a:t>beneficiary </a:t>
            </a:r>
            <a:r>
              <a:rPr lang="en-US" sz="1400" b="1">
                <a:latin typeface="Arial"/>
                <a:cs typeface="Arial"/>
              </a:rPr>
              <a:t>regions</a:t>
            </a:r>
            <a:endParaRPr lang="es-PE" sz="1400">
              <a:latin typeface="Arial"/>
              <a:cs typeface="Arial"/>
            </a:endParaRPr>
          </a:p>
        </p:txBody>
      </p:sp>
      <p:pic>
        <p:nvPicPr>
          <p:cNvPr id="13" name="Imagen 12" descr="Mapa&#10;&#10;Descripción generada automáticamente">
            <a:extLst>
              <a:ext uri="{FF2B5EF4-FFF2-40B4-BE49-F238E27FC236}">
                <a16:creationId xmlns:a16="http://schemas.microsoft.com/office/drawing/2014/main" id="{1184AF5C-E7A3-CAF8-BEE1-26B307CBB86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19901" y="3186737"/>
            <a:ext cx="2670237" cy="3434727"/>
          </a:xfrm>
          <a:prstGeom prst="rect">
            <a:avLst/>
          </a:prstGeom>
        </p:spPr>
      </p:pic>
      <p:graphicFrame>
        <p:nvGraphicFramePr>
          <p:cNvPr id="15" name="Tabla 4">
            <a:extLst>
              <a:ext uri="{FF2B5EF4-FFF2-40B4-BE49-F238E27FC236}">
                <a16:creationId xmlns:a16="http://schemas.microsoft.com/office/drawing/2014/main" id="{6B04A37F-5756-F0C6-90FE-2D2E992C47E8}"/>
              </a:ext>
            </a:extLst>
          </p:cNvPr>
          <p:cNvGraphicFramePr>
            <a:graphicFrameLocks noGrp="1"/>
          </p:cNvGraphicFramePr>
          <p:nvPr>
            <p:extLst>
              <p:ext uri="{D42A27DB-BD31-4B8C-83A1-F6EECF244321}">
                <p14:modId xmlns:p14="http://schemas.microsoft.com/office/powerpoint/2010/main" val="794602133"/>
              </p:ext>
            </p:extLst>
          </p:nvPr>
        </p:nvGraphicFramePr>
        <p:xfrm>
          <a:off x="5210758" y="1630020"/>
          <a:ext cx="6459343" cy="3587249"/>
        </p:xfrm>
        <a:graphic>
          <a:graphicData uri="http://schemas.openxmlformats.org/drawingml/2006/table">
            <a:tbl>
              <a:tblPr firstRow="1" bandRow="1"/>
              <a:tblGrid>
                <a:gridCol w="287753">
                  <a:extLst>
                    <a:ext uri="{9D8B030D-6E8A-4147-A177-3AD203B41FA5}">
                      <a16:colId xmlns:a16="http://schemas.microsoft.com/office/drawing/2014/main" val="2823619209"/>
                    </a:ext>
                  </a:extLst>
                </a:gridCol>
                <a:gridCol w="2384551">
                  <a:extLst>
                    <a:ext uri="{9D8B030D-6E8A-4147-A177-3AD203B41FA5}">
                      <a16:colId xmlns:a16="http://schemas.microsoft.com/office/drawing/2014/main" val="1794855608"/>
                    </a:ext>
                  </a:extLst>
                </a:gridCol>
                <a:gridCol w="1388098">
                  <a:extLst>
                    <a:ext uri="{9D8B030D-6E8A-4147-A177-3AD203B41FA5}">
                      <a16:colId xmlns:a16="http://schemas.microsoft.com/office/drawing/2014/main" val="1706990086"/>
                    </a:ext>
                  </a:extLst>
                </a:gridCol>
                <a:gridCol w="932647">
                  <a:extLst>
                    <a:ext uri="{9D8B030D-6E8A-4147-A177-3AD203B41FA5}">
                      <a16:colId xmlns:a16="http://schemas.microsoft.com/office/drawing/2014/main" val="2855191556"/>
                    </a:ext>
                  </a:extLst>
                </a:gridCol>
                <a:gridCol w="1466294">
                  <a:extLst>
                    <a:ext uri="{9D8B030D-6E8A-4147-A177-3AD203B41FA5}">
                      <a16:colId xmlns:a16="http://schemas.microsoft.com/office/drawing/2014/main" val="3106518470"/>
                    </a:ext>
                  </a:extLst>
                </a:gridCol>
              </a:tblGrid>
              <a:tr h="780139">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rtl="0">
                        <a:lnSpc>
                          <a:spcPts val="700"/>
                        </a:lnSpc>
                      </a:pPr>
                      <a:r>
                        <a:rPr lang="en-us" sz="900" b="1">
                          <a:solidFill>
                            <a:schemeClr val="bg1"/>
                          </a:solidFill>
                          <a:latin typeface="Arial"/>
                          <a:cs typeface="Arial"/>
                        </a:rPr>
                        <a:t>PROJECT</a:t>
                      </a: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7155F"/>
                    </a:solidFill>
                  </a:tcPr>
                </a:tc>
                <a:tc h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a:lnSpc>
                          <a:spcPts val="700"/>
                        </a:lnSpc>
                      </a:pPr>
                      <a:r>
                        <a:rPr lang="en-us" sz="1100" b="1">
                          <a:solidFill>
                            <a:schemeClr val="bg1"/>
                          </a:solidFill>
                          <a:latin typeface="+mj-lt"/>
                        </a:rPr>
                        <a:t>PROJECT</a:t>
                      </a:r>
                      <a:endParaRPr lang="es-PE" sz="1100" b="1">
                        <a:solidFill>
                          <a:schemeClr val="bg1"/>
                        </a:solidFill>
                        <a:latin typeface="+mj-lt"/>
                        <a:cs typeface="Arial"/>
                      </a:endParaRPr>
                    </a:p>
                  </a:txBody>
                  <a:tcPr marL="91434" marR="91434" marT="45717" marB="4571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pPr algn="ctr" rtl="0">
                        <a:lnSpc>
                          <a:spcPct val="100000"/>
                        </a:lnSpc>
                      </a:pPr>
                      <a:r>
                        <a:rPr lang="en-us" sz="900" b="1">
                          <a:solidFill>
                            <a:schemeClr val="bg1"/>
                          </a:solidFill>
                          <a:latin typeface="Arial"/>
                          <a:cs typeface="Arial"/>
                        </a:rPr>
                        <a:t>CALL FOR TENDER / APPROVAL OF THE DECLARATION OF INTEREST</a:t>
                      </a:r>
                      <a:endParaRPr lang="es-PE" sz="900" b="1">
                        <a:solidFill>
                          <a:schemeClr val="bg1"/>
                        </a:solidFill>
                        <a:latin typeface="Arial"/>
                        <a:cs typeface="Arial"/>
                      </a:endParaRP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7155F"/>
                    </a:solidFill>
                  </a:tcPr>
                </a:tc>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pPr algn="ctr" rtl="0">
                        <a:lnSpc>
                          <a:spcPct val="100000"/>
                        </a:lnSpc>
                      </a:pPr>
                      <a:r>
                        <a:rPr lang="en-us" sz="900" b="1">
                          <a:solidFill>
                            <a:schemeClr val="bg1"/>
                          </a:solidFill>
                          <a:latin typeface="Arial"/>
                          <a:cs typeface="Arial"/>
                        </a:rPr>
                        <a:t>DIRECT AWARD</a:t>
                      </a: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7155F"/>
                    </a:solidFill>
                  </a:tcPr>
                </a:tc>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pPr algn="ctr" rtl="0">
                        <a:lnSpc>
                          <a:spcPct val="100000"/>
                        </a:lnSpc>
                      </a:pPr>
                      <a:r>
                        <a:rPr lang="en-us" sz="900" b="1">
                          <a:solidFill>
                            <a:schemeClr val="bg1"/>
                          </a:solidFill>
                          <a:latin typeface="Arial"/>
                          <a:cs typeface="Arial"/>
                        </a:rPr>
                        <a:t>AWARD IN COMPETITION SCENARIO</a:t>
                      </a: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7155F"/>
                    </a:solidFill>
                  </a:tcPr>
                </a:tc>
                <a:extLst>
                  <a:ext uri="{0D108BD9-81ED-4DB2-BD59-A6C34878D82A}">
                    <a16:rowId xmlns:a16="http://schemas.microsoft.com/office/drawing/2014/main" val="1804919257"/>
                  </a:ext>
                </a:extLst>
              </a:tr>
              <a:tr h="694812">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2700" marR="0" lvl="0" indent="0" algn="ctr">
                        <a:lnSpc>
                          <a:spcPct val="100000"/>
                        </a:lnSpc>
                        <a:spcBef>
                          <a:spcPts val="100"/>
                        </a:spcBef>
                        <a:spcAft>
                          <a:spcPts val="0"/>
                        </a:spcAft>
                        <a:buNone/>
                      </a:pPr>
                      <a:r>
                        <a:rPr lang="es-PE" sz="1300" b="1" kern="1200" noProof="0">
                          <a:solidFill>
                            <a:schemeClr val="tx1">
                              <a:lumMod val="65000"/>
                              <a:lumOff val="35000"/>
                            </a:schemeClr>
                          </a:solidFill>
                          <a:latin typeface="Arial"/>
                          <a:ea typeface="+mn-ea"/>
                          <a:cs typeface="+mn-cs"/>
                        </a:rPr>
                        <a:t>1</a:t>
                      </a: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2700" marR="0" lvl="0" indent="0" rtl="0">
                        <a:lnSpc>
                          <a:spcPct val="100000"/>
                        </a:lnSpc>
                        <a:spcBef>
                          <a:spcPts val="100"/>
                        </a:spcBef>
                        <a:spcAft>
                          <a:spcPts val="0"/>
                        </a:spcAft>
                        <a:buNone/>
                      </a:pPr>
                      <a:r>
                        <a:rPr lang="en-us" sz="1300" b="1" kern="1200" noProof="0">
                          <a:solidFill>
                            <a:schemeClr val="tx1">
                              <a:lumMod val="65000"/>
                              <a:lumOff val="35000"/>
                            </a:schemeClr>
                          </a:solidFill>
                          <a:latin typeface="Arial"/>
                          <a:ea typeface="+mn-ea"/>
                          <a:cs typeface="+mn-cs"/>
                        </a:rPr>
                        <a:t>Cerro San Cristóbal Cable Car,</a:t>
                      </a:r>
                    </a:p>
                    <a:p>
                      <a:pPr marL="12700" marR="0" lvl="0" indent="0">
                        <a:lnSpc>
                          <a:spcPct val="100000"/>
                        </a:lnSpc>
                        <a:spcBef>
                          <a:spcPts val="100"/>
                        </a:spcBef>
                        <a:spcAft>
                          <a:spcPts val="0"/>
                        </a:spcAft>
                        <a:buNone/>
                      </a:pPr>
                      <a:r>
                        <a:rPr lang="es-PE" sz="1300" b="1" kern="1200" noProof="0">
                          <a:solidFill>
                            <a:schemeClr val="tx1">
                              <a:lumMod val="65000"/>
                              <a:lumOff val="35000"/>
                            </a:schemeClr>
                          </a:solidFill>
                          <a:latin typeface="Arial"/>
                          <a:ea typeface="+mn-ea"/>
                          <a:cs typeface="+mn-cs"/>
                        </a:rPr>
                        <a:t>US$ 16 MM</a:t>
                      </a: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rtl="0" fontAlgn="ctr"/>
                      <a:r>
                        <a:rPr lang="es-PE" sz="1300" b="0" u="none" strike="noStrike">
                          <a:solidFill>
                            <a:schemeClr val="tx1">
                              <a:lumMod val="65000"/>
                              <a:lumOff val="35000"/>
                            </a:schemeClr>
                          </a:solidFill>
                          <a:effectLst/>
                          <a:latin typeface="Arial"/>
                        </a:rPr>
                        <a:t>I.Q.24</a:t>
                      </a:r>
                      <a:endParaRPr lang="es-PE" sz="1300" b="0" i="0" u="none" strike="noStrike">
                        <a:solidFill>
                          <a:schemeClr val="tx1">
                            <a:lumMod val="65000"/>
                            <a:lumOff val="35000"/>
                          </a:schemeClr>
                        </a:solidFill>
                        <a:effectLst/>
                        <a:latin typeface="Arial"/>
                      </a:endParaRP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ts val="700"/>
                        </a:lnSpc>
                        <a:buNone/>
                      </a:pPr>
                      <a:endParaRPr lang="es-MX" sz="1300" b="0" i="0" u="none" strike="noStrike" noProof="0">
                        <a:solidFill>
                          <a:schemeClr val="tx1">
                            <a:lumMod val="65000"/>
                            <a:lumOff val="35000"/>
                          </a:schemeClr>
                        </a:solidFill>
                        <a:latin typeface="Arial"/>
                      </a:endParaRPr>
                    </a:p>
                    <a:p>
                      <a:pPr lvl="0" algn="ctr">
                        <a:lnSpc>
                          <a:spcPts val="700"/>
                        </a:lnSpc>
                        <a:buNone/>
                      </a:pPr>
                      <a:r>
                        <a:rPr lang="es-MX" sz="1300" b="0" i="0" u="none" strike="noStrike" noProof="0">
                          <a:solidFill>
                            <a:schemeClr val="tx1">
                              <a:lumMod val="65000"/>
                              <a:lumOff val="35000"/>
                            </a:schemeClr>
                          </a:solidFill>
                          <a:latin typeface="Arial"/>
                        </a:rPr>
                        <a:t>II.Q.24</a:t>
                      </a:r>
                      <a:endParaRPr lang="es-PE" sz="1300">
                        <a:solidFill>
                          <a:schemeClr val="tx1">
                            <a:lumMod val="65000"/>
                            <a:lumOff val="35000"/>
                          </a:schemeClr>
                        </a:solidFill>
                        <a:latin typeface="Arial"/>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eaLnBrk="1" fontAlgn="auto" latinLnBrk="0" hangingPunct="1">
                        <a:lnSpc>
                          <a:spcPct val="100000"/>
                        </a:lnSpc>
                        <a:spcBef>
                          <a:spcPts val="0"/>
                        </a:spcBef>
                        <a:spcAft>
                          <a:spcPts val="0"/>
                        </a:spcAft>
                        <a:buClrTx/>
                        <a:buSzTx/>
                        <a:buFontTx/>
                        <a:buNone/>
                      </a:pPr>
                      <a:r>
                        <a:rPr lang="es-MX" sz="1300" b="0" u="none" strike="noStrike" noProof="0">
                          <a:solidFill>
                            <a:schemeClr val="tx1">
                              <a:lumMod val="65000"/>
                              <a:lumOff val="35000"/>
                            </a:schemeClr>
                          </a:solidFill>
                          <a:effectLst/>
                          <a:latin typeface="Arial"/>
                        </a:rPr>
                        <a:t>IV.Q.24</a:t>
                      </a: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2439437142"/>
                  </a:ext>
                </a:extLst>
              </a:tr>
              <a:tr h="863504">
                <a:tc>
                  <a:txBody>
                    <a:bodyPr/>
                    <a:lstStyle/>
                    <a:p>
                      <a:pPr marL="12700" marR="0" lvl="0" indent="0" algn="ctr">
                        <a:lnSpc>
                          <a:spcPct val="100000"/>
                        </a:lnSpc>
                        <a:spcBef>
                          <a:spcPts val="100"/>
                        </a:spcBef>
                        <a:spcAft>
                          <a:spcPts val="0"/>
                        </a:spcAft>
                        <a:buNone/>
                      </a:pPr>
                      <a:r>
                        <a:rPr lang="es-PE" sz="1300" b="1" kern="1200" noProof="0">
                          <a:solidFill>
                            <a:schemeClr val="tx1">
                              <a:lumMod val="65000"/>
                              <a:lumOff val="35000"/>
                            </a:schemeClr>
                          </a:solidFill>
                          <a:latin typeface="Arial"/>
                          <a:ea typeface="+mn-ea"/>
                          <a:cs typeface="+mn-cs"/>
                        </a:rPr>
                        <a:t>2</a:t>
                      </a: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lang="en-US" sz="1300" b="1" kern="1200">
                          <a:solidFill>
                            <a:schemeClr val="tx1">
                              <a:lumMod val="65000"/>
                              <a:lumOff val="35000"/>
                            </a:schemeClr>
                          </a:solidFill>
                          <a:latin typeface="Arial"/>
                          <a:ea typeface="+mn-ea"/>
                          <a:cs typeface="+mn-cs"/>
                        </a:rPr>
                        <a:t>Lima Convention Center Operation and </a:t>
                      </a:r>
                      <a:r>
                        <a:rPr lang="en-US" sz="1300" b="1" kern="1200" err="1">
                          <a:solidFill>
                            <a:schemeClr val="tx1">
                              <a:lumMod val="65000"/>
                              <a:lumOff val="35000"/>
                            </a:schemeClr>
                          </a:solidFill>
                          <a:latin typeface="Arial"/>
                          <a:ea typeface="+mn-ea"/>
                          <a:cs typeface="+mn-cs"/>
                        </a:rPr>
                        <a:t>Mantenance</a:t>
                      </a:r>
                      <a:r>
                        <a:rPr lang="en-US" sz="1300" b="1" kern="1200">
                          <a:solidFill>
                            <a:schemeClr val="tx1">
                              <a:lumMod val="65000"/>
                              <a:lumOff val="35000"/>
                            </a:schemeClr>
                          </a:solidFill>
                          <a:latin typeface="Arial"/>
                          <a:ea typeface="+mn-ea"/>
                          <a:cs typeface="+mn-cs"/>
                        </a:rPr>
                        <a:t> </a:t>
                      </a:r>
                      <a:r>
                        <a:rPr lang="es-PE" sz="1300" b="1" kern="1200" noProof="0">
                          <a:solidFill>
                            <a:schemeClr val="tx1">
                              <a:lumMod val="65000"/>
                              <a:lumOff val="35000"/>
                            </a:schemeClr>
                          </a:solidFill>
                          <a:latin typeface="Arial"/>
                          <a:ea typeface="+mn-ea"/>
                          <a:cs typeface="+mn-cs"/>
                        </a:rPr>
                        <a:t> </a:t>
                      </a:r>
                    </a:p>
                    <a:p>
                      <a:pPr marL="12700" marR="0" lvl="0" indent="0" algn="l" defTabSz="914400" rtl="0" eaLnBrk="1" fontAlgn="auto" latinLnBrk="0" hangingPunct="1">
                        <a:lnSpc>
                          <a:spcPct val="100000"/>
                        </a:lnSpc>
                        <a:spcBef>
                          <a:spcPts val="100"/>
                        </a:spcBef>
                        <a:spcAft>
                          <a:spcPts val="0"/>
                        </a:spcAft>
                        <a:buClrTx/>
                        <a:buSzTx/>
                        <a:buFontTx/>
                        <a:buNone/>
                        <a:tabLst/>
                        <a:defRPr/>
                      </a:pPr>
                      <a:r>
                        <a:rPr lang="es-PE" sz="1300" b="1" kern="1200" noProof="0">
                          <a:solidFill>
                            <a:schemeClr val="tx1">
                              <a:lumMod val="65000"/>
                              <a:lumOff val="35000"/>
                            </a:schemeClr>
                          </a:solidFill>
                          <a:latin typeface="Arial"/>
                          <a:ea typeface="+mn-ea"/>
                          <a:cs typeface="+mn-cs"/>
                        </a:rPr>
                        <a:t>US$ 78 MM</a:t>
                      </a: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r>
                        <a:rPr lang="es-PE" sz="1300" b="0" i="0" u="none" strike="noStrike">
                          <a:solidFill>
                            <a:schemeClr val="tx1">
                              <a:lumMod val="65000"/>
                              <a:lumOff val="35000"/>
                            </a:schemeClr>
                          </a:solidFill>
                          <a:effectLst/>
                          <a:latin typeface="Arial"/>
                        </a:rPr>
                        <a:t>II.Q.24</a:t>
                      </a: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lvl="0" algn="ctr">
                        <a:lnSpc>
                          <a:spcPts val="700"/>
                        </a:lnSpc>
                        <a:buNone/>
                      </a:pPr>
                      <a:r>
                        <a:rPr lang="es-PE" sz="1300">
                          <a:solidFill>
                            <a:schemeClr val="tx1">
                              <a:lumMod val="65000"/>
                              <a:lumOff val="35000"/>
                            </a:schemeClr>
                          </a:solidFill>
                          <a:latin typeface="Arial"/>
                        </a:rPr>
                        <a:t>-</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marR="0" lvl="0" indent="0" algn="ctr" eaLnBrk="1" fontAlgn="auto" latinLnBrk="0" hangingPunct="1">
                        <a:lnSpc>
                          <a:spcPct val="100000"/>
                        </a:lnSpc>
                        <a:spcBef>
                          <a:spcPts val="0"/>
                        </a:spcBef>
                        <a:spcAft>
                          <a:spcPts val="0"/>
                        </a:spcAft>
                        <a:buClrTx/>
                        <a:buSzTx/>
                        <a:buFontTx/>
                        <a:buNone/>
                      </a:pPr>
                      <a:r>
                        <a:rPr lang="es-MX" sz="1300" b="0" u="none" strike="noStrike" noProof="0">
                          <a:solidFill>
                            <a:schemeClr val="tx1">
                              <a:lumMod val="65000"/>
                              <a:lumOff val="35000"/>
                            </a:schemeClr>
                          </a:solidFill>
                          <a:effectLst/>
                          <a:latin typeface="Arial"/>
                        </a:rPr>
                        <a:t>IV.Q.24</a:t>
                      </a: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108475102"/>
                  </a:ext>
                </a:extLst>
              </a:tr>
              <a:tr h="1245112">
                <a:tc>
                  <a:txBody>
                    <a:bodyPr/>
                    <a:lstStyle/>
                    <a:p>
                      <a:pPr marL="12700" marR="0" lvl="0" indent="0" algn="ctr">
                        <a:lnSpc>
                          <a:spcPct val="100000"/>
                        </a:lnSpc>
                        <a:spcBef>
                          <a:spcPts val="100"/>
                        </a:spcBef>
                        <a:spcAft>
                          <a:spcPts val="0"/>
                        </a:spcAft>
                        <a:buNone/>
                      </a:pPr>
                      <a:r>
                        <a:rPr lang="es-PE" sz="1300" b="1" kern="1200" noProof="0">
                          <a:solidFill>
                            <a:schemeClr val="tx1">
                              <a:lumMod val="65000"/>
                              <a:lumOff val="35000"/>
                            </a:schemeClr>
                          </a:solidFill>
                          <a:latin typeface="Arial"/>
                          <a:ea typeface="+mn-ea"/>
                          <a:cs typeface="+mn-cs"/>
                        </a:rPr>
                        <a:t>3</a:t>
                      </a: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12700" marR="0" lvl="0" indent="0" algn="l" defTabSz="914400" rtl="0" eaLnBrk="1" latinLnBrk="0" hangingPunct="1">
                        <a:lnSpc>
                          <a:spcPct val="100000"/>
                        </a:lnSpc>
                        <a:spcBef>
                          <a:spcPts val="100"/>
                        </a:spcBef>
                        <a:spcAft>
                          <a:spcPts val="0"/>
                        </a:spcAft>
                        <a:buNone/>
                      </a:pPr>
                      <a:r>
                        <a:rPr lang="en-US" sz="1300" b="1" kern="1200">
                          <a:solidFill>
                            <a:schemeClr val="tx1">
                              <a:lumMod val="65000"/>
                              <a:lumOff val="35000"/>
                            </a:schemeClr>
                          </a:solidFill>
                          <a:latin typeface="Arial"/>
                          <a:ea typeface="+mn-ea"/>
                          <a:cs typeface="+mn-cs"/>
                        </a:rPr>
                        <a:t>Improvement of Public Tourist Services of </a:t>
                      </a:r>
                      <a:r>
                        <a:rPr lang="en-US" sz="1300" b="1" kern="1200" err="1">
                          <a:solidFill>
                            <a:schemeClr val="tx1">
                              <a:lumMod val="65000"/>
                              <a:lumOff val="35000"/>
                            </a:schemeClr>
                          </a:solidFill>
                          <a:latin typeface="Arial"/>
                          <a:ea typeface="+mn-ea"/>
                          <a:cs typeface="+mn-cs"/>
                        </a:rPr>
                        <a:t>Choquequirao</a:t>
                      </a:r>
                      <a:r>
                        <a:rPr lang="en-US" sz="1300" b="1" kern="1200">
                          <a:solidFill>
                            <a:schemeClr val="tx1">
                              <a:lumMod val="65000"/>
                              <a:lumOff val="35000"/>
                            </a:schemeClr>
                          </a:solidFill>
                          <a:latin typeface="Arial"/>
                          <a:ea typeface="+mn-ea"/>
                          <a:cs typeface="+mn-cs"/>
                        </a:rPr>
                        <a:t> Archaeological Park</a:t>
                      </a:r>
                    </a:p>
                    <a:p>
                      <a:pPr marL="12700" marR="0" lvl="0" indent="0" algn="l" defTabSz="914400" rtl="0" eaLnBrk="1" fontAlgn="auto" latinLnBrk="0" hangingPunct="1">
                        <a:lnSpc>
                          <a:spcPct val="100000"/>
                        </a:lnSpc>
                        <a:spcBef>
                          <a:spcPts val="100"/>
                        </a:spcBef>
                        <a:spcAft>
                          <a:spcPts val="0"/>
                        </a:spcAft>
                        <a:buClrTx/>
                        <a:buSzTx/>
                        <a:buFontTx/>
                        <a:buNone/>
                        <a:tabLst/>
                        <a:defRPr/>
                      </a:pPr>
                      <a:r>
                        <a:rPr lang="es-PE" sz="1300" b="1" kern="1200" noProof="0">
                          <a:solidFill>
                            <a:schemeClr val="tx1">
                              <a:lumMod val="65000"/>
                              <a:lumOff val="35000"/>
                            </a:schemeClr>
                          </a:solidFill>
                          <a:latin typeface="Arial"/>
                          <a:ea typeface="+mn-ea"/>
                          <a:cs typeface="+mn-cs"/>
                        </a:rPr>
                        <a:t>US$ 190 MM</a:t>
                      </a:r>
                    </a:p>
                  </a:txBody>
                  <a:tcPr marL="91434" marR="91434" marT="45717" marB="45717"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r>
                        <a:rPr lang="es-PE" sz="1300" b="0" i="0" u="none" strike="noStrike">
                          <a:solidFill>
                            <a:schemeClr val="tx1">
                              <a:lumMod val="65000"/>
                              <a:lumOff val="35000"/>
                            </a:schemeClr>
                          </a:solidFill>
                          <a:effectLst/>
                          <a:latin typeface="Arial"/>
                        </a:rPr>
                        <a:t>III.Q.24</a:t>
                      </a: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lvl="0" algn="ctr">
                        <a:lnSpc>
                          <a:spcPts val="700"/>
                        </a:lnSpc>
                        <a:buNone/>
                      </a:pPr>
                      <a:endParaRPr lang="es-PE" sz="1300">
                        <a:solidFill>
                          <a:schemeClr val="tx1">
                            <a:lumMod val="65000"/>
                            <a:lumOff val="35000"/>
                          </a:schemeClr>
                        </a:solidFill>
                        <a:latin typeface="Arial"/>
                      </a:endParaRPr>
                    </a:p>
                    <a:p>
                      <a:pPr lvl="0" algn="ctr">
                        <a:lnSpc>
                          <a:spcPts val="700"/>
                        </a:lnSpc>
                        <a:buNone/>
                      </a:pPr>
                      <a:endParaRPr lang="es-PE" sz="1300">
                        <a:solidFill>
                          <a:schemeClr val="tx1">
                            <a:lumMod val="65000"/>
                            <a:lumOff val="35000"/>
                          </a:schemeClr>
                        </a:solidFill>
                        <a:latin typeface="Arial"/>
                      </a:endParaRPr>
                    </a:p>
                    <a:p>
                      <a:pPr lvl="0" algn="ctr">
                        <a:lnSpc>
                          <a:spcPts val="700"/>
                        </a:lnSpc>
                        <a:buNone/>
                      </a:pPr>
                      <a:r>
                        <a:rPr lang="es-PE" sz="1300">
                          <a:solidFill>
                            <a:schemeClr val="tx1">
                              <a:lumMod val="65000"/>
                              <a:lumOff val="35000"/>
                            </a:schemeClr>
                          </a:solidFill>
                          <a:latin typeface="Arial"/>
                        </a:rPr>
                        <a:t>-</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marR="0" lvl="0" indent="0" algn="ctr" eaLnBrk="1" fontAlgn="auto" latinLnBrk="0" hangingPunct="1">
                        <a:lnSpc>
                          <a:spcPct val="100000"/>
                        </a:lnSpc>
                        <a:spcBef>
                          <a:spcPts val="0"/>
                        </a:spcBef>
                        <a:spcAft>
                          <a:spcPts val="0"/>
                        </a:spcAft>
                        <a:buClrTx/>
                        <a:buSzTx/>
                        <a:buFontTx/>
                        <a:buNone/>
                      </a:pPr>
                      <a:r>
                        <a:rPr lang="es-MX" sz="1300" b="0" u="none" strike="noStrike" noProof="0">
                          <a:solidFill>
                            <a:schemeClr val="tx1">
                              <a:lumMod val="65000"/>
                              <a:lumOff val="35000"/>
                            </a:schemeClr>
                          </a:solidFill>
                          <a:effectLst/>
                          <a:latin typeface="Arial"/>
                        </a:rPr>
                        <a:t>I.Q.25</a:t>
                      </a: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9217146"/>
                  </a:ext>
                </a:extLst>
              </a:tr>
            </a:tbl>
          </a:graphicData>
        </a:graphic>
      </p:graphicFrame>
      <p:grpSp>
        <p:nvGrpSpPr>
          <p:cNvPr id="2" name="Grupo 1">
            <a:extLst>
              <a:ext uri="{FF2B5EF4-FFF2-40B4-BE49-F238E27FC236}">
                <a16:creationId xmlns:a16="http://schemas.microsoft.com/office/drawing/2014/main" id="{E2B72836-66B9-B782-D6E3-6CBAE13E5125}"/>
              </a:ext>
            </a:extLst>
          </p:cNvPr>
          <p:cNvGrpSpPr/>
          <p:nvPr/>
        </p:nvGrpSpPr>
        <p:grpSpPr>
          <a:xfrm>
            <a:off x="5357296" y="5468546"/>
            <a:ext cx="2700385" cy="913433"/>
            <a:chOff x="5609886" y="4431171"/>
            <a:chExt cx="2700385" cy="913433"/>
          </a:xfrm>
        </p:grpSpPr>
        <p:sp>
          <p:nvSpPr>
            <p:cNvPr id="17" name="CuadroTexto 16">
              <a:extLst>
                <a:ext uri="{FF2B5EF4-FFF2-40B4-BE49-F238E27FC236}">
                  <a16:creationId xmlns:a16="http://schemas.microsoft.com/office/drawing/2014/main" id="{EFC49958-B207-61FD-8A4F-C2796DE0184C}"/>
                </a:ext>
              </a:extLst>
            </p:cNvPr>
            <p:cNvSpPr txBox="1"/>
            <p:nvPr/>
          </p:nvSpPr>
          <p:spPr>
            <a:xfrm>
              <a:off x="5712857" y="4431171"/>
              <a:ext cx="743689" cy="321381"/>
            </a:xfrm>
            <a:prstGeom prst="rect">
              <a:avLst/>
            </a:prstGeom>
            <a:noFill/>
          </p:spPr>
          <p:txBody>
            <a:bodyPr wrap="square" lIns="150761" tIns="75380" rIns="150761" bIns="75380" rtlCol="0" anchor="t">
              <a:spAutoFit/>
            </a:bodyPr>
            <a:lstStyle/>
            <a:p>
              <a:pPr defTabSz="1507306">
                <a:defRPr/>
              </a:pPr>
              <a:r>
                <a:rPr lang="es-MX" sz="1099" b="1" u="sng" kern="0">
                  <a:solidFill>
                    <a:prstClr val="black"/>
                  </a:solidFill>
                  <a:latin typeface="Arial"/>
                  <a:cs typeface="Arial"/>
                  <a:sym typeface="Arial"/>
                </a:rPr>
                <a:t>Notes</a:t>
              </a:r>
              <a:r>
                <a:rPr lang="es-MX" sz="1099" b="1" kern="0">
                  <a:solidFill>
                    <a:prstClr val="black"/>
                  </a:solidFill>
                  <a:latin typeface="Arial"/>
                  <a:cs typeface="Arial"/>
                  <a:sym typeface="Arial"/>
                </a:rPr>
                <a:t>:</a:t>
              </a:r>
            </a:p>
          </p:txBody>
        </p:sp>
        <p:sp>
          <p:nvSpPr>
            <p:cNvPr id="19" name="CuadroTexto 18">
              <a:extLst>
                <a:ext uri="{FF2B5EF4-FFF2-40B4-BE49-F238E27FC236}">
                  <a16:creationId xmlns:a16="http://schemas.microsoft.com/office/drawing/2014/main" id="{671A98E6-CD6F-80BF-E217-929040C1875E}"/>
                </a:ext>
              </a:extLst>
            </p:cNvPr>
            <p:cNvSpPr txBox="1"/>
            <p:nvPr/>
          </p:nvSpPr>
          <p:spPr>
            <a:xfrm>
              <a:off x="5995919" y="4780066"/>
              <a:ext cx="2314352" cy="276999"/>
            </a:xfrm>
            <a:prstGeom prst="rect">
              <a:avLst/>
            </a:prstGeom>
            <a:noFill/>
          </p:spPr>
          <p:txBody>
            <a:bodyPr wrap="square">
              <a:spAutoFit/>
            </a:bodyPr>
            <a:lstStyle/>
            <a:p>
              <a:pPr defTabSz="1507306">
                <a:defRPr/>
              </a:pPr>
              <a:r>
                <a:rPr lang="es-MX" sz="1200" kern="0">
                  <a:solidFill>
                    <a:prstClr val="black"/>
                  </a:solidFill>
                  <a:latin typeface="Arial"/>
                  <a:cs typeface="Arial"/>
                  <a:sym typeface="Arial"/>
                </a:rPr>
                <a:t> </a:t>
              </a:r>
              <a:r>
                <a:rPr lang="en-us" sz="1200" kern="0">
                  <a:solidFill>
                    <a:prstClr val="black"/>
                  </a:solidFill>
                  <a:latin typeface="Arial"/>
                  <a:cs typeface="Arial"/>
                  <a:sym typeface="Arial"/>
                </a:rPr>
                <a:t>Unsolicited Proposal</a:t>
              </a:r>
              <a:endParaRPr lang="es-MX" sz="1200" kern="0">
                <a:solidFill>
                  <a:prstClr val="black"/>
                </a:solidFill>
                <a:latin typeface="Arial"/>
                <a:cs typeface="Arial"/>
                <a:sym typeface="Arial"/>
              </a:endParaRPr>
            </a:p>
          </p:txBody>
        </p:sp>
        <p:sp>
          <p:nvSpPr>
            <p:cNvPr id="21" name="CuadroTexto 20">
              <a:extLst>
                <a:ext uri="{FF2B5EF4-FFF2-40B4-BE49-F238E27FC236}">
                  <a16:creationId xmlns:a16="http://schemas.microsoft.com/office/drawing/2014/main" id="{B3E79212-DF9E-B04E-BFFD-8E2690C83C2D}"/>
                </a:ext>
              </a:extLst>
            </p:cNvPr>
            <p:cNvSpPr txBox="1"/>
            <p:nvPr/>
          </p:nvSpPr>
          <p:spPr>
            <a:xfrm>
              <a:off x="6032064" y="5043374"/>
              <a:ext cx="1713177" cy="276999"/>
            </a:xfrm>
            <a:prstGeom prst="rect">
              <a:avLst/>
            </a:prstGeom>
            <a:noFill/>
          </p:spPr>
          <p:txBody>
            <a:bodyPr wrap="square">
              <a:spAutoFit/>
            </a:bodyPr>
            <a:lstStyle/>
            <a:p>
              <a:pPr defTabSz="1507729">
                <a:defRPr/>
              </a:pPr>
              <a:r>
                <a:rPr lang="es-MX" sz="1200" kern="0">
                  <a:solidFill>
                    <a:prstClr val="black"/>
                  </a:solidFill>
                  <a:latin typeface="Arial"/>
                  <a:cs typeface="Arial"/>
                  <a:sym typeface="Arial"/>
                </a:rPr>
                <a:t> </a:t>
              </a:r>
              <a:r>
                <a:rPr lang="en-us" sz="1200" kern="0">
                  <a:solidFill>
                    <a:prstClr val="black"/>
                  </a:solidFill>
                  <a:latin typeface="Arial"/>
                  <a:cs typeface="Arial"/>
                  <a:sym typeface="Arial"/>
                </a:rPr>
                <a:t>State Initiative</a:t>
              </a:r>
              <a:endParaRPr lang="es-MX" sz="1200">
                <a:solidFill>
                  <a:prstClr val="black"/>
                </a:solidFill>
                <a:latin typeface="Arial"/>
                <a:cs typeface="Arial"/>
                <a:sym typeface="Arial"/>
              </a:endParaRPr>
            </a:p>
          </p:txBody>
        </p:sp>
        <p:sp>
          <p:nvSpPr>
            <p:cNvPr id="23" name="CuadroTexto 22">
              <a:extLst>
                <a:ext uri="{FF2B5EF4-FFF2-40B4-BE49-F238E27FC236}">
                  <a16:creationId xmlns:a16="http://schemas.microsoft.com/office/drawing/2014/main" id="{04E1C519-13C9-185B-6E86-4F4D50B1F86A}"/>
                </a:ext>
              </a:extLst>
            </p:cNvPr>
            <p:cNvSpPr txBox="1"/>
            <p:nvPr/>
          </p:nvSpPr>
          <p:spPr>
            <a:xfrm>
              <a:off x="5747430" y="5036827"/>
              <a:ext cx="448101" cy="307777"/>
            </a:xfrm>
            <a:prstGeom prst="rect">
              <a:avLst/>
            </a:prstGeom>
            <a:noFill/>
          </p:spPr>
          <p:txBody>
            <a:bodyPr wrap="square">
              <a:spAutoFit/>
            </a:bodyPr>
            <a:lstStyle/>
            <a:p>
              <a:pPr algn="r" defTabSz="1507729">
                <a:defRPr/>
              </a:pPr>
              <a:r>
                <a:rPr lang="es-MX" sz="1400" b="1">
                  <a:solidFill>
                    <a:prstClr val="black"/>
                  </a:solidFill>
                  <a:highlight>
                    <a:srgbClr val="C0C0C0"/>
                  </a:highlight>
                  <a:latin typeface="Arial" panose="020B0604020202020204" pitchFamily="34" charset="0"/>
                  <a:cs typeface="Arial" panose="020B0604020202020204" pitchFamily="34" charset="0"/>
                  <a:sym typeface="Arial"/>
                </a:rPr>
                <a:t>SI </a:t>
              </a:r>
              <a:endParaRPr lang="es-MX" sz="1400">
                <a:solidFill>
                  <a:prstClr val="black"/>
                </a:solidFill>
                <a:highlight>
                  <a:srgbClr val="C0C0C0"/>
                </a:highlight>
                <a:latin typeface="Arial"/>
                <a:cs typeface="Arial"/>
                <a:sym typeface="Arial"/>
              </a:endParaRPr>
            </a:p>
          </p:txBody>
        </p:sp>
        <p:sp>
          <p:nvSpPr>
            <p:cNvPr id="25" name="CuadroTexto 24">
              <a:extLst>
                <a:ext uri="{FF2B5EF4-FFF2-40B4-BE49-F238E27FC236}">
                  <a16:creationId xmlns:a16="http://schemas.microsoft.com/office/drawing/2014/main" id="{6BD15944-B4FF-AC2C-C18F-E6FBE694DBBF}"/>
                </a:ext>
              </a:extLst>
            </p:cNvPr>
            <p:cNvSpPr txBox="1"/>
            <p:nvPr/>
          </p:nvSpPr>
          <p:spPr>
            <a:xfrm>
              <a:off x="5609886" y="4757637"/>
              <a:ext cx="593032" cy="307777"/>
            </a:xfrm>
            <a:prstGeom prst="rect">
              <a:avLst/>
            </a:prstGeom>
            <a:noFill/>
          </p:spPr>
          <p:txBody>
            <a:bodyPr wrap="square">
              <a:spAutoFit/>
            </a:bodyPr>
            <a:lstStyle/>
            <a:p>
              <a:pPr algn="r" defTabSz="1507729">
                <a:defRPr/>
              </a:pPr>
              <a:r>
                <a:rPr lang="es-MX" sz="1400" b="1">
                  <a:solidFill>
                    <a:prstClr val="black"/>
                  </a:solidFill>
                  <a:highlight>
                    <a:srgbClr val="14C5D3"/>
                  </a:highlight>
                  <a:latin typeface="Arial" panose="020B0604020202020204" pitchFamily="34" charset="0"/>
                  <a:cs typeface="Arial" panose="020B0604020202020204" pitchFamily="34" charset="0"/>
                  <a:sym typeface="Arial"/>
                </a:rPr>
                <a:t>UP </a:t>
              </a:r>
              <a:endParaRPr lang="es-MX" sz="1400">
                <a:solidFill>
                  <a:prstClr val="black"/>
                </a:solidFill>
                <a:highlight>
                  <a:srgbClr val="14C5D3"/>
                </a:highlight>
                <a:latin typeface="Arial"/>
                <a:cs typeface="Arial"/>
                <a:sym typeface="Arial"/>
              </a:endParaRPr>
            </a:p>
          </p:txBody>
        </p:sp>
      </p:grpSp>
      <p:sp>
        <p:nvSpPr>
          <p:cNvPr id="29" name="CuadroTexto 28">
            <a:extLst>
              <a:ext uri="{FF2B5EF4-FFF2-40B4-BE49-F238E27FC236}">
                <a16:creationId xmlns:a16="http://schemas.microsoft.com/office/drawing/2014/main" id="{5325411E-0D83-80FD-C89E-1E7FB5AE3494}"/>
              </a:ext>
            </a:extLst>
          </p:cNvPr>
          <p:cNvSpPr txBox="1"/>
          <p:nvPr/>
        </p:nvSpPr>
        <p:spPr>
          <a:xfrm>
            <a:off x="1045925" y="400863"/>
            <a:ext cx="5717731" cy="461665"/>
          </a:xfrm>
          <a:prstGeom prst="rect">
            <a:avLst/>
          </a:prstGeom>
          <a:solidFill>
            <a:srgbClr val="C00000"/>
          </a:solidFill>
        </p:spPr>
        <p:txBody>
          <a:bodyPr wrap="square" lIns="91440" tIns="45720" rIns="91440" bIns="45720" anchor="t">
            <a:spAutoFit/>
          </a:bodyPr>
          <a:lstStyle/>
          <a:p>
            <a:pPr defTabSz="914372">
              <a:defRPr/>
            </a:pPr>
            <a:r>
              <a:rPr lang="es-PE" sz="2400" b="1">
                <a:solidFill>
                  <a:schemeClr val="bg1"/>
                </a:solidFill>
                <a:latin typeface="Arial"/>
                <a:cs typeface="Arial"/>
              </a:rPr>
              <a:t>PPP SCHEDULE IN TOURISM</a:t>
            </a:r>
          </a:p>
        </p:txBody>
      </p:sp>
      <p:sp>
        <p:nvSpPr>
          <p:cNvPr id="31" name="CuadroTexto 30">
            <a:extLst>
              <a:ext uri="{FF2B5EF4-FFF2-40B4-BE49-F238E27FC236}">
                <a16:creationId xmlns:a16="http://schemas.microsoft.com/office/drawing/2014/main" id="{2AD1521D-BC33-FBDA-956D-C1137217ADAB}"/>
              </a:ext>
            </a:extLst>
          </p:cNvPr>
          <p:cNvSpPr txBox="1"/>
          <p:nvPr/>
        </p:nvSpPr>
        <p:spPr>
          <a:xfrm>
            <a:off x="4591450" y="2722938"/>
            <a:ext cx="619308" cy="307777"/>
          </a:xfrm>
          <a:prstGeom prst="rect">
            <a:avLst/>
          </a:prstGeom>
          <a:noFill/>
        </p:spPr>
        <p:txBody>
          <a:bodyPr wrap="square">
            <a:spAutoFit/>
          </a:bodyPr>
          <a:lstStyle/>
          <a:p>
            <a:pPr algn="r" defTabSz="1507729">
              <a:defRPr/>
            </a:pPr>
            <a:r>
              <a:rPr lang="es-MX" sz="1400" b="1">
                <a:solidFill>
                  <a:prstClr val="black"/>
                </a:solidFill>
                <a:highlight>
                  <a:srgbClr val="14C5D3"/>
                </a:highlight>
                <a:latin typeface="Arial" panose="020B0604020202020204" pitchFamily="34" charset="0"/>
                <a:cs typeface="Arial" panose="020B0604020202020204" pitchFamily="34" charset="0"/>
                <a:sym typeface="Arial"/>
              </a:rPr>
              <a:t>UP </a:t>
            </a:r>
            <a:endParaRPr lang="es-MX" sz="1400">
              <a:solidFill>
                <a:prstClr val="black"/>
              </a:solidFill>
              <a:highlight>
                <a:srgbClr val="14C5D3"/>
              </a:highlight>
              <a:latin typeface="Arial"/>
              <a:cs typeface="Arial"/>
              <a:sym typeface="Arial"/>
            </a:endParaRPr>
          </a:p>
        </p:txBody>
      </p:sp>
      <p:sp>
        <p:nvSpPr>
          <p:cNvPr id="33" name="CuadroTexto 32">
            <a:extLst>
              <a:ext uri="{FF2B5EF4-FFF2-40B4-BE49-F238E27FC236}">
                <a16:creationId xmlns:a16="http://schemas.microsoft.com/office/drawing/2014/main" id="{C472AE57-6CFE-7209-43FE-EF311C715C3C}"/>
              </a:ext>
            </a:extLst>
          </p:cNvPr>
          <p:cNvSpPr txBox="1"/>
          <p:nvPr/>
        </p:nvSpPr>
        <p:spPr>
          <a:xfrm>
            <a:off x="4762657" y="3388801"/>
            <a:ext cx="448101" cy="307777"/>
          </a:xfrm>
          <a:prstGeom prst="rect">
            <a:avLst/>
          </a:prstGeom>
          <a:noFill/>
        </p:spPr>
        <p:txBody>
          <a:bodyPr wrap="square">
            <a:spAutoFit/>
          </a:bodyPr>
          <a:lstStyle/>
          <a:p>
            <a:pPr algn="r" defTabSz="1507729">
              <a:defRPr/>
            </a:pPr>
            <a:r>
              <a:rPr lang="es-MX" sz="1400" b="1">
                <a:solidFill>
                  <a:prstClr val="black"/>
                </a:solidFill>
                <a:highlight>
                  <a:srgbClr val="C0C0C0"/>
                </a:highlight>
                <a:latin typeface="Arial" panose="020B0604020202020204" pitchFamily="34" charset="0"/>
                <a:cs typeface="Arial" panose="020B0604020202020204" pitchFamily="34" charset="0"/>
                <a:sym typeface="Arial"/>
              </a:rPr>
              <a:t>SI </a:t>
            </a:r>
            <a:endParaRPr lang="es-MX" sz="1400">
              <a:solidFill>
                <a:prstClr val="black"/>
              </a:solidFill>
              <a:highlight>
                <a:srgbClr val="C0C0C0"/>
              </a:highlight>
              <a:latin typeface="Arial"/>
              <a:cs typeface="Arial"/>
              <a:sym typeface="Arial"/>
            </a:endParaRPr>
          </a:p>
        </p:txBody>
      </p:sp>
      <p:sp>
        <p:nvSpPr>
          <p:cNvPr id="4" name="CuadroTexto 3">
            <a:extLst>
              <a:ext uri="{FF2B5EF4-FFF2-40B4-BE49-F238E27FC236}">
                <a16:creationId xmlns:a16="http://schemas.microsoft.com/office/drawing/2014/main" id="{177A714C-F704-6BF2-1B4F-80919DDDC28B}"/>
              </a:ext>
            </a:extLst>
          </p:cNvPr>
          <p:cNvSpPr txBox="1"/>
          <p:nvPr/>
        </p:nvSpPr>
        <p:spPr>
          <a:xfrm>
            <a:off x="4701727" y="4394755"/>
            <a:ext cx="448101" cy="307777"/>
          </a:xfrm>
          <a:prstGeom prst="rect">
            <a:avLst/>
          </a:prstGeom>
          <a:noFill/>
        </p:spPr>
        <p:txBody>
          <a:bodyPr wrap="square">
            <a:spAutoFit/>
          </a:bodyPr>
          <a:lstStyle/>
          <a:p>
            <a:pPr algn="r" defTabSz="1507729">
              <a:defRPr/>
            </a:pPr>
            <a:r>
              <a:rPr lang="es-MX" sz="1400" b="1">
                <a:solidFill>
                  <a:prstClr val="black"/>
                </a:solidFill>
                <a:highlight>
                  <a:srgbClr val="C0C0C0"/>
                </a:highlight>
                <a:latin typeface="Arial" panose="020B0604020202020204" pitchFamily="34" charset="0"/>
                <a:cs typeface="Arial" panose="020B0604020202020204" pitchFamily="34" charset="0"/>
                <a:sym typeface="Arial"/>
              </a:rPr>
              <a:t>SI </a:t>
            </a:r>
            <a:endParaRPr lang="es-MX" sz="1400">
              <a:solidFill>
                <a:prstClr val="black"/>
              </a:solidFill>
              <a:highlight>
                <a:srgbClr val="C0C0C0"/>
              </a:highlight>
              <a:latin typeface="Arial"/>
              <a:cs typeface="Arial"/>
              <a:sym typeface="Arial"/>
            </a:endParaRPr>
          </a:p>
        </p:txBody>
      </p:sp>
    </p:spTree>
    <p:extLst>
      <p:ext uri="{BB962C8B-B14F-4D97-AF65-F5344CB8AC3E}">
        <p14:creationId xmlns:p14="http://schemas.microsoft.com/office/powerpoint/2010/main" val="5079436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ángulo 36">
            <a:extLst>
              <a:ext uri="{FF2B5EF4-FFF2-40B4-BE49-F238E27FC236}">
                <a16:creationId xmlns:a16="http://schemas.microsoft.com/office/drawing/2014/main" id="{FFD793D8-58DB-BF47-90A5-ED442612AD56}"/>
              </a:ext>
            </a:extLst>
          </p:cNvPr>
          <p:cNvSpPr/>
          <p:nvPr/>
        </p:nvSpPr>
        <p:spPr>
          <a:xfrm>
            <a:off x="963265"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CuadroTexto 2">
            <a:extLst>
              <a:ext uri="{FF2B5EF4-FFF2-40B4-BE49-F238E27FC236}">
                <a16:creationId xmlns:a16="http://schemas.microsoft.com/office/drawing/2014/main" id="{B3088468-D233-14D1-517B-E1D171FB0AF6}"/>
              </a:ext>
            </a:extLst>
          </p:cNvPr>
          <p:cNvSpPr txBox="1"/>
          <p:nvPr/>
        </p:nvSpPr>
        <p:spPr>
          <a:xfrm>
            <a:off x="5316538" y="1169776"/>
            <a:ext cx="6000750" cy="461665"/>
          </a:xfrm>
          <a:prstGeom prst="rect">
            <a:avLst/>
          </a:prstGeom>
          <a:noFill/>
          <a:ln>
            <a:noFill/>
          </a:ln>
        </p:spPr>
        <p:txBody>
          <a:bodyPr wrap="square" lIns="91440" tIns="45720" rIns="91440" bIns="45720" anchor="t">
            <a:spAutoFit/>
          </a:bodyPr>
          <a:lstStyle/>
          <a:p>
            <a:r>
              <a:rPr lang="es-PE" sz="2400" b="1">
                <a:solidFill>
                  <a:srgbClr val="002060"/>
                </a:solidFill>
                <a:latin typeface="Arial"/>
                <a:cs typeface="Arial"/>
                <a:sym typeface="Arial"/>
              </a:rPr>
              <a:t>CERRO SAN CRISTÓBAL CABLE CAR</a:t>
            </a:r>
          </a:p>
        </p:txBody>
      </p:sp>
      <p:pic>
        <p:nvPicPr>
          <p:cNvPr id="33" name="Imagen 32" descr="Imagen que contiene exterior, monitor, vista, grande&#10;&#10;Descripción generada automáticamente">
            <a:extLst>
              <a:ext uri="{FF2B5EF4-FFF2-40B4-BE49-F238E27FC236}">
                <a16:creationId xmlns:a16="http://schemas.microsoft.com/office/drawing/2014/main" id="{2FB28F87-BA60-5796-0CEF-3732E0EB066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76101" y="2253425"/>
            <a:ext cx="3420000" cy="3407600"/>
          </a:xfrm>
          <a:custGeom>
            <a:avLst/>
            <a:gdLst>
              <a:gd name="connsiteX0" fmla="*/ 3114675 w 6229350"/>
              <a:gd name="connsiteY0" fmla="*/ 0 h 6229350"/>
              <a:gd name="connsiteX1" fmla="*/ 6229350 w 6229350"/>
              <a:gd name="connsiteY1" fmla="*/ 3114675 h 6229350"/>
              <a:gd name="connsiteX2" fmla="*/ 3114675 w 6229350"/>
              <a:gd name="connsiteY2" fmla="*/ 6229350 h 6229350"/>
              <a:gd name="connsiteX3" fmla="*/ 0 w 6229350"/>
              <a:gd name="connsiteY3" fmla="*/ 3114675 h 6229350"/>
              <a:gd name="connsiteX4" fmla="*/ 3114675 w 6229350"/>
              <a:gd name="connsiteY4" fmla="*/ 0 h 6229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9350" h="6229350">
                <a:moveTo>
                  <a:pt x="3114675" y="0"/>
                </a:moveTo>
                <a:cubicBezTo>
                  <a:pt x="4834863" y="0"/>
                  <a:pt x="6229350" y="1394487"/>
                  <a:pt x="6229350" y="3114675"/>
                </a:cubicBezTo>
                <a:cubicBezTo>
                  <a:pt x="6229350" y="4834863"/>
                  <a:pt x="4834863" y="6229350"/>
                  <a:pt x="3114675" y="6229350"/>
                </a:cubicBezTo>
                <a:cubicBezTo>
                  <a:pt x="1394487" y="6229350"/>
                  <a:pt x="0" y="4834863"/>
                  <a:pt x="0" y="3114675"/>
                </a:cubicBezTo>
                <a:cubicBezTo>
                  <a:pt x="0" y="1394487"/>
                  <a:pt x="1394487" y="0"/>
                  <a:pt x="3114675" y="0"/>
                </a:cubicBezTo>
                <a:close/>
              </a:path>
            </a:pathLst>
          </a:custGeom>
        </p:spPr>
      </p:pic>
      <p:sp>
        <p:nvSpPr>
          <p:cNvPr id="14" name="object 14">
            <a:extLst>
              <a:ext uri="{FF2B5EF4-FFF2-40B4-BE49-F238E27FC236}">
                <a16:creationId xmlns:a16="http://schemas.microsoft.com/office/drawing/2014/main" id="{DCE7083E-D3D9-5529-12EE-AA43F41B026D}"/>
              </a:ext>
            </a:extLst>
          </p:cNvPr>
          <p:cNvSpPr txBox="1"/>
          <p:nvPr/>
        </p:nvSpPr>
        <p:spPr>
          <a:xfrm>
            <a:off x="6096001" y="1975012"/>
            <a:ext cx="5221288" cy="1613261"/>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endParaRPr lang="es-MX" sz="2000" b="1">
              <a:solidFill>
                <a:schemeClr val="tx1">
                  <a:lumMod val="85000"/>
                  <a:lumOff val="15000"/>
                </a:schemeClr>
              </a:solidFill>
              <a:latin typeface="Arial"/>
              <a:cs typeface="Arial"/>
            </a:endParaRPr>
          </a:p>
          <a:p>
            <a:pPr algn="just" defTabSz="914358"/>
            <a:r>
              <a:rPr lang="en-US" sz="1600">
                <a:solidFill>
                  <a:schemeClr val="tx1">
                    <a:lumMod val="85000"/>
                    <a:lumOff val="15000"/>
                  </a:schemeClr>
                </a:solidFill>
                <a:latin typeface="Arial"/>
                <a:cs typeface="Arial"/>
                <a:sym typeface="Arial"/>
              </a:rPr>
              <a:t>It consists of the design, financing, construction, equipment, operation and maintenance of the means of tourist accessibility to Cerro San Cristóbal (Department and province of Lima, district of Rímac), by means of cable transport systems</a:t>
            </a:r>
            <a:r>
              <a:rPr lang="es-ES" sz="1600">
                <a:solidFill>
                  <a:schemeClr val="tx1">
                    <a:lumMod val="85000"/>
                    <a:lumOff val="15000"/>
                  </a:schemeClr>
                </a:solidFill>
                <a:latin typeface="Arial"/>
                <a:cs typeface="Arial"/>
                <a:sym typeface="Arial"/>
              </a:rPr>
              <a:t>.</a:t>
            </a:r>
            <a:endParaRPr lang="es-ES" sz="1600">
              <a:solidFill>
                <a:schemeClr val="tx1">
                  <a:lumMod val="85000"/>
                  <a:lumOff val="15000"/>
                </a:schemeClr>
              </a:solidFill>
              <a:latin typeface="Arial"/>
              <a:cs typeface="Arial"/>
            </a:endParaRPr>
          </a:p>
        </p:txBody>
      </p:sp>
      <p:grpSp>
        <p:nvGrpSpPr>
          <p:cNvPr id="2" name="Grupo 1">
            <a:extLst>
              <a:ext uri="{FF2B5EF4-FFF2-40B4-BE49-F238E27FC236}">
                <a16:creationId xmlns:a16="http://schemas.microsoft.com/office/drawing/2014/main" id="{DB387C96-BAEF-796B-6443-A8EF45528E0C}"/>
              </a:ext>
            </a:extLst>
          </p:cNvPr>
          <p:cNvGrpSpPr/>
          <p:nvPr/>
        </p:nvGrpSpPr>
        <p:grpSpPr>
          <a:xfrm>
            <a:off x="5142084" y="1975012"/>
            <a:ext cx="818611" cy="800469"/>
            <a:chOff x="5142084" y="1855488"/>
            <a:chExt cx="818611" cy="800469"/>
          </a:xfrm>
        </p:grpSpPr>
        <p:sp>
          <p:nvSpPr>
            <p:cNvPr id="8" name="Elipse 7">
              <a:extLst>
                <a:ext uri="{FF2B5EF4-FFF2-40B4-BE49-F238E27FC236}">
                  <a16:creationId xmlns:a16="http://schemas.microsoft.com/office/drawing/2014/main" id="{D2284F35-694A-7C2D-6C62-5994E8A39ED3}"/>
                </a:ext>
              </a:extLst>
            </p:cNvPr>
            <p:cNvSpPr/>
            <p:nvPr/>
          </p:nvSpPr>
          <p:spPr>
            <a:xfrm>
              <a:off x="5142084" y="1855488"/>
              <a:ext cx="818611" cy="800469"/>
            </a:xfrm>
            <a:prstGeom prst="ellipse">
              <a:avLst/>
            </a:prstGeom>
            <a:solidFill>
              <a:srgbClr val="971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0" name="Gráfico 9" descr="Plano con relleno sólido">
              <a:extLst>
                <a:ext uri="{FF2B5EF4-FFF2-40B4-BE49-F238E27FC236}">
                  <a16:creationId xmlns:a16="http://schemas.microsoft.com/office/drawing/2014/main" id="{C9F90EFA-5E50-510C-1090-425499300ED0}"/>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252136" y="1954934"/>
              <a:ext cx="596900" cy="601577"/>
            </a:xfrm>
            <a:prstGeom prst="rect">
              <a:avLst/>
            </a:prstGeom>
          </p:spPr>
        </p:pic>
      </p:grpSp>
      <p:sp>
        <p:nvSpPr>
          <p:cNvPr id="16" name="object 14">
            <a:extLst>
              <a:ext uri="{FF2B5EF4-FFF2-40B4-BE49-F238E27FC236}">
                <a16:creationId xmlns:a16="http://schemas.microsoft.com/office/drawing/2014/main" id="{2ECC2B9C-1F11-9E35-7F0D-B4AECBA26314}"/>
              </a:ext>
            </a:extLst>
          </p:cNvPr>
          <p:cNvSpPr txBox="1"/>
          <p:nvPr/>
        </p:nvSpPr>
        <p:spPr>
          <a:xfrm>
            <a:off x="6096000" y="5195575"/>
            <a:ext cx="5221288" cy="874597"/>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endParaRPr>
          </a:p>
          <a:p>
            <a:pPr algn="just" defTabSz="914358"/>
            <a:r>
              <a:rPr lang="en-us">
                <a:solidFill>
                  <a:schemeClr val="tx1">
                    <a:lumMod val="85000"/>
                    <a:lumOff val="15000"/>
                  </a:schemeClr>
                </a:solidFill>
                <a:latin typeface="Arial"/>
                <a:cs typeface="Arial"/>
                <a:sym typeface="Arial"/>
              </a:rPr>
              <a:t>Development of infrastructure to install the cable transport system.</a:t>
            </a:r>
            <a:endParaRPr lang="es-ES">
              <a:solidFill>
                <a:schemeClr val="tx1">
                  <a:lumMod val="85000"/>
                  <a:lumOff val="15000"/>
                </a:schemeClr>
              </a:solidFill>
              <a:latin typeface="Arial"/>
              <a:cs typeface="Arial"/>
            </a:endParaRPr>
          </a:p>
        </p:txBody>
      </p:sp>
      <p:grpSp>
        <p:nvGrpSpPr>
          <p:cNvPr id="12" name="Grupo 11">
            <a:extLst>
              <a:ext uri="{FF2B5EF4-FFF2-40B4-BE49-F238E27FC236}">
                <a16:creationId xmlns:a16="http://schemas.microsoft.com/office/drawing/2014/main" id="{3E324787-6FBA-E89D-8618-EAACAA8B8E21}"/>
              </a:ext>
            </a:extLst>
          </p:cNvPr>
          <p:cNvGrpSpPr/>
          <p:nvPr/>
        </p:nvGrpSpPr>
        <p:grpSpPr>
          <a:xfrm>
            <a:off x="5139866" y="5266138"/>
            <a:ext cx="800469" cy="795027"/>
            <a:chOff x="5139866" y="5071602"/>
            <a:chExt cx="800469" cy="795027"/>
          </a:xfrm>
        </p:grpSpPr>
        <p:sp>
          <p:nvSpPr>
            <p:cNvPr id="19" name="Elipse 18">
              <a:extLst>
                <a:ext uri="{FF2B5EF4-FFF2-40B4-BE49-F238E27FC236}">
                  <a16:creationId xmlns:a16="http://schemas.microsoft.com/office/drawing/2014/main" id="{AF9759C2-BE47-0BAC-E3B8-ED96B64C9FCD}"/>
                </a:ext>
              </a:extLst>
            </p:cNvPr>
            <p:cNvSpPr/>
            <p:nvPr/>
          </p:nvSpPr>
          <p:spPr>
            <a:xfrm>
              <a:off x="5139866" y="5071602"/>
              <a:ext cx="800469" cy="795027"/>
            </a:xfrm>
            <a:prstGeom prst="ellipse">
              <a:avLst/>
            </a:prstGeom>
            <a:solidFill>
              <a:srgbClr val="971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0" name="Gráfico 19" descr="Hombre trabajador de la construcción con relleno sólido">
              <a:extLst>
                <a:ext uri="{FF2B5EF4-FFF2-40B4-BE49-F238E27FC236}">
                  <a16:creationId xmlns:a16="http://schemas.microsoft.com/office/drawing/2014/main" id="{F228F879-5FA3-D18E-AB8C-AB06BB92FCE6}"/>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190380" y="5129174"/>
              <a:ext cx="682173" cy="682173"/>
            </a:xfrm>
            <a:prstGeom prst="rect">
              <a:avLst/>
            </a:prstGeom>
          </p:spPr>
        </p:pic>
      </p:grpSp>
      <p:sp>
        <p:nvSpPr>
          <p:cNvPr id="15" name="object 14">
            <a:extLst>
              <a:ext uri="{FF2B5EF4-FFF2-40B4-BE49-F238E27FC236}">
                <a16:creationId xmlns:a16="http://schemas.microsoft.com/office/drawing/2014/main" id="{AC30F340-74A7-5026-7A2D-58BE0E25B14E}"/>
              </a:ext>
            </a:extLst>
          </p:cNvPr>
          <p:cNvSpPr txBox="1"/>
          <p:nvPr/>
        </p:nvSpPr>
        <p:spPr>
          <a:xfrm>
            <a:off x="6096000" y="3877961"/>
            <a:ext cx="5221288" cy="874597"/>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panose="020B0604020202020204" pitchFamily="34" charset="0"/>
                <a:cs typeface="Arial" panose="020B0604020202020204" pitchFamily="34" charset="0"/>
                <a:sym typeface="Arial"/>
              </a:rPr>
              <a:t>Investment</a:t>
            </a:r>
            <a:r>
              <a:rPr lang="es-MX" sz="2000" b="1">
                <a:solidFill>
                  <a:schemeClr val="tx1">
                    <a:lumMod val="85000"/>
                    <a:lumOff val="15000"/>
                  </a:schemeClr>
                </a:solidFill>
                <a:latin typeface="Arial" panose="020B0604020202020204" pitchFamily="34" charset="0"/>
                <a:cs typeface="Arial" panose="020B0604020202020204" pitchFamily="34" charset="0"/>
                <a:sym typeface="Arial"/>
              </a:rPr>
              <a:t> </a:t>
            </a:r>
            <a:r>
              <a:rPr lang="es-MX" sz="2000" b="1" err="1">
                <a:solidFill>
                  <a:schemeClr val="tx1">
                    <a:lumMod val="85000"/>
                    <a:lumOff val="15000"/>
                  </a:schemeClr>
                </a:solidFill>
                <a:latin typeface="Arial" panose="020B0604020202020204" pitchFamily="34" charset="0"/>
                <a:cs typeface="Arial" panose="020B0604020202020204" pitchFamily="34" charset="0"/>
                <a:sym typeface="Arial"/>
              </a:rPr>
              <a:t>Amount</a:t>
            </a:r>
            <a:r>
              <a:rPr lang="es-MX" sz="2000" b="1">
                <a:solidFill>
                  <a:schemeClr val="tx1">
                    <a:lumMod val="85000"/>
                    <a:lumOff val="15000"/>
                  </a:schemeClr>
                </a:solidFill>
                <a:latin typeface="Arial" panose="020B0604020202020204" pitchFamily="34" charset="0"/>
                <a:cs typeface="Arial" panose="020B0604020202020204" pitchFamily="34" charset="0"/>
                <a:sym typeface="Arial"/>
              </a:rPr>
              <a:t>: </a:t>
            </a:r>
            <a:r>
              <a:rPr lang="es-MX" sz="2000" b="1">
                <a:solidFill>
                  <a:schemeClr val="tx1">
                    <a:lumMod val="85000"/>
                    <a:lumOff val="15000"/>
                  </a:schemeClr>
                </a:solidFill>
                <a:latin typeface="Arial" panose="020B0604020202020204" pitchFamily="34" charset="0"/>
                <a:ea typeface="+mn-lt"/>
                <a:cs typeface="Arial" panose="020B0604020202020204" pitchFamily="34" charset="0"/>
                <a:sym typeface="Arial"/>
              </a:rPr>
              <a:t>US$ 15.7 MM</a:t>
            </a:r>
          </a:p>
          <a:p>
            <a:pPr algn="just" defTabSz="914358"/>
            <a:r>
              <a:rPr lang="en-us">
                <a:solidFill>
                  <a:schemeClr val="tx1">
                    <a:lumMod val="85000"/>
                    <a:lumOff val="15000"/>
                  </a:schemeClr>
                </a:solidFill>
                <a:latin typeface="Arial"/>
                <a:cs typeface="Arial"/>
                <a:sym typeface="Arial"/>
              </a:rPr>
              <a:t>Self-financed unsolicited proposal modality for a term to be defined</a:t>
            </a:r>
            <a:r>
              <a:rPr lang="es-MX">
                <a:solidFill>
                  <a:schemeClr val="tx1">
                    <a:lumMod val="85000"/>
                    <a:lumOff val="15000"/>
                  </a:schemeClr>
                </a:solidFill>
                <a:latin typeface="Arial"/>
                <a:cs typeface="Arial"/>
                <a:sym typeface="Arial"/>
              </a:rPr>
              <a:t>.</a:t>
            </a:r>
          </a:p>
        </p:txBody>
      </p:sp>
      <p:grpSp>
        <p:nvGrpSpPr>
          <p:cNvPr id="21" name="Grupo 20">
            <a:extLst>
              <a:ext uri="{FF2B5EF4-FFF2-40B4-BE49-F238E27FC236}">
                <a16:creationId xmlns:a16="http://schemas.microsoft.com/office/drawing/2014/main" id="{5EB32120-BFA7-42CF-F66F-98D28E09E0F7}"/>
              </a:ext>
            </a:extLst>
          </p:cNvPr>
          <p:cNvGrpSpPr/>
          <p:nvPr/>
        </p:nvGrpSpPr>
        <p:grpSpPr>
          <a:xfrm>
            <a:off x="5143992" y="3943535"/>
            <a:ext cx="818611" cy="805004"/>
            <a:chOff x="5143992" y="3819188"/>
            <a:chExt cx="818611" cy="805004"/>
          </a:xfrm>
        </p:grpSpPr>
        <p:sp>
          <p:nvSpPr>
            <p:cNvPr id="22" name="Elipse 21">
              <a:extLst>
                <a:ext uri="{FF2B5EF4-FFF2-40B4-BE49-F238E27FC236}">
                  <a16:creationId xmlns:a16="http://schemas.microsoft.com/office/drawing/2014/main" id="{0E68C1B6-AB2B-D3DF-AB68-678C90081F8F}"/>
                </a:ext>
              </a:extLst>
            </p:cNvPr>
            <p:cNvSpPr/>
            <p:nvPr/>
          </p:nvSpPr>
          <p:spPr>
            <a:xfrm>
              <a:off x="5143992" y="3819188"/>
              <a:ext cx="818611" cy="805004"/>
            </a:xfrm>
            <a:prstGeom prst="ellipse">
              <a:avLst/>
            </a:prstGeom>
            <a:solidFill>
              <a:srgbClr val="971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3" name="Gráfico 22" descr="Monedas con relleno sólido">
              <a:extLst>
                <a:ext uri="{FF2B5EF4-FFF2-40B4-BE49-F238E27FC236}">
                  <a16:creationId xmlns:a16="http://schemas.microsoft.com/office/drawing/2014/main" id="{50DCC12A-B006-B0F2-35BF-B76B4E5AA558}"/>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234994" y="3910087"/>
              <a:ext cx="614042" cy="623207"/>
            </a:xfrm>
            <a:prstGeom prst="rect">
              <a:avLst/>
            </a:prstGeom>
          </p:spPr>
        </p:pic>
      </p:grpSp>
      <p:grpSp>
        <p:nvGrpSpPr>
          <p:cNvPr id="4" name="Grupo 3">
            <a:extLst>
              <a:ext uri="{FF2B5EF4-FFF2-40B4-BE49-F238E27FC236}">
                <a16:creationId xmlns:a16="http://schemas.microsoft.com/office/drawing/2014/main" id="{16601F84-10BD-EF11-D2E2-5D9E56E051EE}"/>
              </a:ext>
            </a:extLst>
          </p:cNvPr>
          <p:cNvGrpSpPr/>
          <p:nvPr/>
        </p:nvGrpSpPr>
        <p:grpSpPr>
          <a:xfrm>
            <a:off x="354298" y="996472"/>
            <a:ext cx="3898394" cy="1155318"/>
            <a:chOff x="354298" y="996472"/>
            <a:chExt cx="3898394" cy="1155318"/>
          </a:xfrm>
        </p:grpSpPr>
        <p:sp>
          <p:nvSpPr>
            <p:cNvPr id="5" name="object 5">
              <a:extLst>
                <a:ext uri="{FF2B5EF4-FFF2-40B4-BE49-F238E27FC236}">
                  <a16:creationId xmlns:a16="http://schemas.microsoft.com/office/drawing/2014/main" id="{0FD633C9-C738-7103-AF2A-79E25A212F28}"/>
                </a:ext>
              </a:extLst>
            </p:cNvPr>
            <p:cNvSpPr txBox="1"/>
            <p:nvPr/>
          </p:nvSpPr>
          <p:spPr>
            <a:xfrm>
              <a:off x="708226" y="1886877"/>
              <a:ext cx="3155750" cy="264913"/>
            </a:xfrm>
            <a:prstGeom prst="rect">
              <a:avLst/>
            </a:prstGeom>
            <a:solidFill>
              <a:srgbClr val="EE8E00"/>
            </a:solidFill>
          </p:spPr>
          <p:txBody>
            <a:bodyPr vert="horz" wrap="square" lIns="0" tIns="12699" rIns="0" bIns="0" rtlCol="0">
              <a:spAutoFit/>
            </a:bodyPr>
            <a:lstStyle/>
            <a:p>
              <a:pPr marL="12699" algn="ctr" defTabSz="914358">
                <a:spcBef>
                  <a:spcPts val="100"/>
                </a:spcBef>
                <a:defRPr/>
              </a:pPr>
              <a:r>
                <a:rPr lang="es-MX" sz="1600" b="1" spc="-10">
                  <a:solidFill>
                    <a:srgbClr val="FFFFFF"/>
                  </a:solidFill>
                  <a:latin typeface="Arial"/>
                  <a:cs typeface="Arial"/>
                  <a:sym typeface="Arial"/>
                </a:rPr>
                <a:t>STRUCTURING</a:t>
              </a:r>
              <a:endParaRPr lang="es-PE" sz="1600" b="1">
                <a:solidFill>
                  <a:prstClr val="black"/>
                </a:solidFill>
                <a:latin typeface="Arial"/>
                <a:cs typeface="Arial"/>
                <a:sym typeface="Arial"/>
              </a:endParaRPr>
            </a:p>
          </p:txBody>
        </p:sp>
        <p:grpSp>
          <p:nvGrpSpPr>
            <p:cNvPr id="6" name="Grupo 5">
              <a:extLst>
                <a:ext uri="{FF2B5EF4-FFF2-40B4-BE49-F238E27FC236}">
                  <a16:creationId xmlns:a16="http://schemas.microsoft.com/office/drawing/2014/main" id="{8A03F6BC-76B9-636A-5D4E-C717C8B3DBB0}"/>
                </a:ext>
              </a:extLst>
            </p:cNvPr>
            <p:cNvGrpSpPr/>
            <p:nvPr/>
          </p:nvGrpSpPr>
          <p:grpSpPr>
            <a:xfrm>
              <a:off x="354298" y="996472"/>
              <a:ext cx="3898394" cy="978370"/>
              <a:chOff x="-164593" y="5768531"/>
              <a:chExt cx="3898394" cy="978370"/>
            </a:xfrm>
            <a:noFill/>
          </p:grpSpPr>
          <p:sp>
            <p:nvSpPr>
              <p:cNvPr id="9" name="object 2">
                <a:extLst>
                  <a:ext uri="{FF2B5EF4-FFF2-40B4-BE49-F238E27FC236}">
                    <a16:creationId xmlns:a16="http://schemas.microsoft.com/office/drawing/2014/main" id="{1603412F-9C6C-5DCB-0E39-86780EED13EE}"/>
                  </a:ext>
                </a:extLst>
              </p:cNvPr>
              <p:cNvSpPr/>
              <p:nvPr/>
            </p:nvSpPr>
            <p:spPr>
              <a:xfrm>
                <a:off x="-164593" y="5768531"/>
                <a:ext cx="3898394" cy="978370"/>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prstClr val="black"/>
                  </a:solidFill>
                  <a:latin typeface="Arial"/>
                  <a:cs typeface="Arial"/>
                  <a:sym typeface="Arial"/>
                </a:endParaRPr>
              </a:p>
            </p:txBody>
          </p:sp>
          <p:sp>
            <p:nvSpPr>
              <p:cNvPr id="11" name="object 5">
                <a:extLst>
                  <a:ext uri="{FF2B5EF4-FFF2-40B4-BE49-F238E27FC236}">
                    <a16:creationId xmlns:a16="http://schemas.microsoft.com/office/drawing/2014/main" id="{A96BBC4C-2043-ADEB-C601-8FC325BBE47F}"/>
                  </a:ext>
                </a:extLst>
              </p:cNvPr>
              <p:cNvSpPr txBox="1"/>
              <p:nvPr/>
            </p:nvSpPr>
            <p:spPr>
              <a:xfrm>
                <a:off x="191765" y="5883645"/>
                <a:ext cx="1981799" cy="751487"/>
              </a:xfrm>
              <a:prstGeom prst="rect">
                <a:avLst/>
              </a:prstGeom>
              <a:grpFill/>
            </p:spPr>
            <p:txBody>
              <a:bodyPr vert="horz" wrap="square" lIns="0" tIns="12699" rIns="0" bIns="0" rtlCol="0">
                <a:spAutoFit/>
              </a:bodyPr>
              <a:lstStyle/>
              <a:p>
                <a:pPr marL="12699" defTabSz="914358">
                  <a:defRPr/>
                </a:pPr>
                <a:r>
                  <a:rPr lang="en-US" sz="1600" b="1" spc="-10">
                    <a:solidFill>
                      <a:srgbClr val="FFFFFF"/>
                    </a:solidFill>
                    <a:latin typeface="Arial"/>
                    <a:cs typeface="Arial"/>
                    <a:sym typeface="Arial"/>
                  </a:rPr>
                  <a:t>ESTIMATED DATE OF DECLARATION OF INTEREST</a:t>
                </a:r>
                <a:endParaRPr lang="es-PE" sz="1600">
                  <a:solidFill>
                    <a:prstClr val="black"/>
                  </a:solidFill>
                  <a:latin typeface="Arial"/>
                  <a:cs typeface="Arial"/>
                  <a:sym typeface="Arial"/>
                </a:endParaRPr>
              </a:p>
            </p:txBody>
          </p:sp>
          <p:sp>
            <p:nvSpPr>
              <p:cNvPr id="13" name="object 18">
                <a:extLst>
                  <a:ext uri="{FF2B5EF4-FFF2-40B4-BE49-F238E27FC236}">
                    <a16:creationId xmlns:a16="http://schemas.microsoft.com/office/drawing/2014/main" id="{0335C6F8-4B27-4B35-2A23-4D6F62F93FD8}"/>
                  </a:ext>
                </a:extLst>
              </p:cNvPr>
              <p:cNvSpPr txBox="1"/>
              <p:nvPr/>
            </p:nvSpPr>
            <p:spPr>
              <a:xfrm>
                <a:off x="2123271" y="5897597"/>
                <a:ext cx="1241098" cy="243656"/>
              </a:xfrm>
              <a:prstGeom prst="rect">
                <a:avLst/>
              </a:prstGeom>
              <a:solidFill>
                <a:srgbClr val="FF9900"/>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7" name="object 17">
              <a:extLst>
                <a:ext uri="{FF2B5EF4-FFF2-40B4-BE49-F238E27FC236}">
                  <a16:creationId xmlns:a16="http://schemas.microsoft.com/office/drawing/2014/main" id="{1D7360F8-123B-4A59-29BD-BEDC12678C1B}"/>
                </a:ext>
              </a:extLst>
            </p:cNvPr>
            <p:cNvSpPr txBox="1"/>
            <p:nvPr/>
          </p:nvSpPr>
          <p:spPr>
            <a:xfrm>
              <a:off x="2957998" y="1366208"/>
              <a:ext cx="597755" cy="321241"/>
            </a:xfrm>
            <a:prstGeom prst="rect">
              <a:avLst/>
            </a:prstGeom>
            <a:no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4</a:t>
              </a:r>
              <a:endParaRPr sz="2000">
                <a:solidFill>
                  <a:schemeClr val="bg1"/>
                </a:solidFill>
                <a:latin typeface="Arial"/>
                <a:cs typeface="Arial"/>
                <a:sym typeface="Arial"/>
              </a:endParaRPr>
            </a:p>
          </p:txBody>
        </p:sp>
      </p:grpSp>
    </p:spTree>
    <p:extLst>
      <p:ext uri="{BB962C8B-B14F-4D97-AF65-F5344CB8AC3E}">
        <p14:creationId xmlns:p14="http://schemas.microsoft.com/office/powerpoint/2010/main" val="23233326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ángulo 34">
            <a:extLst>
              <a:ext uri="{FF2B5EF4-FFF2-40B4-BE49-F238E27FC236}">
                <a16:creationId xmlns:a16="http://schemas.microsoft.com/office/drawing/2014/main" id="{EAED7706-EB75-1D4A-B353-206161493C2E}"/>
              </a:ext>
            </a:extLst>
          </p:cNvPr>
          <p:cNvSpPr/>
          <p:nvPr/>
        </p:nvSpPr>
        <p:spPr>
          <a:xfrm>
            <a:off x="949112"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CuadroTexto 2">
            <a:extLst>
              <a:ext uri="{FF2B5EF4-FFF2-40B4-BE49-F238E27FC236}">
                <a16:creationId xmlns:a16="http://schemas.microsoft.com/office/drawing/2014/main" id="{B3088468-D233-14D1-517B-E1D171FB0AF6}"/>
              </a:ext>
            </a:extLst>
          </p:cNvPr>
          <p:cNvSpPr txBox="1"/>
          <p:nvPr/>
        </p:nvSpPr>
        <p:spPr>
          <a:xfrm>
            <a:off x="5289783" y="1196118"/>
            <a:ext cx="5569779" cy="860413"/>
          </a:xfrm>
          <a:prstGeom prst="rect">
            <a:avLst/>
          </a:prstGeom>
          <a:noFill/>
          <a:ln>
            <a:noFill/>
          </a:ln>
        </p:spPr>
        <p:txBody>
          <a:bodyPr wrap="square" lIns="91440" tIns="45720" rIns="91440" bIns="45720" anchor="t">
            <a:spAutoFit/>
          </a:bodyPr>
          <a:lstStyle/>
          <a:p>
            <a:r>
              <a:rPr lang="en-US" sz="2400" b="1">
                <a:solidFill>
                  <a:srgbClr val="002060"/>
                </a:solidFill>
                <a:latin typeface="Arial"/>
                <a:cs typeface="Arial"/>
              </a:rPr>
              <a:t>OPERATION AND MAINTENANCE OF LIMA CONVENTION CENTER</a:t>
            </a:r>
            <a:endParaRPr lang="es-ES" sz="2400" b="1">
              <a:solidFill>
                <a:srgbClr val="002060"/>
              </a:solidFill>
              <a:latin typeface="Arial"/>
              <a:cs typeface="Arial"/>
            </a:endParaRPr>
          </a:p>
        </p:txBody>
      </p:sp>
      <p:grpSp>
        <p:nvGrpSpPr>
          <p:cNvPr id="33" name="Grupo 32">
            <a:extLst>
              <a:ext uri="{FF2B5EF4-FFF2-40B4-BE49-F238E27FC236}">
                <a16:creationId xmlns:a16="http://schemas.microsoft.com/office/drawing/2014/main" id="{D3AC4373-0C0A-AD73-1215-2C2C92910947}"/>
              </a:ext>
            </a:extLst>
          </p:cNvPr>
          <p:cNvGrpSpPr/>
          <p:nvPr/>
        </p:nvGrpSpPr>
        <p:grpSpPr>
          <a:xfrm>
            <a:off x="5196872" y="2330265"/>
            <a:ext cx="6175205" cy="1133643"/>
            <a:chOff x="5142084" y="1448288"/>
            <a:chExt cx="6175205" cy="1133643"/>
          </a:xfrm>
        </p:grpSpPr>
        <p:sp>
          <p:nvSpPr>
            <p:cNvPr id="14" name="object 14">
              <a:extLst>
                <a:ext uri="{FF2B5EF4-FFF2-40B4-BE49-F238E27FC236}">
                  <a16:creationId xmlns:a16="http://schemas.microsoft.com/office/drawing/2014/main" id="{DCE7083E-D3D9-5529-12EE-AA43F41B026D}"/>
                </a:ext>
              </a:extLst>
            </p:cNvPr>
            <p:cNvSpPr txBox="1"/>
            <p:nvPr/>
          </p:nvSpPr>
          <p:spPr>
            <a:xfrm>
              <a:off x="6096001" y="1448288"/>
              <a:ext cx="5221288" cy="1133643"/>
            </a:xfrm>
            <a:prstGeom prst="rect">
              <a:avLst/>
            </a:prstGeom>
          </p:spPr>
          <p:txBody>
            <a:bodyPr vert="horz" wrap="square" lIns="0" tIns="12699" rIns="0" bIns="0" rtlCol="0" anchor="t">
              <a:spAutoFit/>
            </a:bodyPr>
            <a:lstStyle/>
            <a:p>
              <a:pPr marL="12065" marR="5080" algn="just" defTabSz="914358">
                <a:spcBef>
                  <a:spcPts val="100"/>
                </a:spcBef>
              </a:pPr>
              <a:r>
                <a:rPr lang="es-MX" b="1" err="1">
                  <a:solidFill>
                    <a:schemeClr val="tx1">
                      <a:lumMod val="85000"/>
                      <a:lumOff val="15000"/>
                    </a:schemeClr>
                  </a:solidFill>
                  <a:latin typeface="Arial"/>
                  <a:cs typeface="Arial"/>
                  <a:sym typeface="Arial"/>
                </a:rPr>
                <a:t>Description</a:t>
              </a:r>
              <a:endParaRPr lang="es-MX" b="1">
                <a:solidFill>
                  <a:schemeClr val="tx1">
                    <a:lumMod val="85000"/>
                    <a:lumOff val="15000"/>
                  </a:schemeClr>
                </a:solidFill>
                <a:latin typeface="Arial"/>
                <a:cs typeface="Arial"/>
                <a:sym typeface="Arial"/>
              </a:endParaRPr>
            </a:p>
            <a:p>
              <a:pPr marL="12065" marR="5080" algn="just" defTabSz="914358">
                <a:spcBef>
                  <a:spcPts val="100"/>
                </a:spcBef>
              </a:pPr>
              <a:r>
                <a:rPr lang="en-US" sz="1800">
                  <a:solidFill>
                    <a:schemeClr val="tx1">
                      <a:lumMod val="85000"/>
                      <a:lumOff val="15000"/>
                    </a:schemeClr>
                  </a:solidFill>
                  <a:latin typeface="Arial"/>
                  <a:cs typeface="Arial"/>
                  <a:sym typeface="Arial"/>
                </a:rPr>
                <a:t>Operation, Exploitation, Conservation, and Comprehensive Maintenance of the Lima Convention Center</a:t>
              </a:r>
              <a:endParaRPr lang="es-MX" b="1">
                <a:solidFill>
                  <a:schemeClr val="tx1">
                    <a:lumMod val="85000"/>
                    <a:lumOff val="15000"/>
                  </a:schemeClr>
                </a:solidFill>
                <a:latin typeface="Arial"/>
                <a:cs typeface="Arial"/>
              </a:endParaRPr>
            </a:p>
          </p:txBody>
        </p:sp>
        <p:grpSp>
          <p:nvGrpSpPr>
            <p:cNvPr id="2" name="Grupo 1">
              <a:extLst>
                <a:ext uri="{FF2B5EF4-FFF2-40B4-BE49-F238E27FC236}">
                  <a16:creationId xmlns:a16="http://schemas.microsoft.com/office/drawing/2014/main" id="{ED2D2BF0-0848-CFFC-0A6E-DAF4E0D06484}"/>
                </a:ext>
              </a:extLst>
            </p:cNvPr>
            <p:cNvGrpSpPr/>
            <p:nvPr/>
          </p:nvGrpSpPr>
          <p:grpSpPr>
            <a:xfrm>
              <a:off x="5142084" y="1448288"/>
              <a:ext cx="818611" cy="800469"/>
              <a:chOff x="5142084" y="1855488"/>
              <a:chExt cx="818611" cy="800469"/>
            </a:xfrm>
          </p:grpSpPr>
          <p:sp>
            <p:nvSpPr>
              <p:cNvPr id="4" name="Elipse 3">
                <a:extLst>
                  <a:ext uri="{FF2B5EF4-FFF2-40B4-BE49-F238E27FC236}">
                    <a16:creationId xmlns:a16="http://schemas.microsoft.com/office/drawing/2014/main" id="{65FF1CBF-6B53-D1D1-6F30-8F5C16FA29FB}"/>
                  </a:ext>
                </a:extLst>
              </p:cNvPr>
              <p:cNvSpPr/>
              <p:nvPr/>
            </p:nvSpPr>
            <p:spPr>
              <a:xfrm>
                <a:off x="5142084" y="1855488"/>
                <a:ext cx="818611" cy="800469"/>
              </a:xfrm>
              <a:prstGeom prst="ellipse">
                <a:avLst/>
              </a:prstGeom>
              <a:solidFill>
                <a:srgbClr val="971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7" name="Gráfico 16" descr="Plano con relleno sólido">
                <a:extLst>
                  <a:ext uri="{FF2B5EF4-FFF2-40B4-BE49-F238E27FC236}">
                    <a16:creationId xmlns:a16="http://schemas.microsoft.com/office/drawing/2014/main" id="{2AEA53D7-DFB0-1AED-DA1D-0F09B8CC4568}"/>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52136" y="1954934"/>
                <a:ext cx="596900" cy="601577"/>
              </a:xfrm>
              <a:prstGeom prst="rect">
                <a:avLst/>
              </a:prstGeom>
            </p:spPr>
          </p:pic>
        </p:grpSp>
      </p:grpSp>
      <p:grpSp>
        <p:nvGrpSpPr>
          <p:cNvPr id="31" name="Grupo 30">
            <a:extLst>
              <a:ext uri="{FF2B5EF4-FFF2-40B4-BE49-F238E27FC236}">
                <a16:creationId xmlns:a16="http://schemas.microsoft.com/office/drawing/2014/main" id="{A46C766E-3311-5955-5E1D-30BF52C94E25}"/>
              </a:ext>
            </a:extLst>
          </p:cNvPr>
          <p:cNvGrpSpPr/>
          <p:nvPr/>
        </p:nvGrpSpPr>
        <p:grpSpPr>
          <a:xfrm>
            <a:off x="5198781" y="3769100"/>
            <a:ext cx="6173296" cy="874597"/>
            <a:chOff x="5143992" y="3795745"/>
            <a:chExt cx="6173296" cy="874597"/>
          </a:xfrm>
        </p:grpSpPr>
        <p:sp>
          <p:nvSpPr>
            <p:cNvPr id="15" name="object 14">
              <a:extLst>
                <a:ext uri="{FF2B5EF4-FFF2-40B4-BE49-F238E27FC236}">
                  <a16:creationId xmlns:a16="http://schemas.microsoft.com/office/drawing/2014/main" id="{AC30F340-74A7-5026-7A2D-58BE0E25B14E}"/>
                </a:ext>
              </a:extLst>
            </p:cNvPr>
            <p:cNvSpPr txBox="1"/>
            <p:nvPr/>
          </p:nvSpPr>
          <p:spPr>
            <a:xfrm>
              <a:off x="6096000" y="3795745"/>
              <a:ext cx="5221288" cy="874597"/>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panose="020B0604020202020204" pitchFamily="34" charset="0"/>
                  <a:cs typeface="Arial" panose="020B0604020202020204" pitchFamily="34" charset="0"/>
                  <a:sym typeface="Arial"/>
                </a:rPr>
                <a:t>Investment</a:t>
              </a:r>
              <a:r>
                <a:rPr lang="es-MX" sz="2000" b="1">
                  <a:solidFill>
                    <a:schemeClr val="tx1">
                      <a:lumMod val="85000"/>
                      <a:lumOff val="15000"/>
                    </a:schemeClr>
                  </a:solidFill>
                  <a:latin typeface="Arial" panose="020B0604020202020204" pitchFamily="34" charset="0"/>
                  <a:cs typeface="Arial" panose="020B0604020202020204" pitchFamily="34" charset="0"/>
                  <a:sym typeface="Arial"/>
                </a:rPr>
                <a:t> </a:t>
              </a:r>
              <a:r>
                <a:rPr lang="es-MX" sz="2000" b="1" err="1">
                  <a:solidFill>
                    <a:schemeClr val="tx1">
                      <a:lumMod val="85000"/>
                      <a:lumOff val="15000"/>
                    </a:schemeClr>
                  </a:solidFill>
                  <a:latin typeface="Arial" panose="020B0604020202020204" pitchFamily="34" charset="0"/>
                  <a:cs typeface="Arial" panose="020B0604020202020204" pitchFamily="34" charset="0"/>
                  <a:sym typeface="Arial"/>
                </a:rPr>
                <a:t>Amount</a:t>
              </a:r>
              <a:r>
                <a:rPr lang="es-MX" sz="2000" b="1">
                  <a:solidFill>
                    <a:schemeClr val="tx1">
                      <a:lumMod val="85000"/>
                      <a:lumOff val="15000"/>
                    </a:schemeClr>
                  </a:solidFill>
                  <a:latin typeface="Arial" panose="020B0604020202020204" pitchFamily="34" charset="0"/>
                  <a:cs typeface="Arial" panose="020B0604020202020204" pitchFamily="34" charset="0"/>
                  <a:sym typeface="Arial"/>
                </a:rPr>
                <a:t>: </a:t>
              </a:r>
              <a:r>
                <a:rPr lang="es-MX" sz="2000" b="1">
                  <a:solidFill>
                    <a:schemeClr val="tx1">
                      <a:lumMod val="85000"/>
                      <a:lumOff val="15000"/>
                    </a:schemeClr>
                  </a:solidFill>
                  <a:latin typeface="Arial" panose="020B0604020202020204" pitchFamily="34" charset="0"/>
                  <a:ea typeface="+mn-lt"/>
                  <a:cs typeface="Arial" panose="020B0604020202020204" pitchFamily="34" charset="0"/>
                  <a:sym typeface="Arial"/>
                </a:rPr>
                <a:t>US$ 78 MM</a:t>
              </a:r>
            </a:p>
            <a:p>
              <a:pPr algn="just" defTabSz="914358"/>
              <a:r>
                <a:rPr lang="en-us">
                  <a:solidFill>
                    <a:schemeClr val="tx1">
                      <a:lumMod val="85000"/>
                      <a:lumOff val="15000"/>
                    </a:schemeClr>
                  </a:solidFill>
                  <a:latin typeface="Arial"/>
                  <a:cs typeface="Arial"/>
                  <a:sym typeface="Arial"/>
                </a:rPr>
                <a:t>Co-financed </a:t>
              </a:r>
              <a:r>
                <a:rPr lang="en-us" sz="1800">
                  <a:solidFill>
                    <a:schemeClr val="tx1">
                      <a:lumMod val="85000"/>
                      <a:lumOff val="15000"/>
                    </a:schemeClr>
                  </a:solidFill>
                  <a:latin typeface="Arial"/>
                  <a:cs typeface="Arial"/>
                  <a:sym typeface="Arial"/>
                </a:rPr>
                <a:t>state initiative </a:t>
              </a:r>
              <a:r>
                <a:rPr lang="en-us">
                  <a:solidFill>
                    <a:schemeClr val="tx1">
                      <a:lumMod val="85000"/>
                      <a:lumOff val="15000"/>
                    </a:schemeClr>
                  </a:solidFill>
                  <a:latin typeface="Arial"/>
                  <a:cs typeface="Arial"/>
                  <a:sym typeface="Arial"/>
                </a:rPr>
                <a:t>modality for a term to be defined</a:t>
              </a:r>
              <a:r>
                <a:rPr lang="es-MX">
                  <a:solidFill>
                    <a:schemeClr val="tx1">
                      <a:lumMod val="85000"/>
                      <a:lumOff val="15000"/>
                    </a:schemeClr>
                  </a:solidFill>
                  <a:latin typeface="Arial"/>
                  <a:cs typeface="Arial"/>
                  <a:sym typeface="Arial"/>
                </a:rPr>
                <a:t>.</a:t>
              </a:r>
              <a:endParaRPr lang="es-MX">
                <a:solidFill>
                  <a:schemeClr val="tx1">
                    <a:lumMod val="85000"/>
                    <a:lumOff val="15000"/>
                  </a:schemeClr>
                </a:solidFill>
                <a:latin typeface="Arial"/>
                <a:cs typeface="Arial"/>
              </a:endParaRPr>
            </a:p>
          </p:txBody>
        </p:sp>
        <p:grpSp>
          <p:nvGrpSpPr>
            <p:cNvPr id="26" name="Grupo 25">
              <a:extLst>
                <a:ext uri="{FF2B5EF4-FFF2-40B4-BE49-F238E27FC236}">
                  <a16:creationId xmlns:a16="http://schemas.microsoft.com/office/drawing/2014/main" id="{7B6C32DC-153A-8BB5-CA8D-D1CAF29DC4D1}"/>
                </a:ext>
              </a:extLst>
            </p:cNvPr>
            <p:cNvGrpSpPr/>
            <p:nvPr/>
          </p:nvGrpSpPr>
          <p:grpSpPr>
            <a:xfrm>
              <a:off x="5143992" y="3861319"/>
              <a:ext cx="818611" cy="805004"/>
              <a:chOff x="5143992" y="3819188"/>
              <a:chExt cx="818611" cy="805004"/>
            </a:xfrm>
          </p:grpSpPr>
          <p:sp>
            <p:nvSpPr>
              <p:cNvPr id="28" name="Elipse 27">
                <a:extLst>
                  <a:ext uri="{FF2B5EF4-FFF2-40B4-BE49-F238E27FC236}">
                    <a16:creationId xmlns:a16="http://schemas.microsoft.com/office/drawing/2014/main" id="{BE54B4EB-68C5-244B-C7B4-D9018B682D14}"/>
                  </a:ext>
                </a:extLst>
              </p:cNvPr>
              <p:cNvSpPr/>
              <p:nvPr/>
            </p:nvSpPr>
            <p:spPr>
              <a:xfrm>
                <a:off x="5143992" y="3819188"/>
                <a:ext cx="818611" cy="805004"/>
              </a:xfrm>
              <a:prstGeom prst="ellipse">
                <a:avLst/>
              </a:prstGeom>
              <a:solidFill>
                <a:srgbClr val="971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9" name="Gráfico 28" descr="Monedas con relleno sólido">
                <a:extLst>
                  <a:ext uri="{FF2B5EF4-FFF2-40B4-BE49-F238E27FC236}">
                    <a16:creationId xmlns:a16="http://schemas.microsoft.com/office/drawing/2014/main" id="{90E6B196-DA39-82EE-FA4F-70210E59C6E8}"/>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234994" y="3910087"/>
                <a:ext cx="614042" cy="623207"/>
              </a:xfrm>
              <a:prstGeom prst="rect">
                <a:avLst/>
              </a:prstGeom>
            </p:spPr>
          </p:pic>
        </p:grpSp>
      </p:grpSp>
      <p:pic>
        <p:nvPicPr>
          <p:cNvPr id="10" name="Imagen 9" descr="Imagen de la pantalla de un video juego&#10;&#10;Descripción generada automáticamente con confianza baja">
            <a:extLst>
              <a:ext uri="{FF2B5EF4-FFF2-40B4-BE49-F238E27FC236}">
                <a16:creationId xmlns:a16="http://schemas.microsoft.com/office/drawing/2014/main" id="{78848BBA-6059-839D-3E0B-328A08A807FA}"/>
              </a:ext>
            </a:extLst>
          </p:cNvPr>
          <p:cNvPicPr>
            <a:picLocks noChangeAspect="1"/>
          </p:cNvPicPr>
          <p:nvPr/>
        </p:nvPicPr>
        <p:blipFill>
          <a:blip r:embed="rId6">
            <a:extLst>
              <a:ext uri="{28A0092B-C50C-407E-A947-70E740481C1C}">
                <a14:useLocalDpi xmlns:a14="http://schemas.microsoft.com/office/drawing/2010/main" val="0"/>
              </a:ext>
            </a:extLst>
          </a:blip>
          <a:srcRect l="19463" t="1476" r="16701" b="2770"/>
          <a:stretch>
            <a:fillRect/>
          </a:stretch>
        </p:blipFill>
        <p:spPr>
          <a:xfrm>
            <a:off x="581329" y="2241025"/>
            <a:ext cx="3420000" cy="3420000"/>
          </a:xfrm>
          <a:custGeom>
            <a:avLst/>
            <a:gdLst>
              <a:gd name="connsiteX0" fmla="*/ 1708030 w 3416060"/>
              <a:gd name="connsiteY0" fmla="*/ 0 h 3416060"/>
              <a:gd name="connsiteX1" fmla="*/ 3416060 w 3416060"/>
              <a:gd name="connsiteY1" fmla="*/ 1708030 h 3416060"/>
              <a:gd name="connsiteX2" fmla="*/ 1708030 w 3416060"/>
              <a:gd name="connsiteY2" fmla="*/ 3416060 h 3416060"/>
              <a:gd name="connsiteX3" fmla="*/ 0 w 3416060"/>
              <a:gd name="connsiteY3" fmla="*/ 1708030 h 3416060"/>
              <a:gd name="connsiteX4" fmla="*/ 1708030 w 3416060"/>
              <a:gd name="connsiteY4" fmla="*/ 0 h 3416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6060" h="3416060">
                <a:moveTo>
                  <a:pt x="1708030" y="0"/>
                </a:moveTo>
                <a:cubicBezTo>
                  <a:pt x="2651349" y="0"/>
                  <a:pt x="3416060" y="764711"/>
                  <a:pt x="3416060" y="1708030"/>
                </a:cubicBezTo>
                <a:cubicBezTo>
                  <a:pt x="3416060" y="2651349"/>
                  <a:pt x="2651349" y="3416060"/>
                  <a:pt x="1708030" y="3416060"/>
                </a:cubicBezTo>
                <a:cubicBezTo>
                  <a:pt x="764711" y="3416060"/>
                  <a:pt x="0" y="2651349"/>
                  <a:pt x="0" y="1708030"/>
                </a:cubicBezTo>
                <a:cubicBezTo>
                  <a:pt x="0" y="764711"/>
                  <a:pt x="764711" y="0"/>
                  <a:pt x="1708030" y="0"/>
                </a:cubicBezTo>
                <a:close/>
              </a:path>
            </a:pathLst>
          </a:custGeom>
        </p:spPr>
      </p:pic>
      <p:grpSp>
        <p:nvGrpSpPr>
          <p:cNvPr id="5" name="Grupo 4">
            <a:extLst>
              <a:ext uri="{FF2B5EF4-FFF2-40B4-BE49-F238E27FC236}">
                <a16:creationId xmlns:a16="http://schemas.microsoft.com/office/drawing/2014/main" id="{AA3EDC95-5B69-939D-D24F-EA05B4C72A87}"/>
              </a:ext>
            </a:extLst>
          </p:cNvPr>
          <p:cNvGrpSpPr/>
          <p:nvPr/>
        </p:nvGrpSpPr>
        <p:grpSpPr>
          <a:xfrm>
            <a:off x="364290" y="997603"/>
            <a:ext cx="3752547" cy="1015796"/>
            <a:chOff x="364290" y="997603"/>
            <a:chExt cx="3752547" cy="1015796"/>
          </a:xfrm>
        </p:grpSpPr>
        <p:grpSp>
          <p:nvGrpSpPr>
            <p:cNvPr id="6" name="Grupo 5">
              <a:extLst>
                <a:ext uri="{FF2B5EF4-FFF2-40B4-BE49-F238E27FC236}">
                  <a16:creationId xmlns:a16="http://schemas.microsoft.com/office/drawing/2014/main" id="{891735DF-C0D9-D493-D4E4-3CF033589097}"/>
                </a:ext>
              </a:extLst>
            </p:cNvPr>
            <p:cNvGrpSpPr/>
            <p:nvPr/>
          </p:nvGrpSpPr>
          <p:grpSpPr>
            <a:xfrm>
              <a:off x="364290" y="997603"/>
              <a:ext cx="3752547" cy="735494"/>
              <a:chOff x="-164593" y="5768531"/>
              <a:chExt cx="3898394" cy="735494"/>
            </a:xfrm>
            <a:noFill/>
          </p:grpSpPr>
          <p:sp>
            <p:nvSpPr>
              <p:cNvPr id="8" name="object 2">
                <a:extLst>
                  <a:ext uri="{FF2B5EF4-FFF2-40B4-BE49-F238E27FC236}">
                    <a16:creationId xmlns:a16="http://schemas.microsoft.com/office/drawing/2014/main" id="{8A579D15-21D6-B930-AC6C-DA7A78BDBA24}"/>
                  </a:ext>
                </a:extLst>
              </p:cNvPr>
              <p:cNvSpPr/>
              <p:nvPr/>
            </p:nvSpPr>
            <p:spPr>
              <a:xfrm>
                <a:off x="-164593" y="5768531"/>
                <a:ext cx="3898394" cy="735494"/>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schemeClr val="bg1"/>
                  </a:solidFill>
                  <a:latin typeface="Arial"/>
                  <a:cs typeface="Arial"/>
                  <a:sym typeface="Arial"/>
                </a:endParaRPr>
              </a:p>
            </p:txBody>
          </p:sp>
          <p:sp>
            <p:nvSpPr>
              <p:cNvPr id="9" name="object 5">
                <a:extLst>
                  <a:ext uri="{FF2B5EF4-FFF2-40B4-BE49-F238E27FC236}">
                    <a16:creationId xmlns:a16="http://schemas.microsoft.com/office/drawing/2014/main" id="{17663A52-5F84-E4F5-098E-991F23B98F65}"/>
                  </a:ext>
                </a:extLst>
              </p:cNvPr>
              <p:cNvSpPr txBox="1"/>
              <p:nvPr/>
            </p:nvSpPr>
            <p:spPr>
              <a:xfrm>
                <a:off x="191765" y="5883645"/>
                <a:ext cx="1981799" cy="505266"/>
              </a:xfrm>
              <a:prstGeom prst="rect">
                <a:avLst/>
              </a:prstGeom>
              <a:grpFill/>
            </p:spPr>
            <p:txBody>
              <a:bodyPr vert="horz" wrap="square" lIns="0" tIns="12699" rIns="0" bIns="0" rtlCol="0">
                <a:spAutoFit/>
              </a:bodyPr>
              <a:lstStyle/>
              <a:p>
                <a:pPr marL="12699" defTabSz="914358">
                  <a:defRPr/>
                </a:pPr>
                <a:r>
                  <a:rPr lang="es-PE" sz="1600" b="1" spc="-10">
                    <a:solidFill>
                      <a:schemeClr val="bg1"/>
                    </a:solidFill>
                    <a:latin typeface="Arial"/>
                    <a:cs typeface="Arial"/>
                    <a:sym typeface="Arial"/>
                  </a:rPr>
                  <a:t>ESTIMATED AWARD DATE</a:t>
                </a:r>
                <a:endParaRPr lang="es-PE" sz="1600">
                  <a:solidFill>
                    <a:schemeClr val="bg1"/>
                  </a:solidFill>
                  <a:latin typeface="Arial"/>
                  <a:cs typeface="Arial"/>
                  <a:sym typeface="Arial"/>
                </a:endParaRPr>
              </a:p>
            </p:txBody>
          </p:sp>
          <p:sp>
            <p:nvSpPr>
              <p:cNvPr id="11" name="object 17">
                <a:extLst>
                  <a:ext uri="{FF2B5EF4-FFF2-40B4-BE49-F238E27FC236}">
                    <a16:creationId xmlns:a16="http://schemas.microsoft.com/office/drawing/2014/main" id="{223A048C-4081-74DE-FEF4-C4E66643A651}"/>
                  </a:ext>
                </a:extLst>
              </p:cNvPr>
              <p:cNvSpPr txBox="1"/>
              <p:nvPr/>
            </p:nvSpPr>
            <p:spPr>
              <a:xfrm>
                <a:off x="2529922" y="6137136"/>
                <a:ext cx="620987" cy="321241"/>
              </a:xfrm>
              <a:prstGeom prst="rect">
                <a:avLst/>
              </a:prstGeom>
              <a:grp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4</a:t>
                </a:r>
                <a:endParaRPr sz="2000">
                  <a:solidFill>
                    <a:schemeClr val="bg1"/>
                  </a:solidFill>
                  <a:latin typeface="Arial"/>
                  <a:cs typeface="Arial"/>
                  <a:sym typeface="Arial"/>
                </a:endParaRPr>
              </a:p>
            </p:txBody>
          </p:sp>
          <p:sp>
            <p:nvSpPr>
              <p:cNvPr id="12" name="object 18">
                <a:extLst>
                  <a:ext uri="{FF2B5EF4-FFF2-40B4-BE49-F238E27FC236}">
                    <a16:creationId xmlns:a16="http://schemas.microsoft.com/office/drawing/2014/main" id="{24307A5F-3A35-5447-694A-E401FDD4AE31}"/>
                  </a:ext>
                </a:extLst>
              </p:cNvPr>
              <p:cNvSpPr txBox="1"/>
              <p:nvPr/>
            </p:nvSpPr>
            <p:spPr>
              <a:xfrm>
                <a:off x="2190151" y="5893445"/>
                <a:ext cx="1292769" cy="243656"/>
              </a:xfrm>
              <a:prstGeom prst="rect">
                <a:avLst/>
              </a:prstGeom>
              <a:solidFill>
                <a:srgbClr val="84BA4E"/>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III</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7" name="object 5">
              <a:extLst>
                <a:ext uri="{FF2B5EF4-FFF2-40B4-BE49-F238E27FC236}">
                  <a16:creationId xmlns:a16="http://schemas.microsoft.com/office/drawing/2014/main" id="{703756E4-4431-1CD4-BC25-C5EBBF864ED1}"/>
                </a:ext>
              </a:extLst>
            </p:cNvPr>
            <p:cNvSpPr txBox="1"/>
            <p:nvPr/>
          </p:nvSpPr>
          <p:spPr>
            <a:xfrm>
              <a:off x="707316" y="1754355"/>
              <a:ext cx="3168026" cy="259044"/>
            </a:xfrm>
            <a:prstGeom prst="rect">
              <a:avLst/>
            </a:prstGeom>
            <a:solidFill>
              <a:srgbClr val="84BA4E"/>
            </a:solidFill>
          </p:spPr>
          <p:txBody>
            <a:bodyPr vert="horz" wrap="square" lIns="0" tIns="12699" rIns="0" bIns="0" rtlCol="0">
              <a:spAutoFit/>
            </a:bodyPr>
            <a:lstStyle/>
            <a:p>
              <a:pPr marL="12699" algn="ctr" defTabSz="914358">
                <a:spcBef>
                  <a:spcPts val="100"/>
                </a:spcBef>
                <a:defRPr/>
              </a:pPr>
              <a:r>
                <a:rPr lang="es-MX" sz="1600" b="1" spc="-10">
                  <a:solidFill>
                    <a:schemeClr val="bg1"/>
                  </a:solidFill>
                  <a:latin typeface="Arial"/>
                  <a:cs typeface="Arial"/>
                  <a:sym typeface="Arial"/>
                </a:rPr>
                <a:t>TRANSACTION</a:t>
              </a:r>
              <a:endParaRPr lang="es-PE" sz="1600" b="1">
                <a:solidFill>
                  <a:schemeClr val="bg1"/>
                </a:solidFill>
                <a:latin typeface="Arial"/>
                <a:cs typeface="Arial"/>
                <a:sym typeface="Arial"/>
              </a:endParaRPr>
            </a:p>
          </p:txBody>
        </p:sp>
      </p:grpSp>
    </p:spTree>
    <p:extLst>
      <p:ext uri="{BB962C8B-B14F-4D97-AF65-F5344CB8AC3E}">
        <p14:creationId xmlns:p14="http://schemas.microsoft.com/office/powerpoint/2010/main" val="18342632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ángulo 33">
            <a:extLst>
              <a:ext uri="{FF2B5EF4-FFF2-40B4-BE49-F238E27FC236}">
                <a16:creationId xmlns:a16="http://schemas.microsoft.com/office/drawing/2014/main" id="{1C1B5FA1-1264-1E46-92FA-28599195907A}"/>
              </a:ext>
            </a:extLst>
          </p:cNvPr>
          <p:cNvSpPr/>
          <p:nvPr/>
        </p:nvSpPr>
        <p:spPr>
          <a:xfrm>
            <a:off x="949112"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CuadroTexto 2">
            <a:extLst>
              <a:ext uri="{FF2B5EF4-FFF2-40B4-BE49-F238E27FC236}">
                <a16:creationId xmlns:a16="http://schemas.microsoft.com/office/drawing/2014/main" id="{B3088468-D233-14D1-517B-E1D171FB0AF6}"/>
              </a:ext>
            </a:extLst>
          </p:cNvPr>
          <p:cNvSpPr txBox="1"/>
          <p:nvPr/>
        </p:nvSpPr>
        <p:spPr>
          <a:xfrm>
            <a:off x="5252135" y="843481"/>
            <a:ext cx="5260521" cy="461665"/>
          </a:xfrm>
          <a:prstGeom prst="rect">
            <a:avLst/>
          </a:prstGeom>
          <a:noFill/>
          <a:ln>
            <a:noFill/>
          </a:ln>
        </p:spPr>
        <p:txBody>
          <a:bodyPr wrap="square" lIns="91440" tIns="45720" rIns="91440" bIns="45720" anchor="t">
            <a:spAutoFit/>
          </a:bodyPr>
          <a:lstStyle/>
          <a:p>
            <a:r>
              <a:rPr lang="es-ES" sz="2400" b="1">
                <a:solidFill>
                  <a:srgbClr val="002060"/>
                </a:solidFill>
                <a:latin typeface="Arial"/>
                <a:cs typeface="Arial"/>
                <a:sym typeface="Arial"/>
              </a:rPr>
              <a:t>CHOQUEQUIRAO PROJECT</a:t>
            </a:r>
          </a:p>
        </p:txBody>
      </p:sp>
      <p:pic>
        <p:nvPicPr>
          <p:cNvPr id="32" name="Imagen 31" descr="Imagen que contiene pequeño, agua, azul, vuelo&#10;&#10;Descripción generada automáticamente">
            <a:extLst>
              <a:ext uri="{FF2B5EF4-FFF2-40B4-BE49-F238E27FC236}">
                <a16:creationId xmlns:a16="http://schemas.microsoft.com/office/drawing/2014/main" id="{9388DA77-5F62-D714-5767-111D897F070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88047" y="2238891"/>
            <a:ext cx="3383206" cy="3420000"/>
          </a:xfrm>
          <a:custGeom>
            <a:avLst/>
            <a:gdLst>
              <a:gd name="connsiteX0" fmla="*/ 3114675 w 6229350"/>
              <a:gd name="connsiteY0" fmla="*/ 0 h 6229350"/>
              <a:gd name="connsiteX1" fmla="*/ 6229350 w 6229350"/>
              <a:gd name="connsiteY1" fmla="*/ 3114675 h 6229350"/>
              <a:gd name="connsiteX2" fmla="*/ 3114675 w 6229350"/>
              <a:gd name="connsiteY2" fmla="*/ 6229350 h 6229350"/>
              <a:gd name="connsiteX3" fmla="*/ 0 w 6229350"/>
              <a:gd name="connsiteY3" fmla="*/ 3114675 h 6229350"/>
              <a:gd name="connsiteX4" fmla="*/ 3114675 w 6229350"/>
              <a:gd name="connsiteY4" fmla="*/ 0 h 6229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9350" h="6229350">
                <a:moveTo>
                  <a:pt x="3114675" y="0"/>
                </a:moveTo>
                <a:cubicBezTo>
                  <a:pt x="4834863" y="0"/>
                  <a:pt x="6229350" y="1394487"/>
                  <a:pt x="6229350" y="3114675"/>
                </a:cubicBezTo>
                <a:cubicBezTo>
                  <a:pt x="6229350" y="4834863"/>
                  <a:pt x="4834863" y="6229350"/>
                  <a:pt x="3114675" y="6229350"/>
                </a:cubicBezTo>
                <a:cubicBezTo>
                  <a:pt x="1394487" y="6229350"/>
                  <a:pt x="0" y="4834863"/>
                  <a:pt x="0" y="3114675"/>
                </a:cubicBezTo>
                <a:cubicBezTo>
                  <a:pt x="0" y="1394487"/>
                  <a:pt x="1394487" y="0"/>
                  <a:pt x="3114675" y="0"/>
                </a:cubicBezTo>
                <a:close/>
              </a:path>
            </a:pathLst>
          </a:custGeom>
        </p:spPr>
      </p:pic>
      <p:grpSp>
        <p:nvGrpSpPr>
          <p:cNvPr id="33" name="Grupo 32">
            <a:extLst>
              <a:ext uri="{FF2B5EF4-FFF2-40B4-BE49-F238E27FC236}">
                <a16:creationId xmlns:a16="http://schemas.microsoft.com/office/drawing/2014/main" id="{D3AC4373-0C0A-AD73-1215-2C2C92910947}"/>
              </a:ext>
            </a:extLst>
          </p:cNvPr>
          <p:cNvGrpSpPr/>
          <p:nvPr/>
        </p:nvGrpSpPr>
        <p:grpSpPr>
          <a:xfrm>
            <a:off x="5142083" y="1564764"/>
            <a:ext cx="6175205" cy="1797927"/>
            <a:chOff x="5142084" y="1448288"/>
            <a:chExt cx="6175205" cy="1797927"/>
          </a:xfrm>
        </p:grpSpPr>
        <p:sp>
          <p:nvSpPr>
            <p:cNvPr id="14" name="object 14">
              <a:extLst>
                <a:ext uri="{FF2B5EF4-FFF2-40B4-BE49-F238E27FC236}">
                  <a16:creationId xmlns:a16="http://schemas.microsoft.com/office/drawing/2014/main" id="{DCE7083E-D3D9-5529-12EE-AA43F41B026D}"/>
                </a:ext>
              </a:extLst>
            </p:cNvPr>
            <p:cNvSpPr txBox="1"/>
            <p:nvPr/>
          </p:nvSpPr>
          <p:spPr>
            <a:xfrm>
              <a:off x="6096001" y="1448288"/>
              <a:ext cx="5221288" cy="1797927"/>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endParaRPr lang="es-MX" sz="2000" b="1">
                <a:solidFill>
                  <a:schemeClr val="tx1">
                    <a:lumMod val="85000"/>
                    <a:lumOff val="15000"/>
                  </a:schemeClr>
                </a:solidFill>
                <a:latin typeface="Arial"/>
                <a:cs typeface="Arial"/>
              </a:endParaRPr>
            </a:p>
            <a:p>
              <a:pPr algn="just" defTabSz="914358"/>
              <a:r>
                <a:rPr lang="en-us" sz="1600">
                  <a:solidFill>
                    <a:schemeClr val="tx1">
                      <a:lumMod val="85000"/>
                      <a:lumOff val="15000"/>
                    </a:schemeClr>
                  </a:solidFill>
                  <a:latin typeface="Arial"/>
                  <a:cs typeface="Arial"/>
                  <a:sym typeface="Arial"/>
                </a:rPr>
                <a:t>The project consists of the design, financing, construction, equipment, operation and maintenance of a cable car as an access road from </a:t>
              </a:r>
              <a:r>
                <a:rPr lang="en-us" sz="1600" err="1">
                  <a:solidFill>
                    <a:schemeClr val="tx1">
                      <a:lumMod val="85000"/>
                      <a:lumOff val="15000"/>
                    </a:schemeClr>
                  </a:solidFill>
                  <a:latin typeface="Arial"/>
                  <a:cs typeface="Arial"/>
                  <a:sym typeface="Arial"/>
                </a:rPr>
                <a:t>Kiuñalla</a:t>
              </a:r>
              <a:r>
                <a:rPr lang="en-us" sz="1600">
                  <a:solidFill>
                    <a:schemeClr val="tx1">
                      <a:lumMod val="85000"/>
                      <a:lumOff val="15000"/>
                    </a:schemeClr>
                  </a:solidFill>
                  <a:latin typeface="Arial"/>
                  <a:cs typeface="Arial"/>
                  <a:sym typeface="Arial"/>
                </a:rPr>
                <a:t> (Apurimac Region) to the </a:t>
              </a:r>
              <a:r>
                <a:rPr lang="en-us" sz="1600" err="1">
                  <a:solidFill>
                    <a:schemeClr val="tx1">
                      <a:lumMod val="85000"/>
                      <a:lumOff val="15000"/>
                    </a:schemeClr>
                  </a:solidFill>
                  <a:latin typeface="Arial"/>
                  <a:cs typeface="Arial"/>
                  <a:sym typeface="Arial"/>
                </a:rPr>
                <a:t>Choquequirao</a:t>
              </a:r>
              <a:r>
                <a:rPr lang="en-us" sz="1600">
                  <a:solidFill>
                    <a:schemeClr val="tx1">
                      <a:lumMod val="85000"/>
                      <a:lumOff val="15000"/>
                    </a:schemeClr>
                  </a:solidFill>
                  <a:latin typeface="Arial"/>
                  <a:cs typeface="Arial"/>
                  <a:sym typeface="Arial"/>
                </a:rPr>
                <a:t> Archaeological Park (Cusco Region), as well as the departure and arrival stations. The cable car will cross the Apurimac Canyon (1 400 m)</a:t>
              </a:r>
              <a:r>
                <a:rPr lang="es-ES" sz="1600">
                  <a:solidFill>
                    <a:schemeClr val="tx1">
                      <a:lumMod val="85000"/>
                      <a:lumOff val="15000"/>
                    </a:schemeClr>
                  </a:solidFill>
                  <a:latin typeface="Arial"/>
                  <a:cs typeface="Arial"/>
                  <a:sym typeface="Arial"/>
                </a:rPr>
                <a:t>.</a:t>
              </a:r>
              <a:endParaRPr lang="es-ES" sz="1600">
                <a:solidFill>
                  <a:schemeClr val="tx1">
                    <a:lumMod val="85000"/>
                    <a:lumOff val="15000"/>
                  </a:schemeClr>
                </a:solidFill>
                <a:latin typeface="Arial"/>
                <a:cs typeface="Arial"/>
              </a:endParaRPr>
            </a:p>
          </p:txBody>
        </p:sp>
        <p:grpSp>
          <p:nvGrpSpPr>
            <p:cNvPr id="2" name="Grupo 1">
              <a:extLst>
                <a:ext uri="{FF2B5EF4-FFF2-40B4-BE49-F238E27FC236}">
                  <a16:creationId xmlns:a16="http://schemas.microsoft.com/office/drawing/2014/main" id="{ED2D2BF0-0848-CFFC-0A6E-DAF4E0D06484}"/>
                </a:ext>
              </a:extLst>
            </p:cNvPr>
            <p:cNvGrpSpPr/>
            <p:nvPr/>
          </p:nvGrpSpPr>
          <p:grpSpPr>
            <a:xfrm>
              <a:off x="5142084" y="1448288"/>
              <a:ext cx="818611" cy="800469"/>
              <a:chOff x="5142084" y="1855488"/>
              <a:chExt cx="818611" cy="800469"/>
            </a:xfrm>
          </p:grpSpPr>
          <p:sp>
            <p:nvSpPr>
              <p:cNvPr id="4" name="Elipse 3">
                <a:extLst>
                  <a:ext uri="{FF2B5EF4-FFF2-40B4-BE49-F238E27FC236}">
                    <a16:creationId xmlns:a16="http://schemas.microsoft.com/office/drawing/2014/main" id="{65FF1CBF-6B53-D1D1-6F30-8F5C16FA29FB}"/>
                  </a:ext>
                </a:extLst>
              </p:cNvPr>
              <p:cNvSpPr/>
              <p:nvPr/>
            </p:nvSpPr>
            <p:spPr>
              <a:xfrm>
                <a:off x="5142084" y="1855488"/>
                <a:ext cx="818611" cy="800469"/>
              </a:xfrm>
              <a:prstGeom prst="ellipse">
                <a:avLst/>
              </a:prstGeom>
              <a:solidFill>
                <a:srgbClr val="971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7" name="Gráfico 16" descr="Plano con relleno sólido">
                <a:extLst>
                  <a:ext uri="{FF2B5EF4-FFF2-40B4-BE49-F238E27FC236}">
                    <a16:creationId xmlns:a16="http://schemas.microsoft.com/office/drawing/2014/main" id="{2AEA53D7-DFB0-1AED-DA1D-0F09B8CC4568}"/>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252136" y="1954934"/>
                <a:ext cx="596900" cy="601577"/>
              </a:xfrm>
              <a:prstGeom prst="rect">
                <a:avLst/>
              </a:prstGeom>
            </p:spPr>
          </p:pic>
        </p:grpSp>
      </p:grpSp>
      <p:grpSp>
        <p:nvGrpSpPr>
          <p:cNvPr id="30" name="Grupo 29">
            <a:extLst>
              <a:ext uri="{FF2B5EF4-FFF2-40B4-BE49-F238E27FC236}">
                <a16:creationId xmlns:a16="http://schemas.microsoft.com/office/drawing/2014/main" id="{7C56164E-30A6-E3E5-F58D-B4F374B6E38F}"/>
              </a:ext>
            </a:extLst>
          </p:cNvPr>
          <p:cNvGrpSpPr/>
          <p:nvPr/>
        </p:nvGrpSpPr>
        <p:grpSpPr>
          <a:xfrm>
            <a:off x="5168458" y="5153154"/>
            <a:ext cx="6177422" cy="874597"/>
            <a:chOff x="5139866" y="5232778"/>
            <a:chExt cx="6177422" cy="874597"/>
          </a:xfrm>
        </p:grpSpPr>
        <p:sp>
          <p:nvSpPr>
            <p:cNvPr id="16" name="object 14">
              <a:extLst>
                <a:ext uri="{FF2B5EF4-FFF2-40B4-BE49-F238E27FC236}">
                  <a16:creationId xmlns:a16="http://schemas.microsoft.com/office/drawing/2014/main" id="{2ECC2B9C-1F11-9E35-7F0D-B4AECBA26314}"/>
                </a:ext>
              </a:extLst>
            </p:cNvPr>
            <p:cNvSpPr txBox="1"/>
            <p:nvPr/>
          </p:nvSpPr>
          <p:spPr>
            <a:xfrm>
              <a:off x="6096000" y="5232778"/>
              <a:ext cx="5221288" cy="874597"/>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Main</a:t>
              </a:r>
              <a:r>
                <a:rPr lang="es-MX" sz="2000" b="1">
                  <a:solidFill>
                    <a:schemeClr val="tx1">
                      <a:lumMod val="85000"/>
                      <a:lumOff val="15000"/>
                    </a:schemeClr>
                  </a:solidFill>
                  <a:latin typeface="Arial"/>
                  <a:cs typeface="Arial"/>
                  <a:sym typeface="Arial"/>
                </a:rPr>
                <a:t> </a:t>
              </a:r>
              <a:r>
                <a:rPr lang="es-MX" sz="2000" b="1" err="1">
                  <a:solidFill>
                    <a:schemeClr val="tx1">
                      <a:lumMod val="85000"/>
                      <a:lumOff val="15000"/>
                    </a:schemeClr>
                  </a:solidFill>
                  <a:latin typeface="Arial"/>
                  <a:cs typeface="Arial"/>
                  <a:sym typeface="Arial"/>
                </a:rPr>
                <a:t>works</a:t>
              </a:r>
              <a:endParaRPr lang="es-MX" sz="2000" b="1">
                <a:solidFill>
                  <a:schemeClr val="tx1">
                    <a:lumMod val="85000"/>
                    <a:lumOff val="15000"/>
                  </a:schemeClr>
                </a:solidFill>
                <a:latin typeface="Arial"/>
                <a:cs typeface="Arial"/>
              </a:endParaRPr>
            </a:p>
            <a:p>
              <a:pPr algn="just" defTabSz="914358" rtl="0"/>
              <a:r>
                <a:rPr lang="en-us">
                  <a:solidFill>
                    <a:schemeClr val="tx1">
                      <a:lumMod val="85000"/>
                      <a:lumOff val="15000"/>
                    </a:schemeClr>
                  </a:solidFill>
                  <a:latin typeface="Arial"/>
                  <a:cs typeface="Arial"/>
                  <a:sym typeface="Arial"/>
                </a:rPr>
                <a:t>Development of infrastructure to install the cable transport system.</a:t>
              </a:r>
              <a:endParaRPr lang="es-ES">
                <a:solidFill>
                  <a:schemeClr val="tx1">
                    <a:lumMod val="85000"/>
                    <a:lumOff val="15000"/>
                  </a:schemeClr>
                </a:solidFill>
                <a:latin typeface="Arial"/>
                <a:cs typeface="Arial"/>
              </a:endParaRPr>
            </a:p>
          </p:txBody>
        </p:sp>
        <p:grpSp>
          <p:nvGrpSpPr>
            <p:cNvPr id="18" name="Grupo 17">
              <a:extLst>
                <a:ext uri="{FF2B5EF4-FFF2-40B4-BE49-F238E27FC236}">
                  <a16:creationId xmlns:a16="http://schemas.microsoft.com/office/drawing/2014/main" id="{699C3D86-5C72-DE3E-33EB-BEE44DAF4569}"/>
                </a:ext>
              </a:extLst>
            </p:cNvPr>
            <p:cNvGrpSpPr/>
            <p:nvPr/>
          </p:nvGrpSpPr>
          <p:grpSpPr>
            <a:xfrm>
              <a:off x="5139866" y="5303341"/>
              <a:ext cx="800469" cy="795027"/>
              <a:chOff x="5139866" y="5071602"/>
              <a:chExt cx="800469" cy="795027"/>
            </a:xfrm>
          </p:grpSpPr>
          <p:sp>
            <p:nvSpPr>
              <p:cNvPr id="19" name="Elipse 18">
                <a:extLst>
                  <a:ext uri="{FF2B5EF4-FFF2-40B4-BE49-F238E27FC236}">
                    <a16:creationId xmlns:a16="http://schemas.microsoft.com/office/drawing/2014/main" id="{61DED905-F635-C3BD-6D99-A1314E7A4F9B}"/>
                  </a:ext>
                </a:extLst>
              </p:cNvPr>
              <p:cNvSpPr/>
              <p:nvPr/>
            </p:nvSpPr>
            <p:spPr>
              <a:xfrm>
                <a:off x="5139866" y="5071602"/>
                <a:ext cx="800469" cy="795027"/>
              </a:xfrm>
              <a:prstGeom prst="ellipse">
                <a:avLst/>
              </a:prstGeom>
              <a:solidFill>
                <a:srgbClr val="971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5" name="Gráfico 24" descr="Hombre trabajador de la construcción con relleno sólido">
                <a:extLst>
                  <a:ext uri="{FF2B5EF4-FFF2-40B4-BE49-F238E27FC236}">
                    <a16:creationId xmlns:a16="http://schemas.microsoft.com/office/drawing/2014/main" id="{976FC0CA-538C-074E-A1B6-55312FF26085}"/>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190380" y="5129174"/>
                <a:ext cx="682173" cy="682173"/>
              </a:xfrm>
              <a:prstGeom prst="rect">
                <a:avLst/>
              </a:prstGeom>
            </p:spPr>
          </p:pic>
        </p:grpSp>
      </p:grpSp>
      <p:grpSp>
        <p:nvGrpSpPr>
          <p:cNvPr id="31" name="Grupo 30">
            <a:extLst>
              <a:ext uri="{FF2B5EF4-FFF2-40B4-BE49-F238E27FC236}">
                <a16:creationId xmlns:a16="http://schemas.microsoft.com/office/drawing/2014/main" id="{A46C766E-3311-5955-5E1D-30BF52C94E25}"/>
              </a:ext>
            </a:extLst>
          </p:cNvPr>
          <p:cNvGrpSpPr/>
          <p:nvPr/>
        </p:nvGrpSpPr>
        <p:grpSpPr>
          <a:xfrm>
            <a:off x="5143992" y="3921963"/>
            <a:ext cx="6173296" cy="874597"/>
            <a:chOff x="5143992" y="3795745"/>
            <a:chExt cx="6173296" cy="874597"/>
          </a:xfrm>
        </p:grpSpPr>
        <p:sp>
          <p:nvSpPr>
            <p:cNvPr id="15" name="object 14">
              <a:extLst>
                <a:ext uri="{FF2B5EF4-FFF2-40B4-BE49-F238E27FC236}">
                  <a16:creationId xmlns:a16="http://schemas.microsoft.com/office/drawing/2014/main" id="{AC30F340-74A7-5026-7A2D-58BE0E25B14E}"/>
                </a:ext>
              </a:extLst>
            </p:cNvPr>
            <p:cNvSpPr txBox="1"/>
            <p:nvPr/>
          </p:nvSpPr>
          <p:spPr>
            <a:xfrm>
              <a:off x="6096000" y="3795745"/>
              <a:ext cx="5221288" cy="874597"/>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panose="020B0604020202020204" pitchFamily="34" charset="0"/>
                  <a:cs typeface="Arial" panose="020B0604020202020204" pitchFamily="34" charset="0"/>
                  <a:sym typeface="Arial"/>
                </a:rPr>
                <a:t>Investment</a:t>
              </a:r>
              <a:r>
                <a:rPr lang="es-MX" sz="2000" b="1">
                  <a:solidFill>
                    <a:schemeClr val="tx1">
                      <a:lumMod val="85000"/>
                      <a:lumOff val="15000"/>
                    </a:schemeClr>
                  </a:solidFill>
                  <a:latin typeface="Arial" panose="020B0604020202020204" pitchFamily="34" charset="0"/>
                  <a:cs typeface="Arial" panose="020B0604020202020204" pitchFamily="34" charset="0"/>
                  <a:sym typeface="Arial"/>
                </a:rPr>
                <a:t> </a:t>
              </a:r>
              <a:r>
                <a:rPr lang="es-MX" sz="2000" b="1" err="1">
                  <a:solidFill>
                    <a:schemeClr val="tx1">
                      <a:lumMod val="85000"/>
                      <a:lumOff val="15000"/>
                    </a:schemeClr>
                  </a:solidFill>
                  <a:latin typeface="Arial" panose="020B0604020202020204" pitchFamily="34" charset="0"/>
                  <a:cs typeface="Arial" panose="020B0604020202020204" pitchFamily="34" charset="0"/>
                  <a:sym typeface="Arial"/>
                </a:rPr>
                <a:t>Amount</a:t>
              </a:r>
              <a:r>
                <a:rPr lang="es-MX" sz="2000" b="1">
                  <a:solidFill>
                    <a:schemeClr val="tx1">
                      <a:lumMod val="85000"/>
                      <a:lumOff val="15000"/>
                    </a:schemeClr>
                  </a:solidFill>
                  <a:latin typeface="Arial" panose="020B0604020202020204" pitchFamily="34" charset="0"/>
                  <a:cs typeface="Arial" panose="020B0604020202020204" pitchFamily="34" charset="0"/>
                  <a:sym typeface="Arial"/>
                </a:rPr>
                <a:t>: </a:t>
              </a:r>
              <a:r>
                <a:rPr lang="es-MX" sz="2000" b="1">
                  <a:solidFill>
                    <a:schemeClr val="tx1">
                      <a:lumMod val="85000"/>
                      <a:lumOff val="15000"/>
                    </a:schemeClr>
                  </a:solidFill>
                  <a:latin typeface="Arial" panose="020B0604020202020204" pitchFamily="34" charset="0"/>
                  <a:ea typeface="+mn-lt"/>
                  <a:cs typeface="Arial" panose="020B0604020202020204" pitchFamily="34" charset="0"/>
                  <a:sym typeface="Arial"/>
                </a:rPr>
                <a:t>US$ 190 MM</a:t>
              </a:r>
            </a:p>
            <a:p>
              <a:pPr algn="just" defTabSz="914358" rtl="0"/>
              <a:r>
                <a:rPr lang="en-us">
                  <a:solidFill>
                    <a:schemeClr val="tx1">
                      <a:lumMod val="85000"/>
                      <a:lumOff val="15000"/>
                    </a:schemeClr>
                  </a:solidFill>
                  <a:latin typeface="Arial"/>
                  <a:cs typeface="Arial"/>
                  <a:sym typeface="Arial"/>
                </a:rPr>
                <a:t>Co-financed state initiative modality for a term to be defined.</a:t>
              </a:r>
              <a:endParaRPr lang="es-MX">
                <a:solidFill>
                  <a:schemeClr val="tx1">
                    <a:lumMod val="85000"/>
                    <a:lumOff val="15000"/>
                  </a:schemeClr>
                </a:solidFill>
                <a:latin typeface="Arial"/>
                <a:cs typeface="Arial"/>
              </a:endParaRPr>
            </a:p>
          </p:txBody>
        </p:sp>
        <p:grpSp>
          <p:nvGrpSpPr>
            <p:cNvPr id="26" name="Grupo 25">
              <a:extLst>
                <a:ext uri="{FF2B5EF4-FFF2-40B4-BE49-F238E27FC236}">
                  <a16:creationId xmlns:a16="http://schemas.microsoft.com/office/drawing/2014/main" id="{7B6C32DC-153A-8BB5-CA8D-D1CAF29DC4D1}"/>
                </a:ext>
              </a:extLst>
            </p:cNvPr>
            <p:cNvGrpSpPr/>
            <p:nvPr/>
          </p:nvGrpSpPr>
          <p:grpSpPr>
            <a:xfrm>
              <a:off x="5143992" y="3861319"/>
              <a:ext cx="818611" cy="805004"/>
              <a:chOff x="5143992" y="3819188"/>
              <a:chExt cx="818611" cy="805004"/>
            </a:xfrm>
          </p:grpSpPr>
          <p:sp>
            <p:nvSpPr>
              <p:cNvPr id="28" name="Elipse 27">
                <a:extLst>
                  <a:ext uri="{FF2B5EF4-FFF2-40B4-BE49-F238E27FC236}">
                    <a16:creationId xmlns:a16="http://schemas.microsoft.com/office/drawing/2014/main" id="{BE54B4EB-68C5-244B-C7B4-D9018B682D14}"/>
                  </a:ext>
                </a:extLst>
              </p:cNvPr>
              <p:cNvSpPr/>
              <p:nvPr/>
            </p:nvSpPr>
            <p:spPr>
              <a:xfrm>
                <a:off x="5143992" y="3819188"/>
                <a:ext cx="818611" cy="805004"/>
              </a:xfrm>
              <a:prstGeom prst="ellipse">
                <a:avLst/>
              </a:prstGeom>
              <a:solidFill>
                <a:srgbClr val="971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9" name="Gráfico 28" descr="Monedas con relleno sólido">
                <a:extLst>
                  <a:ext uri="{FF2B5EF4-FFF2-40B4-BE49-F238E27FC236}">
                    <a16:creationId xmlns:a16="http://schemas.microsoft.com/office/drawing/2014/main" id="{90E6B196-DA39-82EE-FA4F-70210E59C6E8}"/>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234994" y="3910087"/>
                <a:ext cx="614042" cy="623207"/>
              </a:xfrm>
              <a:prstGeom prst="rect">
                <a:avLst/>
              </a:prstGeom>
            </p:spPr>
          </p:pic>
        </p:grpSp>
      </p:grpSp>
      <p:grpSp>
        <p:nvGrpSpPr>
          <p:cNvPr id="5" name="Grupo 4">
            <a:extLst>
              <a:ext uri="{FF2B5EF4-FFF2-40B4-BE49-F238E27FC236}">
                <a16:creationId xmlns:a16="http://schemas.microsoft.com/office/drawing/2014/main" id="{B27ED9CF-A70A-2835-AC4A-D6C5CB714264}"/>
              </a:ext>
            </a:extLst>
          </p:cNvPr>
          <p:cNvGrpSpPr/>
          <p:nvPr/>
        </p:nvGrpSpPr>
        <p:grpSpPr>
          <a:xfrm>
            <a:off x="354298" y="996472"/>
            <a:ext cx="3898394" cy="1155318"/>
            <a:chOff x="354298" y="996472"/>
            <a:chExt cx="3898394" cy="1155318"/>
          </a:xfrm>
        </p:grpSpPr>
        <p:sp>
          <p:nvSpPr>
            <p:cNvPr id="6" name="object 5">
              <a:extLst>
                <a:ext uri="{FF2B5EF4-FFF2-40B4-BE49-F238E27FC236}">
                  <a16:creationId xmlns:a16="http://schemas.microsoft.com/office/drawing/2014/main" id="{036D9364-7BEE-21DD-5767-203DC0F3B8B7}"/>
                </a:ext>
              </a:extLst>
            </p:cNvPr>
            <p:cNvSpPr txBox="1"/>
            <p:nvPr/>
          </p:nvSpPr>
          <p:spPr>
            <a:xfrm>
              <a:off x="708226" y="1886877"/>
              <a:ext cx="3155750" cy="264913"/>
            </a:xfrm>
            <a:prstGeom prst="rect">
              <a:avLst/>
            </a:prstGeom>
            <a:solidFill>
              <a:srgbClr val="C00000"/>
            </a:solidFill>
          </p:spPr>
          <p:txBody>
            <a:bodyPr vert="horz" wrap="square" lIns="0" tIns="12699" rIns="0" bIns="0" rtlCol="0">
              <a:spAutoFit/>
            </a:bodyPr>
            <a:lstStyle/>
            <a:p>
              <a:pPr marL="12699" algn="ctr" defTabSz="914358">
                <a:spcBef>
                  <a:spcPts val="100"/>
                </a:spcBef>
                <a:defRPr/>
              </a:pPr>
              <a:r>
                <a:rPr lang="es-MX" sz="1600" b="1" spc="-10">
                  <a:solidFill>
                    <a:srgbClr val="FFFFFF"/>
                  </a:solidFill>
                  <a:latin typeface="Arial"/>
                  <a:cs typeface="Arial"/>
                  <a:sym typeface="Arial"/>
                </a:rPr>
                <a:t>FORMULATION</a:t>
              </a:r>
              <a:endParaRPr lang="es-PE" sz="1600" b="1">
                <a:solidFill>
                  <a:prstClr val="black"/>
                </a:solidFill>
                <a:latin typeface="Arial"/>
                <a:cs typeface="Arial"/>
                <a:sym typeface="Arial"/>
              </a:endParaRPr>
            </a:p>
          </p:txBody>
        </p:sp>
        <p:grpSp>
          <p:nvGrpSpPr>
            <p:cNvPr id="7" name="Grupo 6">
              <a:extLst>
                <a:ext uri="{FF2B5EF4-FFF2-40B4-BE49-F238E27FC236}">
                  <a16:creationId xmlns:a16="http://schemas.microsoft.com/office/drawing/2014/main" id="{1AF2AF37-9A69-2497-78D7-6AE98DC89E62}"/>
                </a:ext>
              </a:extLst>
            </p:cNvPr>
            <p:cNvGrpSpPr/>
            <p:nvPr/>
          </p:nvGrpSpPr>
          <p:grpSpPr>
            <a:xfrm>
              <a:off x="354298" y="996472"/>
              <a:ext cx="3898394" cy="978370"/>
              <a:chOff x="-164593" y="5768531"/>
              <a:chExt cx="3898394" cy="978370"/>
            </a:xfrm>
            <a:noFill/>
          </p:grpSpPr>
          <p:sp>
            <p:nvSpPr>
              <p:cNvPr id="9" name="object 2">
                <a:extLst>
                  <a:ext uri="{FF2B5EF4-FFF2-40B4-BE49-F238E27FC236}">
                    <a16:creationId xmlns:a16="http://schemas.microsoft.com/office/drawing/2014/main" id="{721E8BE7-6A54-68B4-A341-091109685468}"/>
                  </a:ext>
                </a:extLst>
              </p:cNvPr>
              <p:cNvSpPr/>
              <p:nvPr/>
            </p:nvSpPr>
            <p:spPr>
              <a:xfrm>
                <a:off x="-164593" y="5768531"/>
                <a:ext cx="3898394" cy="978370"/>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prstClr val="black"/>
                  </a:solidFill>
                  <a:latin typeface="Arial"/>
                  <a:cs typeface="Arial"/>
                  <a:sym typeface="Arial"/>
                </a:endParaRPr>
              </a:p>
            </p:txBody>
          </p:sp>
          <p:sp>
            <p:nvSpPr>
              <p:cNvPr id="10" name="object 5">
                <a:extLst>
                  <a:ext uri="{FF2B5EF4-FFF2-40B4-BE49-F238E27FC236}">
                    <a16:creationId xmlns:a16="http://schemas.microsoft.com/office/drawing/2014/main" id="{06BDCDE8-ED31-3D48-F977-5A0CD7E84ECB}"/>
                  </a:ext>
                </a:extLst>
              </p:cNvPr>
              <p:cNvSpPr txBox="1"/>
              <p:nvPr/>
            </p:nvSpPr>
            <p:spPr>
              <a:xfrm>
                <a:off x="191765" y="5883645"/>
                <a:ext cx="1981799" cy="751487"/>
              </a:xfrm>
              <a:prstGeom prst="rect">
                <a:avLst/>
              </a:prstGeom>
              <a:grpFill/>
            </p:spPr>
            <p:txBody>
              <a:bodyPr vert="horz" wrap="square" lIns="0" tIns="12699" rIns="0" bIns="0" rtlCol="0">
                <a:spAutoFit/>
              </a:bodyPr>
              <a:lstStyle/>
              <a:p>
                <a:pPr marL="12699" defTabSz="914358">
                  <a:defRPr/>
                </a:pPr>
                <a:r>
                  <a:rPr lang="en-US" sz="1600" b="1" spc="-10">
                    <a:solidFill>
                      <a:srgbClr val="FFFFFF"/>
                    </a:solidFill>
                    <a:latin typeface="Arial"/>
                    <a:cs typeface="Arial"/>
                    <a:sym typeface="Arial"/>
                  </a:rPr>
                  <a:t>ESTIMATED DATE OF DECLARATION OF INTEREST</a:t>
                </a:r>
                <a:endParaRPr lang="es-PE" sz="1600">
                  <a:solidFill>
                    <a:prstClr val="black"/>
                  </a:solidFill>
                  <a:latin typeface="Arial"/>
                  <a:cs typeface="Arial"/>
                  <a:sym typeface="Arial"/>
                </a:endParaRPr>
              </a:p>
            </p:txBody>
          </p:sp>
          <p:sp>
            <p:nvSpPr>
              <p:cNvPr id="11" name="object 18">
                <a:extLst>
                  <a:ext uri="{FF2B5EF4-FFF2-40B4-BE49-F238E27FC236}">
                    <a16:creationId xmlns:a16="http://schemas.microsoft.com/office/drawing/2014/main" id="{CFB04302-BDB2-2940-7851-907C32435149}"/>
                  </a:ext>
                </a:extLst>
              </p:cNvPr>
              <p:cNvSpPr txBox="1"/>
              <p:nvPr/>
            </p:nvSpPr>
            <p:spPr>
              <a:xfrm>
                <a:off x="2123271" y="5897597"/>
                <a:ext cx="1241098" cy="243656"/>
              </a:xfrm>
              <a:prstGeom prst="rect">
                <a:avLst/>
              </a:prstGeom>
              <a:solidFill>
                <a:srgbClr val="C00000"/>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III</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8" name="object 17">
              <a:extLst>
                <a:ext uri="{FF2B5EF4-FFF2-40B4-BE49-F238E27FC236}">
                  <a16:creationId xmlns:a16="http://schemas.microsoft.com/office/drawing/2014/main" id="{A17B4BEC-C9FE-0DB7-C195-C9E4F1D6FD10}"/>
                </a:ext>
              </a:extLst>
            </p:cNvPr>
            <p:cNvSpPr txBox="1"/>
            <p:nvPr/>
          </p:nvSpPr>
          <p:spPr>
            <a:xfrm>
              <a:off x="2957998" y="1366208"/>
              <a:ext cx="597755" cy="321241"/>
            </a:xfrm>
            <a:prstGeom prst="rect">
              <a:avLst/>
            </a:prstGeom>
            <a:no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4</a:t>
              </a:r>
              <a:endParaRPr sz="2000">
                <a:solidFill>
                  <a:schemeClr val="bg1"/>
                </a:solidFill>
                <a:latin typeface="Arial"/>
                <a:cs typeface="Arial"/>
                <a:sym typeface="Arial"/>
              </a:endParaRPr>
            </a:p>
          </p:txBody>
        </p:sp>
      </p:grpSp>
    </p:spTree>
    <p:extLst>
      <p:ext uri="{BB962C8B-B14F-4D97-AF65-F5344CB8AC3E}">
        <p14:creationId xmlns:p14="http://schemas.microsoft.com/office/powerpoint/2010/main" val="6793709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52970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407255BC-0772-F520-CF47-09E7001DBD56}"/>
              </a:ext>
            </a:extLst>
          </p:cNvPr>
          <p:cNvSpPr>
            <a:spLocks noGrp="1" noRot="1" noMove="1" noResize="1" noEditPoints="1" noAdjustHandles="1" noChangeArrowheads="1" noChangeShapeType="1"/>
          </p:cNvSpPr>
          <p:nvPr/>
        </p:nvSpPr>
        <p:spPr>
          <a:xfrm>
            <a:off x="9378462" y="375138"/>
            <a:ext cx="2636030" cy="8132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75" name="CuadroTexto 74">
            <a:extLst>
              <a:ext uri="{FF2B5EF4-FFF2-40B4-BE49-F238E27FC236}">
                <a16:creationId xmlns:a16="http://schemas.microsoft.com/office/drawing/2014/main" id="{93A6FE4C-F018-F0A8-42F5-EF72392D4330}"/>
              </a:ext>
            </a:extLst>
          </p:cNvPr>
          <p:cNvSpPr txBox="1"/>
          <p:nvPr/>
        </p:nvSpPr>
        <p:spPr>
          <a:xfrm>
            <a:off x="4430186" y="704064"/>
            <a:ext cx="6503230" cy="461665"/>
          </a:xfrm>
          <a:prstGeom prst="rect">
            <a:avLst/>
          </a:prstGeom>
          <a:noFill/>
        </p:spPr>
        <p:txBody>
          <a:bodyPr wrap="square" lIns="91440" tIns="45720" rIns="91440" bIns="45720" anchor="t">
            <a:spAutoFit/>
          </a:bodyPr>
          <a:lstStyle/>
          <a:p>
            <a:pPr>
              <a:defRPr/>
            </a:pPr>
            <a:endParaRPr lang="es-PE" sz="2400" b="1">
              <a:solidFill>
                <a:srgbClr val="8064A2"/>
              </a:solidFill>
              <a:latin typeface="Arial"/>
              <a:cs typeface="Arial"/>
            </a:endParaRPr>
          </a:p>
        </p:txBody>
      </p:sp>
      <p:sp>
        <p:nvSpPr>
          <p:cNvPr id="2" name="CuadroTexto 1">
            <a:extLst>
              <a:ext uri="{FF2B5EF4-FFF2-40B4-BE49-F238E27FC236}">
                <a16:creationId xmlns:a16="http://schemas.microsoft.com/office/drawing/2014/main" id="{BAEB291D-F604-347C-AAD2-2D6EC448281F}"/>
              </a:ext>
            </a:extLst>
          </p:cNvPr>
          <p:cNvSpPr txBox="1"/>
          <p:nvPr/>
        </p:nvSpPr>
        <p:spPr>
          <a:xfrm>
            <a:off x="1778739" y="2300795"/>
            <a:ext cx="2433678" cy="584769"/>
          </a:xfrm>
          <a:prstGeom prst="rect">
            <a:avLst/>
          </a:prstGeom>
          <a:noFill/>
        </p:spPr>
        <p:txBody>
          <a:bodyPr wrap="square" lIns="91434" tIns="45717" rIns="91434" bIns="45717" anchor="t">
            <a:spAutoFit/>
          </a:bodyPr>
          <a:lstStyle/>
          <a:p>
            <a:pPr marL="285750" indent="-285750" defTabSz="914358">
              <a:buFont typeface="Wingdings" pitchFamily="2" charset="2"/>
              <a:buChar char="§"/>
              <a:defRPr/>
            </a:pPr>
            <a:r>
              <a:rPr lang="en-US" sz="1400" b="1">
                <a:latin typeface="Arial"/>
                <a:cs typeface="Arial"/>
              </a:rPr>
              <a:t>2 </a:t>
            </a:r>
            <a:r>
              <a:rPr lang="en-US" sz="1400">
                <a:latin typeface="Arial"/>
                <a:cs typeface="Arial"/>
              </a:rPr>
              <a:t> beneficiary </a:t>
            </a:r>
            <a:r>
              <a:rPr lang="en-US" sz="1400" b="1">
                <a:latin typeface="Arial"/>
                <a:cs typeface="Arial"/>
              </a:rPr>
              <a:t>regions </a:t>
            </a:r>
            <a:br>
              <a:rPr lang="en-US">
                <a:latin typeface="Arial"/>
                <a:cs typeface="Arial"/>
              </a:rPr>
            </a:br>
            <a:endParaRPr lang="en-US" b="0" i="0" u="none" strike="noStrike" kern="1200" cap="none" spc="0" normalizeH="0" baseline="0" noProof="0">
              <a:ln>
                <a:noFill/>
              </a:ln>
              <a:effectLst/>
              <a:uLnTx/>
              <a:uFillTx/>
              <a:latin typeface="Arial"/>
              <a:cs typeface="Arial"/>
            </a:endParaRPr>
          </a:p>
        </p:txBody>
      </p:sp>
      <p:sp>
        <p:nvSpPr>
          <p:cNvPr id="3" name="CuadroTexto 2">
            <a:extLst>
              <a:ext uri="{FF2B5EF4-FFF2-40B4-BE49-F238E27FC236}">
                <a16:creationId xmlns:a16="http://schemas.microsoft.com/office/drawing/2014/main" id="{69DACDC9-258B-B8C5-8FDE-0059DE0F495C}"/>
              </a:ext>
            </a:extLst>
          </p:cNvPr>
          <p:cNvSpPr txBox="1"/>
          <p:nvPr/>
        </p:nvSpPr>
        <p:spPr>
          <a:xfrm>
            <a:off x="1739626" y="1689793"/>
            <a:ext cx="2825832" cy="738658"/>
          </a:xfrm>
          <a:prstGeom prst="rect">
            <a:avLst/>
          </a:prstGeom>
          <a:noFill/>
        </p:spPr>
        <p:txBody>
          <a:bodyPr wrap="square" lIns="91434" tIns="45717" rIns="91434" bIns="45717" anchor="t">
            <a:spAutoFit/>
          </a:bodyPr>
          <a:lstStyle/>
          <a:p>
            <a:pPr marL="285750" indent="-285750" defTabSz="914358">
              <a:buFont typeface="Wingdings" pitchFamily="2" charset="2"/>
              <a:buChar char="§"/>
              <a:defRPr/>
            </a:pPr>
            <a:r>
              <a:rPr lang="es-PE" sz="1400" err="1">
                <a:latin typeface="Arial"/>
                <a:cs typeface="Arial"/>
              </a:rPr>
              <a:t>Investment</a:t>
            </a:r>
            <a:r>
              <a:rPr lang="es-PE" sz="1400">
                <a:latin typeface="Arial"/>
                <a:cs typeface="Arial"/>
              </a:rPr>
              <a:t> </a:t>
            </a:r>
            <a:r>
              <a:rPr lang="es-PE" sz="1400" err="1">
                <a:latin typeface="Arial"/>
                <a:cs typeface="Arial"/>
              </a:rPr>
              <a:t>Opportunities</a:t>
            </a:r>
            <a:r>
              <a:rPr lang="es-PE" sz="1400">
                <a:latin typeface="Arial"/>
                <a:cs typeface="Arial"/>
              </a:rPr>
              <a:t> </a:t>
            </a:r>
            <a:r>
              <a:rPr lang="en-US" sz="1400">
                <a:latin typeface="Arial"/>
                <a:cs typeface="Arial"/>
              </a:rPr>
              <a:t>for </a:t>
            </a:r>
            <a:r>
              <a:rPr lang="en-US" sz="1400" b="1">
                <a:latin typeface="Arial"/>
                <a:cs typeface="Arial"/>
              </a:rPr>
              <a:t>more than US$ 1100 MM</a:t>
            </a:r>
            <a:endParaRPr lang="es-PE" sz="1400">
              <a:latin typeface="Arial"/>
              <a:cs typeface="Arial"/>
            </a:endParaRPr>
          </a:p>
          <a:p>
            <a:pPr marL="285750" marR="0" lvl="0" indent="-285750" algn="l" defTabSz="914358">
              <a:spcBef>
                <a:spcPts val="0"/>
              </a:spcBef>
              <a:spcAft>
                <a:spcPts val="0"/>
              </a:spcAft>
              <a:buClrTx/>
              <a:buSzTx/>
              <a:buFont typeface="Wingdings" pitchFamily="2" charset="2"/>
              <a:buChar char="§"/>
              <a:tabLst/>
              <a:defRPr/>
            </a:pPr>
            <a:endParaRPr lang="en-US" sz="1400" b="0" i="0" u="none" strike="noStrike" kern="1200" cap="none" spc="0" normalizeH="0" baseline="0" noProof="0">
              <a:ln>
                <a:noFill/>
              </a:ln>
              <a:effectLst/>
              <a:uLnTx/>
              <a:uFillTx/>
              <a:latin typeface="Arial"/>
              <a:cs typeface="Arial"/>
            </a:endParaRPr>
          </a:p>
        </p:txBody>
      </p:sp>
      <p:pic>
        <p:nvPicPr>
          <p:cNvPr id="12" name="Imagen 11" descr="Mapa&#10;&#10;Descripción generada automáticamente">
            <a:extLst>
              <a:ext uri="{FF2B5EF4-FFF2-40B4-BE49-F238E27FC236}">
                <a16:creationId xmlns:a16="http://schemas.microsoft.com/office/drawing/2014/main" id="{183680FD-6CA0-FBF0-7A20-393834475B6E}"/>
              </a:ext>
            </a:extLst>
          </p:cNvPr>
          <p:cNvPicPr>
            <a:picLocks noChangeAspect="1"/>
          </p:cNvPicPr>
          <p:nvPr/>
        </p:nvPicPr>
        <p:blipFill>
          <a:blip r:embed="rId3" cstate="screen">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1827247" y="2868074"/>
            <a:ext cx="2602939" cy="3332319"/>
          </a:xfrm>
          <a:prstGeom prst="rect">
            <a:avLst/>
          </a:prstGeom>
        </p:spPr>
      </p:pic>
      <p:sp>
        <p:nvSpPr>
          <p:cNvPr id="17" name="CuadroTexto 16">
            <a:extLst>
              <a:ext uri="{FF2B5EF4-FFF2-40B4-BE49-F238E27FC236}">
                <a16:creationId xmlns:a16="http://schemas.microsoft.com/office/drawing/2014/main" id="{7957763D-9D01-0A28-379F-C0171C6C44D2}"/>
              </a:ext>
            </a:extLst>
          </p:cNvPr>
          <p:cNvSpPr txBox="1"/>
          <p:nvPr/>
        </p:nvSpPr>
        <p:spPr>
          <a:xfrm>
            <a:off x="1648344" y="599619"/>
            <a:ext cx="7210648" cy="461665"/>
          </a:xfrm>
          <a:prstGeom prst="rect">
            <a:avLst/>
          </a:prstGeom>
          <a:noFill/>
          <a:ln>
            <a:noFill/>
          </a:ln>
        </p:spPr>
        <p:txBody>
          <a:bodyPr wrap="square" lIns="91440" tIns="45720" rIns="91440" bIns="45720" anchor="t">
            <a:spAutoFit/>
          </a:bodyPr>
          <a:lstStyle/>
          <a:p>
            <a:pPr>
              <a:defRPr/>
            </a:pPr>
            <a:r>
              <a:rPr lang="es-PE" sz="2400" b="1">
                <a:solidFill>
                  <a:srgbClr val="002060"/>
                </a:solidFill>
                <a:latin typeface="Arial"/>
                <a:cs typeface="Arial"/>
              </a:rPr>
              <a:t>AGRICULTURE AND IRRIGATION SCHEDULE</a:t>
            </a:r>
            <a:endParaRPr lang="es-PE" sz="2400" b="1" i="0" u="none" strike="noStrike" kern="1200" cap="none" spc="0" normalizeH="0" baseline="0" noProof="0">
              <a:ln>
                <a:noFill/>
              </a:ln>
              <a:solidFill>
                <a:srgbClr val="002060"/>
              </a:solidFill>
              <a:effectLst/>
              <a:uLnTx/>
              <a:uFillTx/>
              <a:latin typeface="Arial"/>
              <a:cs typeface="Arial"/>
            </a:endParaRPr>
          </a:p>
        </p:txBody>
      </p:sp>
      <p:sp>
        <p:nvSpPr>
          <p:cNvPr id="19" name="CuadroTexto 1">
            <a:extLst>
              <a:ext uri="{FF2B5EF4-FFF2-40B4-BE49-F238E27FC236}">
                <a16:creationId xmlns:a16="http://schemas.microsoft.com/office/drawing/2014/main" id="{15B64F62-7CC9-A3B9-798D-028EB8B992CE}"/>
              </a:ext>
            </a:extLst>
          </p:cNvPr>
          <p:cNvSpPr txBox="1"/>
          <p:nvPr/>
        </p:nvSpPr>
        <p:spPr>
          <a:xfrm>
            <a:off x="5694948" y="5248169"/>
            <a:ext cx="743689" cy="321509"/>
          </a:xfrm>
          <a:prstGeom prst="rect">
            <a:avLst/>
          </a:prstGeom>
          <a:noFill/>
        </p:spPr>
        <p:txBody>
          <a:bodyPr wrap="square" lIns="150761" tIns="75380" rIns="150761" bIns="75380" rtlCol="0" anchor="t">
            <a:spAutoFit/>
          </a:bodyPr>
          <a:ls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507353">
              <a:defRPr/>
            </a:pPr>
            <a:r>
              <a:rPr lang="es-MX" sz="1100" b="1" u="sng" kern="0">
                <a:solidFill>
                  <a:prstClr val="black"/>
                </a:solidFill>
                <a:latin typeface="Arial"/>
                <a:cs typeface="Arial"/>
                <a:sym typeface="Arial"/>
              </a:rPr>
              <a:t>Notes</a:t>
            </a:r>
            <a:r>
              <a:rPr lang="es-MX" sz="1100" b="1" kern="0">
                <a:solidFill>
                  <a:prstClr val="black"/>
                </a:solidFill>
                <a:latin typeface="Arial"/>
                <a:cs typeface="Arial"/>
                <a:sym typeface="Arial"/>
              </a:rPr>
              <a:t>:</a:t>
            </a:r>
          </a:p>
        </p:txBody>
      </p:sp>
      <p:sp>
        <p:nvSpPr>
          <p:cNvPr id="20" name="CuadroTexto 2">
            <a:extLst>
              <a:ext uri="{FF2B5EF4-FFF2-40B4-BE49-F238E27FC236}">
                <a16:creationId xmlns:a16="http://schemas.microsoft.com/office/drawing/2014/main" id="{DF16859D-0528-C546-AC55-BDB428243F55}"/>
              </a:ext>
            </a:extLst>
          </p:cNvPr>
          <p:cNvSpPr txBox="1"/>
          <p:nvPr/>
        </p:nvSpPr>
        <p:spPr>
          <a:xfrm>
            <a:off x="6022658" y="5844434"/>
            <a:ext cx="1713177" cy="276999"/>
          </a:xfrm>
          <a:prstGeom prst="rect">
            <a:avLst/>
          </a:prstGeom>
          <a:noFill/>
        </p:spPr>
        <p:txBody>
          <a:bodyPr wrap="square">
            <a:spAutoFit/>
          </a:bodyPr>
          <a:ls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507776">
              <a:defRPr/>
            </a:pPr>
            <a:r>
              <a:rPr lang="es-MX" sz="1200" kern="0">
                <a:solidFill>
                  <a:prstClr val="black"/>
                </a:solidFill>
                <a:latin typeface="Arial"/>
                <a:cs typeface="Arial"/>
                <a:sym typeface="Arial"/>
              </a:rPr>
              <a:t> </a:t>
            </a:r>
            <a:r>
              <a:rPr lang="en-us" sz="1200" kern="0">
                <a:solidFill>
                  <a:prstClr val="black"/>
                </a:solidFill>
                <a:latin typeface="Arial"/>
                <a:cs typeface="Arial"/>
                <a:sym typeface="Arial"/>
              </a:rPr>
              <a:t>State Initiative</a:t>
            </a:r>
            <a:endParaRPr lang="es-MX" sz="1200">
              <a:solidFill>
                <a:prstClr val="black"/>
              </a:solidFill>
              <a:latin typeface="Arial"/>
              <a:cs typeface="Arial"/>
              <a:sym typeface="Arial"/>
            </a:endParaRPr>
          </a:p>
        </p:txBody>
      </p:sp>
      <p:sp>
        <p:nvSpPr>
          <p:cNvPr id="21" name="CuadroTexto 3">
            <a:extLst>
              <a:ext uri="{FF2B5EF4-FFF2-40B4-BE49-F238E27FC236}">
                <a16:creationId xmlns:a16="http://schemas.microsoft.com/office/drawing/2014/main" id="{FEBF2410-DB5B-D7AB-3587-469C7EC46E07}"/>
              </a:ext>
            </a:extLst>
          </p:cNvPr>
          <p:cNvSpPr txBox="1"/>
          <p:nvPr/>
        </p:nvSpPr>
        <p:spPr>
          <a:xfrm>
            <a:off x="5738024" y="5837887"/>
            <a:ext cx="448101" cy="307777"/>
          </a:xfrm>
          <a:prstGeom prst="rect">
            <a:avLst/>
          </a:prstGeom>
          <a:noFill/>
        </p:spPr>
        <p:txBody>
          <a:bodyPr wrap="square">
            <a:spAutoFit/>
          </a:bodyPr>
          <a:ls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507776">
              <a:defRPr/>
            </a:pPr>
            <a:r>
              <a:rPr lang="es-MX" sz="1400" b="1">
                <a:solidFill>
                  <a:prstClr val="black"/>
                </a:solidFill>
                <a:highlight>
                  <a:srgbClr val="C0C0C0"/>
                </a:highlight>
                <a:latin typeface="Arial" panose="020B0604020202020204" pitchFamily="34" charset="0"/>
                <a:cs typeface="Arial" panose="020B0604020202020204" pitchFamily="34" charset="0"/>
                <a:sym typeface="Arial"/>
              </a:rPr>
              <a:t>SI </a:t>
            </a:r>
            <a:endParaRPr lang="es-MX" sz="1400">
              <a:solidFill>
                <a:prstClr val="black"/>
              </a:solidFill>
              <a:highlight>
                <a:srgbClr val="C0C0C0"/>
              </a:highlight>
              <a:latin typeface="Arial"/>
              <a:cs typeface="Arial"/>
              <a:sym typeface="Arial"/>
            </a:endParaRPr>
          </a:p>
        </p:txBody>
      </p:sp>
      <p:sp>
        <p:nvSpPr>
          <p:cNvPr id="22" name="CuadroTexto 4">
            <a:extLst>
              <a:ext uri="{FF2B5EF4-FFF2-40B4-BE49-F238E27FC236}">
                <a16:creationId xmlns:a16="http://schemas.microsoft.com/office/drawing/2014/main" id="{9546B1B6-4377-E68E-2213-6F82BEB418D7}"/>
              </a:ext>
            </a:extLst>
          </p:cNvPr>
          <p:cNvSpPr txBox="1"/>
          <p:nvPr/>
        </p:nvSpPr>
        <p:spPr>
          <a:xfrm>
            <a:off x="5565701" y="5574635"/>
            <a:ext cx="619308" cy="314345"/>
          </a:xfrm>
          <a:prstGeom prst="rect">
            <a:avLst/>
          </a:prstGeom>
          <a:noFill/>
        </p:spPr>
        <p:txBody>
          <a:bodyPr wrap="square">
            <a:spAutoFit/>
          </a:bodyPr>
          <a:ls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507776">
              <a:defRPr/>
            </a:pPr>
            <a:r>
              <a:rPr lang="es-MX" sz="1400" b="1">
                <a:solidFill>
                  <a:prstClr val="black"/>
                </a:solidFill>
                <a:highlight>
                  <a:srgbClr val="14C5D3"/>
                </a:highlight>
                <a:latin typeface="Arial" panose="020B0604020202020204" pitchFamily="34" charset="0"/>
                <a:cs typeface="Arial" panose="020B0604020202020204" pitchFamily="34" charset="0"/>
                <a:sym typeface="Arial"/>
              </a:rPr>
              <a:t>UP </a:t>
            </a:r>
            <a:endParaRPr lang="es-MX" sz="1400">
              <a:solidFill>
                <a:prstClr val="black"/>
              </a:solidFill>
              <a:highlight>
                <a:srgbClr val="14C5D3"/>
              </a:highlight>
              <a:latin typeface="Arial"/>
              <a:cs typeface="Arial"/>
              <a:sym typeface="Arial"/>
            </a:endParaRPr>
          </a:p>
        </p:txBody>
      </p:sp>
      <p:sp>
        <p:nvSpPr>
          <p:cNvPr id="26" name="CuadroTexto 25">
            <a:extLst>
              <a:ext uri="{FF2B5EF4-FFF2-40B4-BE49-F238E27FC236}">
                <a16:creationId xmlns:a16="http://schemas.microsoft.com/office/drawing/2014/main" id="{1106B75F-144B-3D02-48AF-55EFE9FA0548}"/>
              </a:ext>
            </a:extLst>
          </p:cNvPr>
          <p:cNvSpPr txBox="1"/>
          <p:nvPr/>
        </p:nvSpPr>
        <p:spPr>
          <a:xfrm>
            <a:off x="6022658" y="5598540"/>
            <a:ext cx="2329964" cy="276999"/>
          </a:xfrm>
          <a:prstGeom prst="rect">
            <a:avLst/>
          </a:prstGeom>
          <a:noFill/>
        </p:spPr>
        <p:txBody>
          <a:bodyPr wrap="square">
            <a:spAutoFit/>
          </a:bodyPr>
          <a:lstStyle/>
          <a:p>
            <a:pPr defTabSz="1507353">
              <a:defRPr/>
            </a:pPr>
            <a:r>
              <a:rPr lang="es-MX" sz="1200" kern="0">
                <a:solidFill>
                  <a:prstClr val="black"/>
                </a:solidFill>
                <a:latin typeface="Arial"/>
                <a:cs typeface="Arial"/>
                <a:sym typeface="Arial"/>
              </a:rPr>
              <a:t> </a:t>
            </a:r>
            <a:r>
              <a:rPr lang="en-us" sz="1200" kern="0">
                <a:solidFill>
                  <a:prstClr val="black"/>
                </a:solidFill>
                <a:latin typeface="Arial"/>
                <a:cs typeface="Arial"/>
                <a:sym typeface="Arial"/>
              </a:rPr>
              <a:t>Unsolicited Proposal</a:t>
            </a:r>
            <a:endParaRPr lang="es-MX" sz="1200" kern="0">
              <a:solidFill>
                <a:prstClr val="black"/>
              </a:solidFill>
              <a:latin typeface="Arial"/>
              <a:cs typeface="Arial"/>
              <a:sym typeface="Arial"/>
            </a:endParaRPr>
          </a:p>
        </p:txBody>
      </p:sp>
      <p:graphicFrame>
        <p:nvGraphicFramePr>
          <p:cNvPr id="15" name="Tabla 14">
            <a:extLst>
              <a:ext uri="{FF2B5EF4-FFF2-40B4-BE49-F238E27FC236}">
                <a16:creationId xmlns:a16="http://schemas.microsoft.com/office/drawing/2014/main" id="{B0C518A4-DF81-4EB7-80A5-91A211C1B4D7}"/>
              </a:ext>
            </a:extLst>
          </p:cNvPr>
          <p:cNvGraphicFramePr>
            <a:graphicFrameLocks noGrp="1"/>
          </p:cNvGraphicFramePr>
          <p:nvPr>
            <p:extLst>
              <p:ext uri="{D42A27DB-BD31-4B8C-83A1-F6EECF244321}">
                <p14:modId xmlns:p14="http://schemas.microsoft.com/office/powerpoint/2010/main" val="893463717"/>
              </p:ext>
            </p:extLst>
          </p:nvPr>
        </p:nvGraphicFramePr>
        <p:xfrm>
          <a:off x="5471885" y="1825602"/>
          <a:ext cx="6274092" cy="3244685"/>
        </p:xfrm>
        <a:graphic>
          <a:graphicData uri="http://schemas.openxmlformats.org/drawingml/2006/table">
            <a:tbl>
              <a:tblPr firstRow="1" bandRow="1">
                <a:tableStyleId>{10A1B5D5-9B99-4C35-A422-299274C87663}</a:tableStyleId>
              </a:tblPr>
              <a:tblGrid>
                <a:gridCol w="433601">
                  <a:extLst>
                    <a:ext uri="{9D8B030D-6E8A-4147-A177-3AD203B41FA5}">
                      <a16:colId xmlns:a16="http://schemas.microsoft.com/office/drawing/2014/main" val="1279773663"/>
                    </a:ext>
                  </a:extLst>
                </a:gridCol>
                <a:gridCol w="1883358">
                  <a:extLst>
                    <a:ext uri="{9D8B030D-6E8A-4147-A177-3AD203B41FA5}">
                      <a16:colId xmlns:a16="http://schemas.microsoft.com/office/drawing/2014/main" val="1794855608"/>
                    </a:ext>
                  </a:extLst>
                </a:gridCol>
                <a:gridCol w="1549180">
                  <a:extLst>
                    <a:ext uri="{9D8B030D-6E8A-4147-A177-3AD203B41FA5}">
                      <a16:colId xmlns:a16="http://schemas.microsoft.com/office/drawing/2014/main" val="1706990086"/>
                    </a:ext>
                  </a:extLst>
                </a:gridCol>
                <a:gridCol w="1220662">
                  <a:extLst>
                    <a:ext uri="{9D8B030D-6E8A-4147-A177-3AD203B41FA5}">
                      <a16:colId xmlns:a16="http://schemas.microsoft.com/office/drawing/2014/main" val="2855191556"/>
                    </a:ext>
                  </a:extLst>
                </a:gridCol>
                <a:gridCol w="1187291">
                  <a:extLst>
                    <a:ext uri="{9D8B030D-6E8A-4147-A177-3AD203B41FA5}">
                      <a16:colId xmlns:a16="http://schemas.microsoft.com/office/drawing/2014/main" val="3106518470"/>
                    </a:ext>
                  </a:extLst>
                </a:gridCol>
              </a:tblGrid>
              <a:tr h="1038669">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rtl="0">
                        <a:lnSpc>
                          <a:spcPts val="700"/>
                        </a:lnSpc>
                      </a:pPr>
                      <a:r>
                        <a:rPr lang="en-us" sz="900" b="1">
                          <a:solidFill>
                            <a:schemeClr val="bg1"/>
                          </a:solidFill>
                          <a:latin typeface="Arial"/>
                          <a:cs typeface="Arial"/>
                        </a:rPr>
                        <a:t>PROJECT</a:t>
                      </a:r>
                    </a:p>
                  </a:txBody>
                  <a:tcPr marL="91434" marR="91434" marT="45717" marB="4571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B2308"/>
                    </a:solidFill>
                  </a:tcPr>
                </a:tc>
                <a:tc h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a:lnSpc>
                          <a:spcPts val="700"/>
                        </a:lnSpc>
                      </a:pPr>
                      <a:r>
                        <a:rPr lang="en-us" sz="1100" b="1">
                          <a:solidFill>
                            <a:schemeClr val="bg1"/>
                          </a:solidFill>
                          <a:latin typeface="+mj-lt"/>
                        </a:rPr>
                        <a:t>PROJECT</a:t>
                      </a:r>
                      <a:endParaRPr lang="es-PE" sz="1100" b="1">
                        <a:solidFill>
                          <a:schemeClr val="bg1"/>
                        </a:solidFill>
                        <a:latin typeface="+mj-lt"/>
                        <a:cs typeface="Arial"/>
                      </a:endParaRPr>
                    </a:p>
                  </a:txBody>
                  <a:tcPr marL="91434" marR="91434" marT="45717" marB="4571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4C5D3"/>
                    </a:solidFill>
                  </a:tcPr>
                </a:tc>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pPr algn="ctr" rtl="0">
                        <a:lnSpc>
                          <a:spcPct val="100000"/>
                        </a:lnSpc>
                      </a:pPr>
                      <a:r>
                        <a:rPr lang="en-us" sz="900" b="1">
                          <a:solidFill>
                            <a:schemeClr val="bg1"/>
                          </a:solidFill>
                          <a:latin typeface="Arial"/>
                          <a:cs typeface="Arial"/>
                        </a:rPr>
                        <a:t>CALL FOR TENDER / APPROVAL OF THE DECLARATION OF INTEREST</a:t>
                      </a:r>
                      <a:endParaRPr lang="es-PE" sz="900" b="1">
                        <a:solidFill>
                          <a:schemeClr val="bg1"/>
                        </a:solidFill>
                        <a:latin typeface="Arial"/>
                        <a:cs typeface="Arial"/>
                      </a:endParaRPr>
                    </a:p>
                  </a:txBody>
                  <a:tcPr marL="91434" marR="91434" marT="45717" marB="4571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B2308"/>
                    </a:solidFill>
                  </a:tcPr>
                </a:tc>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pPr algn="ctr" rtl="0">
                        <a:lnSpc>
                          <a:spcPct val="100000"/>
                        </a:lnSpc>
                      </a:pPr>
                      <a:r>
                        <a:rPr lang="en-us" sz="900" b="1">
                          <a:solidFill>
                            <a:schemeClr val="bg1"/>
                          </a:solidFill>
                          <a:latin typeface="Arial"/>
                          <a:cs typeface="Arial"/>
                        </a:rPr>
                        <a:t>DIRECT AWARD</a:t>
                      </a:r>
                    </a:p>
                  </a:txBody>
                  <a:tcPr marL="91434" marR="91434" marT="45717" marB="4571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B2308"/>
                    </a:solidFill>
                  </a:tcPr>
                </a:tc>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pPr algn="ctr" rtl="0">
                        <a:lnSpc>
                          <a:spcPct val="100000"/>
                        </a:lnSpc>
                      </a:pPr>
                      <a:r>
                        <a:rPr lang="en-us" sz="900" b="1">
                          <a:solidFill>
                            <a:schemeClr val="bg1"/>
                          </a:solidFill>
                          <a:latin typeface="Arial"/>
                          <a:cs typeface="Arial"/>
                        </a:rPr>
                        <a:t>AWARD IN COMPETITION SCENARIO</a:t>
                      </a:r>
                    </a:p>
                  </a:txBody>
                  <a:tcPr marL="91434" marR="91434" marT="45717" marB="4571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B2308"/>
                    </a:solidFill>
                  </a:tcPr>
                </a:tc>
                <a:extLst>
                  <a:ext uri="{0D108BD9-81ED-4DB2-BD59-A6C34878D82A}">
                    <a16:rowId xmlns:a16="http://schemas.microsoft.com/office/drawing/2014/main" val="1804919257"/>
                  </a:ext>
                </a:extLst>
              </a:tr>
              <a:tr h="1111453">
                <a:tc>
                  <a:txBody>
                    <a:bodyPr/>
                    <a:lstStyle/>
                    <a:p>
                      <a:pPr marL="12700" marR="0" lvl="0" indent="0" algn="ctr">
                        <a:lnSpc>
                          <a:spcPct val="100000"/>
                        </a:lnSpc>
                        <a:spcBef>
                          <a:spcPts val="100"/>
                        </a:spcBef>
                        <a:spcAft>
                          <a:spcPts val="0"/>
                        </a:spcAft>
                        <a:buNone/>
                      </a:pPr>
                      <a:r>
                        <a:rPr lang="es-PE" sz="1200" b="1" kern="1200">
                          <a:solidFill>
                            <a:schemeClr val="tx1">
                              <a:lumMod val="65000"/>
                              <a:lumOff val="35000"/>
                            </a:schemeClr>
                          </a:solidFill>
                          <a:latin typeface="Arial"/>
                          <a:ea typeface="+mn-ea"/>
                          <a:cs typeface="Arial"/>
                        </a:rPr>
                        <a:t>1</a:t>
                      </a:r>
                    </a:p>
                  </a:txBody>
                  <a:tcPr marL="91434" marR="91434" marT="45717" marB="4571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2700" marR="0" lvl="0" indent="0">
                        <a:lnSpc>
                          <a:spcPct val="100000"/>
                        </a:lnSpc>
                        <a:spcBef>
                          <a:spcPts val="100"/>
                        </a:spcBef>
                        <a:spcAft>
                          <a:spcPts val="0"/>
                        </a:spcAft>
                        <a:buNone/>
                      </a:pPr>
                      <a:r>
                        <a:rPr lang="es-PE" sz="1200" b="1" kern="1200" err="1">
                          <a:solidFill>
                            <a:schemeClr val="tx1">
                              <a:lumMod val="65000"/>
                              <a:lumOff val="35000"/>
                            </a:schemeClr>
                          </a:solidFill>
                          <a:latin typeface="Arial"/>
                          <a:ea typeface="+mn-ea"/>
                          <a:cs typeface="Arial"/>
                        </a:rPr>
                        <a:t>Chinecas</a:t>
                      </a:r>
                      <a:r>
                        <a:rPr lang="es-PE" sz="1200" b="1" kern="1200">
                          <a:solidFill>
                            <a:schemeClr val="tx1">
                              <a:lumMod val="65000"/>
                              <a:lumOff val="35000"/>
                            </a:schemeClr>
                          </a:solidFill>
                          <a:latin typeface="Arial"/>
                          <a:ea typeface="+mn-ea"/>
                          <a:cs typeface="Arial"/>
                        </a:rPr>
                        <a:t> Project</a:t>
                      </a:r>
                    </a:p>
                    <a:p>
                      <a:pPr marL="12700" marR="0" lvl="0" indent="0">
                        <a:lnSpc>
                          <a:spcPct val="100000"/>
                        </a:lnSpc>
                        <a:spcBef>
                          <a:spcPts val="100"/>
                        </a:spcBef>
                        <a:spcAft>
                          <a:spcPts val="0"/>
                        </a:spcAft>
                        <a:buNone/>
                      </a:pPr>
                      <a:r>
                        <a:rPr lang="es-PE" sz="1200" b="1" kern="1200">
                          <a:solidFill>
                            <a:schemeClr val="tx1">
                              <a:lumMod val="65000"/>
                              <a:lumOff val="35000"/>
                            </a:schemeClr>
                          </a:solidFill>
                          <a:latin typeface="Arial"/>
                          <a:ea typeface="+mn-ea"/>
                          <a:cs typeface="Arial"/>
                        </a:rPr>
                        <a:t>(US$ 500 MM)</a:t>
                      </a:r>
                    </a:p>
                  </a:txBody>
                  <a:tcPr marL="91434" marR="91434" marT="45717" marB="4571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rtl="0" fontAlgn="ctr"/>
                      <a:r>
                        <a:rPr lang="es-PE" sz="1200" b="0" u="none" strike="noStrike">
                          <a:solidFill>
                            <a:schemeClr val="tx1">
                              <a:lumMod val="65000"/>
                              <a:lumOff val="35000"/>
                            </a:schemeClr>
                          </a:solidFill>
                          <a:effectLst/>
                          <a:latin typeface="Arial"/>
                          <a:cs typeface="Arial"/>
                        </a:rPr>
                        <a:t>-</a:t>
                      </a:r>
                      <a:endParaRPr lang="es-PE" sz="1200" b="0" i="0" u="none" strike="noStrike">
                        <a:solidFill>
                          <a:schemeClr val="tx1">
                            <a:lumMod val="65000"/>
                            <a:lumOff val="35000"/>
                          </a:schemeClr>
                        </a:solidFill>
                        <a:effectLst/>
                        <a:latin typeface="Arial"/>
                        <a:cs typeface="Aria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a:lnSpc>
                          <a:spcPts val="700"/>
                        </a:lnSpc>
                      </a:pPr>
                      <a:r>
                        <a:rPr lang="es-PE" sz="1200">
                          <a:solidFill>
                            <a:schemeClr val="tx1">
                              <a:lumMod val="65000"/>
                              <a:lumOff val="35000"/>
                            </a:schemeClr>
                          </a:solidFill>
                          <a:latin typeface="Arial"/>
                          <a:cs typeface="Arial"/>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lvl="0" indent="0" algn="ctr" eaLnBrk="1" fontAlgn="auto" latinLnBrk="0" hangingPunct="1">
                        <a:lnSpc>
                          <a:spcPct val="100000"/>
                        </a:lnSpc>
                        <a:spcBef>
                          <a:spcPts val="0"/>
                        </a:spcBef>
                        <a:spcAft>
                          <a:spcPts val="0"/>
                        </a:spcAft>
                        <a:buClrTx/>
                        <a:buSzTx/>
                        <a:buFontTx/>
                        <a:buNone/>
                      </a:pPr>
                      <a:r>
                        <a:rPr lang="es-MX" sz="1200" b="0" u="none" strike="noStrike" noProof="0">
                          <a:solidFill>
                            <a:schemeClr val="tx1">
                              <a:lumMod val="65000"/>
                              <a:lumOff val="35000"/>
                            </a:schemeClr>
                          </a:solidFill>
                          <a:effectLst/>
                          <a:latin typeface="Arial"/>
                          <a:cs typeface="Arial"/>
                        </a:rPr>
                        <a:t>-</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2439437142"/>
                  </a:ext>
                </a:extLst>
              </a:tr>
              <a:tr h="1094563">
                <a:tc>
                  <a:txBody>
                    <a:bodyPr/>
                    <a:lstStyle/>
                    <a:p>
                      <a:pPr marL="0" lvl="0" indent="0" algn="ctr">
                        <a:lnSpc>
                          <a:spcPct val="100000"/>
                        </a:lnSpc>
                        <a:buNone/>
                      </a:pPr>
                      <a:r>
                        <a:rPr lang="es-PE" sz="1200" b="1" i="0" u="none" strike="noStrike" kern="1200" baseline="0" noProof="0">
                          <a:solidFill>
                            <a:srgbClr val="595959"/>
                          </a:solidFill>
                          <a:latin typeface="Arial"/>
                          <a:cs typeface="Arial"/>
                        </a:rPr>
                        <a:t>2</a:t>
                      </a:r>
                    </a:p>
                  </a:txBody>
                  <a:tcPr marL="91434" marR="91434" marT="45717" marB="4571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B230D">
                        <a:alpha val="25098"/>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lvl="0" indent="0" algn="l">
                        <a:lnSpc>
                          <a:spcPct val="100000"/>
                        </a:lnSpc>
                        <a:buNone/>
                      </a:pPr>
                      <a:r>
                        <a:rPr lang="en-US" sz="1200" b="1" i="0" u="none" strike="noStrike" kern="1200" baseline="0" noProof="0">
                          <a:solidFill>
                            <a:srgbClr val="595959"/>
                          </a:solidFill>
                          <a:latin typeface="Arial"/>
                          <a:cs typeface="Arial"/>
                        </a:rPr>
                        <a:t>Comprehensive Water System of the </a:t>
                      </a:r>
                      <a:r>
                        <a:rPr lang="en-US" sz="1200" b="1" i="0" u="none" strike="noStrike" kern="1200" baseline="0" noProof="0" err="1">
                          <a:solidFill>
                            <a:srgbClr val="595959"/>
                          </a:solidFill>
                          <a:latin typeface="Arial"/>
                          <a:cs typeface="Arial"/>
                        </a:rPr>
                        <a:t>Chancay</a:t>
                      </a:r>
                      <a:r>
                        <a:rPr lang="en-US" sz="1200" b="1" i="0" u="none" strike="noStrike" kern="1200" baseline="0" noProof="0">
                          <a:solidFill>
                            <a:srgbClr val="595959"/>
                          </a:solidFill>
                          <a:latin typeface="Arial"/>
                          <a:cs typeface="Arial"/>
                        </a:rPr>
                        <a:t> Valley - Lambayeque</a:t>
                      </a:r>
                    </a:p>
                    <a:p>
                      <a:pPr marL="0" lvl="0" indent="0" algn="l">
                        <a:lnSpc>
                          <a:spcPct val="100000"/>
                        </a:lnSpc>
                        <a:buNone/>
                      </a:pPr>
                      <a:r>
                        <a:rPr lang="es-PE" sz="1200" b="1" i="0" u="none" strike="noStrike" kern="1200" baseline="0" noProof="0">
                          <a:solidFill>
                            <a:srgbClr val="595959"/>
                          </a:solidFill>
                          <a:latin typeface="Arial"/>
                          <a:cs typeface="Arial"/>
                        </a:rPr>
                        <a:t>US$ 619 MM</a:t>
                      </a:r>
                    </a:p>
                  </a:txBody>
                  <a:tcPr marL="91434" marR="91434" marT="45717" marB="4571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B230D">
                        <a:alpha val="25098"/>
                      </a:srgbClr>
                    </a:solidFill>
                  </a:tcPr>
                </a:tc>
                <a:tc>
                  <a:txBody>
                    <a:bodyPr/>
                    <a:lstStyle/>
                    <a:p>
                      <a:pPr lvl="0" algn="ctr" rtl="0">
                        <a:buNone/>
                      </a:pPr>
                      <a:r>
                        <a:rPr lang="es-PE" sz="1200" b="0" u="none" strike="noStrike">
                          <a:solidFill>
                            <a:schemeClr val="tx1">
                              <a:lumMod val="65000"/>
                              <a:lumOff val="35000"/>
                            </a:schemeClr>
                          </a:solidFill>
                          <a:effectLst/>
                          <a:latin typeface="Arial"/>
                          <a:cs typeface="Arial"/>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B230D">
                        <a:alpha val="25098"/>
                      </a:srgbClr>
                    </a:solidFill>
                  </a:tcPr>
                </a:tc>
                <a:tc>
                  <a:txBody>
                    <a:bodyPr/>
                    <a:lstStyle/>
                    <a:p>
                      <a:pPr lvl="0" algn="ctr" rtl="0">
                        <a:buNone/>
                      </a:pPr>
                      <a:r>
                        <a:rPr lang="es-PE" sz="1200" b="0" u="none" strike="noStrike">
                          <a:solidFill>
                            <a:schemeClr val="tx1">
                              <a:lumMod val="65000"/>
                              <a:lumOff val="35000"/>
                            </a:schemeClr>
                          </a:solidFill>
                          <a:effectLst/>
                          <a:latin typeface="Arial"/>
                          <a:cs typeface="Arial"/>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B230D">
                        <a:alpha val="25098"/>
                      </a:srgbClr>
                    </a:solidFill>
                  </a:tcPr>
                </a:tc>
                <a:tc>
                  <a:txBody>
                    <a:bodyPr/>
                    <a:lstStyle/>
                    <a:p>
                      <a:pPr lvl="0" algn="ctr">
                        <a:buNone/>
                      </a:pPr>
                      <a:r>
                        <a:rPr lang="es-PE" sz="1200" b="0" i="0" u="none" strike="noStrike" noProof="0">
                          <a:solidFill>
                            <a:schemeClr val="tx1">
                              <a:lumMod val="65000"/>
                              <a:lumOff val="35000"/>
                            </a:schemeClr>
                          </a:solidFill>
                          <a:effectLst/>
                          <a:latin typeface="Arial"/>
                          <a:cs typeface="Arial"/>
                        </a:rPr>
                        <a:t>III.Q.26</a:t>
                      </a:r>
                      <a:endParaRPr lang="es-ES" sz="1200">
                        <a:solidFill>
                          <a:schemeClr val="tx1">
                            <a:lumMod val="65000"/>
                            <a:lumOff val="35000"/>
                          </a:schemeClr>
                        </a:solidFill>
                        <a:latin typeface="Arial"/>
                        <a:cs typeface="Aria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B230D">
                        <a:alpha val="25098"/>
                      </a:srgbClr>
                    </a:solidFill>
                  </a:tcPr>
                </a:tc>
                <a:extLst>
                  <a:ext uri="{0D108BD9-81ED-4DB2-BD59-A6C34878D82A}">
                    <a16:rowId xmlns:a16="http://schemas.microsoft.com/office/drawing/2014/main" val="623002696"/>
                  </a:ext>
                </a:extLst>
              </a:tr>
            </a:tbl>
          </a:graphicData>
        </a:graphic>
      </p:graphicFrame>
      <p:sp>
        <p:nvSpPr>
          <p:cNvPr id="41" name="CuadroTexto 40">
            <a:extLst>
              <a:ext uri="{FF2B5EF4-FFF2-40B4-BE49-F238E27FC236}">
                <a16:creationId xmlns:a16="http://schemas.microsoft.com/office/drawing/2014/main" id="{95B886B1-3E90-A024-6156-334462ED26BA}"/>
              </a:ext>
            </a:extLst>
          </p:cNvPr>
          <p:cNvSpPr txBox="1"/>
          <p:nvPr/>
        </p:nvSpPr>
        <p:spPr>
          <a:xfrm>
            <a:off x="4938526" y="3317069"/>
            <a:ext cx="448101" cy="307777"/>
          </a:xfrm>
          <a:prstGeom prst="rect">
            <a:avLst/>
          </a:prstGeom>
          <a:noFill/>
        </p:spPr>
        <p:txBody>
          <a:bodyPr wrap="square">
            <a:spAutoFit/>
          </a:bodyPr>
          <a:lstStyle/>
          <a:p>
            <a:pPr algn="r" defTabSz="1507776">
              <a:defRPr/>
            </a:pPr>
            <a:r>
              <a:rPr lang="es-MX" sz="1400" b="1">
                <a:solidFill>
                  <a:prstClr val="black"/>
                </a:solidFill>
                <a:highlight>
                  <a:srgbClr val="C0C0C0"/>
                </a:highlight>
                <a:latin typeface="Arial" panose="020B0604020202020204" pitchFamily="34" charset="0"/>
                <a:cs typeface="Arial" panose="020B0604020202020204" pitchFamily="34" charset="0"/>
                <a:sym typeface="Arial"/>
              </a:rPr>
              <a:t>SI </a:t>
            </a:r>
            <a:endParaRPr lang="es-MX" sz="1400">
              <a:solidFill>
                <a:prstClr val="black"/>
              </a:solidFill>
              <a:highlight>
                <a:srgbClr val="C0C0C0"/>
              </a:highlight>
              <a:latin typeface="Arial"/>
              <a:cs typeface="Arial"/>
              <a:sym typeface="Arial"/>
            </a:endParaRPr>
          </a:p>
        </p:txBody>
      </p:sp>
      <p:sp>
        <p:nvSpPr>
          <p:cNvPr id="5" name="CuadroTexto 4">
            <a:extLst>
              <a:ext uri="{FF2B5EF4-FFF2-40B4-BE49-F238E27FC236}">
                <a16:creationId xmlns:a16="http://schemas.microsoft.com/office/drawing/2014/main" id="{DA1B75B6-3727-C199-8EAB-96E7124600E3}"/>
              </a:ext>
            </a:extLst>
          </p:cNvPr>
          <p:cNvSpPr txBox="1"/>
          <p:nvPr/>
        </p:nvSpPr>
        <p:spPr>
          <a:xfrm>
            <a:off x="4885561" y="4234728"/>
            <a:ext cx="501066" cy="307777"/>
          </a:xfrm>
          <a:prstGeom prst="rect">
            <a:avLst/>
          </a:prstGeom>
          <a:noFill/>
        </p:spPr>
        <p:txBody>
          <a:bodyPr wrap="square">
            <a:spAutoFit/>
          </a:bodyPr>
          <a:lstStyle/>
          <a:p>
            <a:pPr algn="r" defTabSz="1507776">
              <a:defRPr/>
            </a:pPr>
            <a:r>
              <a:rPr lang="es-MX" sz="1400" b="1">
                <a:solidFill>
                  <a:prstClr val="black"/>
                </a:solidFill>
                <a:highlight>
                  <a:srgbClr val="14C5D3"/>
                </a:highlight>
                <a:latin typeface="Arial" panose="020B0604020202020204" pitchFamily="34" charset="0"/>
                <a:cs typeface="Arial" panose="020B0604020202020204" pitchFamily="34" charset="0"/>
                <a:sym typeface="Arial"/>
              </a:rPr>
              <a:t>UP </a:t>
            </a:r>
            <a:endParaRPr lang="es-MX" sz="1400">
              <a:solidFill>
                <a:prstClr val="black"/>
              </a:solidFill>
              <a:highlight>
                <a:srgbClr val="14C5D3"/>
              </a:highlight>
              <a:latin typeface="Arial"/>
              <a:cs typeface="Arial"/>
              <a:sym typeface="Arial"/>
            </a:endParaRPr>
          </a:p>
        </p:txBody>
      </p:sp>
      <p:sp>
        <p:nvSpPr>
          <p:cNvPr id="25" name="Rectángulo: esquinas redondeadas 24">
            <a:extLst>
              <a:ext uri="{FF2B5EF4-FFF2-40B4-BE49-F238E27FC236}">
                <a16:creationId xmlns:a16="http://schemas.microsoft.com/office/drawing/2014/main" id="{2B4E0C44-2AB6-57AE-C3AA-795AD5F4AF93}"/>
              </a:ext>
            </a:extLst>
          </p:cNvPr>
          <p:cNvSpPr/>
          <p:nvPr/>
        </p:nvSpPr>
        <p:spPr>
          <a:xfrm>
            <a:off x="1741989" y="3341516"/>
            <a:ext cx="844316" cy="134814"/>
          </a:xfrm>
          <a:prstGeom prst="round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PE" sz="800"/>
              <a:t>Lambayeque</a:t>
            </a:r>
          </a:p>
        </p:txBody>
      </p:sp>
    </p:spTree>
    <p:extLst>
      <p:ext uri="{BB962C8B-B14F-4D97-AF65-F5344CB8AC3E}">
        <p14:creationId xmlns:p14="http://schemas.microsoft.com/office/powerpoint/2010/main" val="15165404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ángulo 33">
            <a:extLst>
              <a:ext uri="{FF2B5EF4-FFF2-40B4-BE49-F238E27FC236}">
                <a16:creationId xmlns:a16="http://schemas.microsoft.com/office/drawing/2014/main" id="{1CB4DEC2-4D32-6747-9EFD-D01E876B19BB}"/>
              </a:ext>
            </a:extLst>
          </p:cNvPr>
          <p:cNvSpPr/>
          <p:nvPr/>
        </p:nvSpPr>
        <p:spPr>
          <a:xfrm>
            <a:off x="951488"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CuadroTexto 2">
            <a:extLst>
              <a:ext uri="{FF2B5EF4-FFF2-40B4-BE49-F238E27FC236}">
                <a16:creationId xmlns:a16="http://schemas.microsoft.com/office/drawing/2014/main" id="{B3088468-D233-14D1-517B-E1D171FB0AF6}"/>
              </a:ext>
            </a:extLst>
          </p:cNvPr>
          <p:cNvSpPr txBox="1"/>
          <p:nvPr/>
        </p:nvSpPr>
        <p:spPr>
          <a:xfrm>
            <a:off x="5252939" y="1157603"/>
            <a:ext cx="3779459" cy="461665"/>
          </a:xfrm>
          <a:prstGeom prst="rect">
            <a:avLst/>
          </a:prstGeom>
          <a:noFill/>
        </p:spPr>
        <p:txBody>
          <a:bodyPr wrap="square" lIns="91440" tIns="45720" rIns="91440" bIns="45720" anchor="t">
            <a:spAutoFit/>
          </a:bodyPr>
          <a:lstStyle/>
          <a:p>
            <a:r>
              <a:rPr lang="es-MX" sz="2400" b="1">
                <a:solidFill>
                  <a:srgbClr val="002060"/>
                </a:solidFill>
                <a:latin typeface="Arial"/>
                <a:cs typeface="Arial"/>
                <a:sym typeface="Arial"/>
              </a:rPr>
              <a:t>CHINECAS PROJECT </a:t>
            </a:r>
          </a:p>
        </p:txBody>
      </p:sp>
      <p:grpSp>
        <p:nvGrpSpPr>
          <p:cNvPr id="32" name="Grupo 31">
            <a:extLst>
              <a:ext uri="{FF2B5EF4-FFF2-40B4-BE49-F238E27FC236}">
                <a16:creationId xmlns:a16="http://schemas.microsoft.com/office/drawing/2014/main" id="{B15E43A2-36E1-29F0-9456-7BF4284FACBF}"/>
              </a:ext>
            </a:extLst>
          </p:cNvPr>
          <p:cNvGrpSpPr/>
          <p:nvPr/>
        </p:nvGrpSpPr>
        <p:grpSpPr>
          <a:xfrm>
            <a:off x="5142084" y="2154865"/>
            <a:ext cx="6175205" cy="2333971"/>
            <a:chOff x="5142084" y="1484864"/>
            <a:chExt cx="6175205" cy="2333971"/>
          </a:xfrm>
        </p:grpSpPr>
        <p:sp>
          <p:nvSpPr>
            <p:cNvPr id="14" name="object 14">
              <a:extLst>
                <a:ext uri="{FF2B5EF4-FFF2-40B4-BE49-F238E27FC236}">
                  <a16:creationId xmlns:a16="http://schemas.microsoft.com/office/drawing/2014/main" id="{DCE7083E-D3D9-5529-12EE-AA43F41B026D}"/>
                </a:ext>
              </a:extLst>
            </p:cNvPr>
            <p:cNvSpPr txBox="1"/>
            <p:nvPr/>
          </p:nvSpPr>
          <p:spPr>
            <a:xfrm>
              <a:off x="6096001" y="1484864"/>
              <a:ext cx="5221288" cy="2333971"/>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endParaRPr lang="es-MX" sz="2000" b="1">
                <a:solidFill>
                  <a:schemeClr val="tx1">
                    <a:lumMod val="85000"/>
                    <a:lumOff val="15000"/>
                  </a:schemeClr>
                </a:solidFill>
                <a:latin typeface="Arial"/>
                <a:cs typeface="Arial"/>
                <a:sym typeface="Arial"/>
              </a:endParaRPr>
            </a:p>
            <a:p>
              <a:pPr marL="12065" marR="5080" algn="just" defTabSz="914358">
                <a:spcBef>
                  <a:spcPts val="100"/>
                </a:spcBef>
              </a:pPr>
              <a:r>
                <a:rPr lang="en-US" b="0" i="0">
                  <a:solidFill>
                    <a:srgbClr val="000000"/>
                  </a:solidFill>
                  <a:effectLst/>
                  <a:latin typeface="Helvetica Neue"/>
                </a:rPr>
                <a:t>It involves the diversion of a portion of the waters from the Santa River to enhance, stabilize, and expand the regulated water supply service for irrigation in the </a:t>
              </a:r>
              <a:r>
                <a:rPr lang="en-US" b="0" i="0" err="1">
                  <a:solidFill>
                    <a:srgbClr val="000000"/>
                  </a:solidFill>
                  <a:effectLst/>
                  <a:latin typeface="Helvetica Neue"/>
                </a:rPr>
                <a:t>Chinecas</a:t>
              </a:r>
              <a:r>
                <a:rPr lang="en-US" b="0" i="0">
                  <a:solidFill>
                    <a:srgbClr val="000000"/>
                  </a:solidFill>
                  <a:effectLst/>
                  <a:latin typeface="Helvetica Neue"/>
                </a:rPr>
                <a:t> project areas of the Santa, Casma, and Huarmey provinces in the Ancash department. Additionally, it will be used to provide water for the population.</a:t>
              </a:r>
              <a:endParaRPr lang="es-MX" b="1">
                <a:solidFill>
                  <a:schemeClr val="tx1">
                    <a:lumMod val="85000"/>
                    <a:lumOff val="15000"/>
                  </a:schemeClr>
                </a:solidFill>
                <a:latin typeface="Arial"/>
                <a:cs typeface="Arial"/>
              </a:endParaRPr>
            </a:p>
          </p:txBody>
        </p:sp>
        <p:grpSp>
          <p:nvGrpSpPr>
            <p:cNvPr id="2" name="Grupo 1">
              <a:extLst>
                <a:ext uri="{FF2B5EF4-FFF2-40B4-BE49-F238E27FC236}">
                  <a16:creationId xmlns:a16="http://schemas.microsoft.com/office/drawing/2014/main" id="{AAE2E7EA-B8AF-3325-B145-C365C5811AA6}"/>
                </a:ext>
              </a:extLst>
            </p:cNvPr>
            <p:cNvGrpSpPr/>
            <p:nvPr/>
          </p:nvGrpSpPr>
          <p:grpSpPr>
            <a:xfrm>
              <a:off x="5142084" y="1484864"/>
              <a:ext cx="818611" cy="800469"/>
              <a:chOff x="5142084" y="1855488"/>
              <a:chExt cx="818611" cy="800469"/>
            </a:xfrm>
          </p:grpSpPr>
          <p:sp>
            <p:nvSpPr>
              <p:cNvPr id="4" name="Elipse 3">
                <a:extLst>
                  <a:ext uri="{FF2B5EF4-FFF2-40B4-BE49-F238E27FC236}">
                    <a16:creationId xmlns:a16="http://schemas.microsoft.com/office/drawing/2014/main" id="{5BA92283-7274-5A9A-6191-884D05057D8D}"/>
                  </a:ext>
                </a:extLst>
              </p:cNvPr>
              <p:cNvSpPr/>
              <p:nvPr/>
            </p:nvSpPr>
            <p:spPr>
              <a:xfrm>
                <a:off x="5142084" y="1855488"/>
                <a:ext cx="818611" cy="800469"/>
              </a:xfrm>
              <a:prstGeom prst="ellipse">
                <a:avLst/>
              </a:prstGeom>
              <a:solidFill>
                <a:srgbClr val="8B23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solidFill>
                    <a:schemeClr val="accent6">
                      <a:lumMod val="60000"/>
                      <a:lumOff val="40000"/>
                    </a:schemeClr>
                  </a:solidFill>
                </a:endParaRPr>
              </a:p>
            </p:txBody>
          </p:sp>
          <p:pic>
            <p:nvPicPr>
              <p:cNvPr id="17" name="Gráfico 16" descr="Plano con relleno sólido">
                <a:extLst>
                  <a:ext uri="{FF2B5EF4-FFF2-40B4-BE49-F238E27FC236}">
                    <a16:creationId xmlns:a16="http://schemas.microsoft.com/office/drawing/2014/main" id="{AC743E30-BA2B-BDEE-77FA-4BB70B55DAB5}"/>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52939" y="1954933"/>
                <a:ext cx="596900" cy="601577"/>
              </a:xfrm>
              <a:prstGeom prst="rect">
                <a:avLst/>
              </a:prstGeom>
            </p:spPr>
          </p:pic>
        </p:grpSp>
      </p:grpSp>
      <p:grpSp>
        <p:nvGrpSpPr>
          <p:cNvPr id="31" name="Grupo 30">
            <a:extLst>
              <a:ext uri="{FF2B5EF4-FFF2-40B4-BE49-F238E27FC236}">
                <a16:creationId xmlns:a16="http://schemas.microsoft.com/office/drawing/2014/main" id="{5ED6FE75-3A08-C620-F4E4-A116BBC61C8B}"/>
              </a:ext>
            </a:extLst>
          </p:cNvPr>
          <p:cNvGrpSpPr/>
          <p:nvPr/>
        </p:nvGrpSpPr>
        <p:grpSpPr>
          <a:xfrm>
            <a:off x="5252939" y="4731688"/>
            <a:ext cx="6173296" cy="874597"/>
            <a:chOff x="5143992" y="4007212"/>
            <a:chExt cx="6173296" cy="874597"/>
          </a:xfrm>
        </p:grpSpPr>
        <p:sp>
          <p:nvSpPr>
            <p:cNvPr id="15" name="object 14">
              <a:extLst>
                <a:ext uri="{FF2B5EF4-FFF2-40B4-BE49-F238E27FC236}">
                  <a16:creationId xmlns:a16="http://schemas.microsoft.com/office/drawing/2014/main" id="{AC30F340-74A7-5026-7A2D-58BE0E25B14E}"/>
                </a:ext>
              </a:extLst>
            </p:cNvPr>
            <p:cNvSpPr txBox="1"/>
            <p:nvPr/>
          </p:nvSpPr>
          <p:spPr>
            <a:xfrm>
              <a:off x="6096000" y="4007212"/>
              <a:ext cx="5221288" cy="874597"/>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panose="020B0604020202020204" pitchFamily="34" charset="0"/>
                  <a:cs typeface="Arial" panose="020B0604020202020204" pitchFamily="34" charset="0"/>
                  <a:sym typeface="Arial"/>
                </a:rPr>
                <a:t>Investment</a:t>
              </a:r>
              <a:r>
                <a:rPr lang="es-MX" sz="2000" b="1">
                  <a:solidFill>
                    <a:schemeClr val="tx1">
                      <a:lumMod val="85000"/>
                      <a:lumOff val="15000"/>
                    </a:schemeClr>
                  </a:solidFill>
                  <a:latin typeface="Arial" panose="020B0604020202020204" pitchFamily="34" charset="0"/>
                  <a:cs typeface="Arial" panose="020B0604020202020204" pitchFamily="34" charset="0"/>
                  <a:sym typeface="Arial"/>
                </a:rPr>
                <a:t> </a:t>
              </a:r>
              <a:r>
                <a:rPr lang="es-MX" sz="2000" b="1" err="1">
                  <a:solidFill>
                    <a:schemeClr val="tx1">
                      <a:lumMod val="85000"/>
                      <a:lumOff val="15000"/>
                    </a:schemeClr>
                  </a:solidFill>
                  <a:latin typeface="Arial" panose="020B0604020202020204" pitchFamily="34" charset="0"/>
                  <a:cs typeface="Arial" panose="020B0604020202020204" pitchFamily="34" charset="0"/>
                  <a:sym typeface="Arial"/>
                </a:rPr>
                <a:t>Amount</a:t>
              </a:r>
              <a:r>
                <a:rPr lang="es-MX" sz="2000" b="1">
                  <a:solidFill>
                    <a:schemeClr val="tx1">
                      <a:lumMod val="85000"/>
                      <a:lumOff val="15000"/>
                    </a:schemeClr>
                  </a:solidFill>
                  <a:latin typeface="Arial" panose="020B0604020202020204" pitchFamily="34" charset="0"/>
                  <a:cs typeface="Arial" panose="020B0604020202020204" pitchFamily="34" charset="0"/>
                  <a:sym typeface="Arial"/>
                </a:rPr>
                <a:t>: US$ 500 MM</a:t>
              </a:r>
              <a:endParaRPr lang="es-MX" sz="2000" b="1">
                <a:solidFill>
                  <a:schemeClr val="tx1">
                    <a:lumMod val="85000"/>
                    <a:lumOff val="15000"/>
                  </a:schemeClr>
                </a:solidFill>
                <a:latin typeface="Arial" panose="020B0604020202020204" pitchFamily="34" charset="0"/>
                <a:ea typeface="+mn-lt"/>
                <a:cs typeface="Arial" panose="020B0604020202020204" pitchFamily="34" charset="0"/>
                <a:sym typeface="Arial"/>
              </a:endParaRPr>
            </a:p>
            <a:p>
              <a:pPr algn="just" defTabSz="914358"/>
              <a:r>
                <a:rPr lang="en-US">
                  <a:solidFill>
                    <a:schemeClr val="tx1">
                      <a:lumMod val="85000"/>
                      <a:lumOff val="15000"/>
                    </a:schemeClr>
                  </a:solidFill>
                  <a:latin typeface="Arial"/>
                  <a:cs typeface="Arial"/>
                  <a:sym typeface="Arial"/>
                </a:rPr>
                <a:t>Co-financed state initiative modality for a term to be defined.</a:t>
              </a:r>
            </a:p>
          </p:txBody>
        </p:sp>
        <p:grpSp>
          <p:nvGrpSpPr>
            <p:cNvPr id="28" name="Grupo 27">
              <a:extLst>
                <a:ext uri="{FF2B5EF4-FFF2-40B4-BE49-F238E27FC236}">
                  <a16:creationId xmlns:a16="http://schemas.microsoft.com/office/drawing/2014/main" id="{2927D2FC-5061-99E2-4719-CEF40A9F741D}"/>
                </a:ext>
              </a:extLst>
            </p:cNvPr>
            <p:cNvGrpSpPr/>
            <p:nvPr/>
          </p:nvGrpSpPr>
          <p:grpSpPr>
            <a:xfrm>
              <a:off x="5143992" y="4072786"/>
              <a:ext cx="818611" cy="805004"/>
              <a:chOff x="5143992" y="3819188"/>
              <a:chExt cx="818611" cy="805004"/>
            </a:xfrm>
          </p:grpSpPr>
          <p:sp>
            <p:nvSpPr>
              <p:cNvPr id="29" name="Elipse 28">
                <a:extLst>
                  <a:ext uri="{FF2B5EF4-FFF2-40B4-BE49-F238E27FC236}">
                    <a16:creationId xmlns:a16="http://schemas.microsoft.com/office/drawing/2014/main" id="{59049126-BAC6-15A5-883B-CF1C4D9947E7}"/>
                  </a:ext>
                </a:extLst>
              </p:cNvPr>
              <p:cNvSpPr/>
              <p:nvPr/>
            </p:nvSpPr>
            <p:spPr>
              <a:xfrm>
                <a:off x="5143992" y="3819188"/>
                <a:ext cx="818611" cy="805004"/>
              </a:xfrm>
              <a:prstGeom prst="ellipse">
                <a:avLst/>
              </a:prstGeom>
              <a:solidFill>
                <a:srgbClr val="8B23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30" name="Gráfico 29" descr="Monedas con relleno sólido">
                <a:extLst>
                  <a:ext uri="{FF2B5EF4-FFF2-40B4-BE49-F238E27FC236}">
                    <a16:creationId xmlns:a16="http://schemas.microsoft.com/office/drawing/2014/main" id="{3A011859-E482-46D0-7428-E409B4E5ADB4}"/>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241217" y="3910086"/>
                <a:ext cx="614042" cy="623207"/>
              </a:xfrm>
              <a:prstGeom prst="rect">
                <a:avLst/>
              </a:prstGeom>
            </p:spPr>
          </p:pic>
        </p:grpSp>
      </p:grpSp>
      <p:pic>
        <p:nvPicPr>
          <p:cNvPr id="3076" name="Picture 4" descr="Áncash: Proyecto Especial Chinecas busca renacer tras idas y vueltas en 37  años | ECONOMIA | GESTIÓN">
            <a:extLst>
              <a:ext uri="{FF2B5EF4-FFF2-40B4-BE49-F238E27FC236}">
                <a16:creationId xmlns:a16="http://schemas.microsoft.com/office/drawing/2014/main" id="{34F114C6-CABC-E0BE-E021-6B1925032E03}"/>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9650" y="2241025"/>
            <a:ext cx="3420000" cy="3420000"/>
          </a:xfrm>
          <a:prstGeom prst="ellipse">
            <a:avLst/>
          </a:prstGeom>
          <a:ln>
            <a:noFill/>
          </a:ln>
          <a:effectLst/>
          <a:extLst>
            <a:ext uri="{909E8E84-426E-40DD-AFC4-6F175D3DCCD1}">
              <a14:hiddenFill xmlns:a14="http://schemas.microsoft.com/office/drawing/2010/main">
                <a:solidFill>
                  <a:srgbClr val="FFFFFF"/>
                </a:solidFill>
              </a14:hiddenFill>
            </a:ext>
          </a:extLst>
        </p:spPr>
      </p:pic>
      <p:sp>
        <p:nvSpPr>
          <p:cNvPr id="6" name="object 2">
            <a:extLst>
              <a:ext uri="{FF2B5EF4-FFF2-40B4-BE49-F238E27FC236}">
                <a16:creationId xmlns:a16="http://schemas.microsoft.com/office/drawing/2014/main" id="{9E3B2141-34DE-4E6A-6157-0859742EDF2D}"/>
              </a:ext>
            </a:extLst>
          </p:cNvPr>
          <p:cNvSpPr/>
          <p:nvPr/>
        </p:nvSpPr>
        <p:spPr>
          <a:xfrm>
            <a:off x="364290" y="997603"/>
            <a:ext cx="3752547" cy="735494"/>
          </a:xfrm>
          <a:custGeom>
            <a:avLst/>
            <a:gdLst/>
            <a:ahLst/>
            <a:cxnLst/>
            <a:rect l="l" t="t" r="r" b="b"/>
            <a:pathLst>
              <a:path w="2515870" h="317500">
                <a:moveTo>
                  <a:pt x="2515692" y="0"/>
                </a:moveTo>
                <a:lnTo>
                  <a:pt x="0" y="0"/>
                </a:lnTo>
                <a:lnTo>
                  <a:pt x="0" y="317246"/>
                </a:lnTo>
                <a:lnTo>
                  <a:pt x="2439200" y="317246"/>
                </a:lnTo>
                <a:lnTo>
                  <a:pt x="2515692" y="0"/>
                </a:lnTo>
                <a:close/>
              </a:path>
            </a:pathLst>
          </a:custGeom>
          <a:noFill/>
        </p:spPr>
        <p:txBody>
          <a:bodyPr wrap="square" lIns="0" tIns="0" rIns="0" bIns="0" rtlCol="0"/>
          <a:lstStyle/>
          <a:p>
            <a:pPr defTabSz="914358">
              <a:defRPr/>
            </a:pPr>
            <a:endParaRPr>
              <a:solidFill>
                <a:schemeClr val="bg1"/>
              </a:solidFill>
              <a:latin typeface="Arial"/>
              <a:cs typeface="Arial"/>
              <a:sym typeface="Arial"/>
            </a:endParaRPr>
          </a:p>
        </p:txBody>
      </p:sp>
      <p:sp>
        <p:nvSpPr>
          <p:cNvPr id="7" name="object 5">
            <a:extLst>
              <a:ext uri="{FF2B5EF4-FFF2-40B4-BE49-F238E27FC236}">
                <a16:creationId xmlns:a16="http://schemas.microsoft.com/office/drawing/2014/main" id="{84D777C2-7499-25D1-9A2F-9A3526B71E82}"/>
              </a:ext>
            </a:extLst>
          </p:cNvPr>
          <p:cNvSpPr txBox="1"/>
          <p:nvPr/>
        </p:nvSpPr>
        <p:spPr>
          <a:xfrm>
            <a:off x="522803" y="1112717"/>
            <a:ext cx="2108135" cy="505266"/>
          </a:xfrm>
          <a:prstGeom prst="rect">
            <a:avLst/>
          </a:prstGeom>
          <a:noFill/>
        </p:spPr>
        <p:txBody>
          <a:bodyPr vert="horz" wrap="square" lIns="0" tIns="12699" rIns="0" bIns="0" rtlCol="0">
            <a:spAutoFit/>
          </a:bodyPr>
          <a:lstStyle/>
          <a:p>
            <a:pPr marL="12699" defTabSz="914358">
              <a:defRPr/>
            </a:pPr>
            <a:r>
              <a:rPr lang="es-PE" sz="1600" b="1" spc="-10">
                <a:solidFill>
                  <a:schemeClr val="bg1"/>
                </a:solidFill>
                <a:latin typeface="Arial"/>
                <a:cs typeface="Arial"/>
                <a:sym typeface="Arial"/>
              </a:rPr>
              <a:t>ESTIMATED AWARD DATE</a:t>
            </a:r>
            <a:endParaRPr lang="es-PE" sz="1600">
              <a:solidFill>
                <a:schemeClr val="bg1"/>
              </a:solidFill>
              <a:latin typeface="Arial"/>
              <a:cs typeface="Arial"/>
              <a:sym typeface="Arial"/>
            </a:endParaRPr>
          </a:p>
        </p:txBody>
      </p:sp>
      <p:sp>
        <p:nvSpPr>
          <p:cNvPr id="9" name="object 18">
            <a:extLst>
              <a:ext uri="{FF2B5EF4-FFF2-40B4-BE49-F238E27FC236}">
                <a16:creationId xmlns:a16="http://schemas.microsoft.com/office/drawing/2014/main" id="{9919AE73-F60F-D8B0-A4FA-6A9A9CFBEBB6}"/>
              </a:ext>
            </a:extLst>
          </p:cNvPr>
          <p:cNvSpPr txBox="1"/>
          <p:nvPr/>
        </p:nvSpPr>
        <p:spPr>
          <a:xfrm>
            <a:off x="2630938" y="1136619"/>
            <a:ext cx="1244404" cy="307777"/>
          </a:xfrm>
          <a:prstGeom prst="rect">
            <a:avLst/>
          </a:prstGeom>
          <a:solidFill>
            <a:srgbClr val="00B0F0"/>
          </a:solidFill>
        </p:spPr>
        <p:txBody>
          <a:bodyPr vert="horz" wrap="square" lIns="0" tIns="0" rIns="0" bIns="0" rtlCol="0" anchor="t">
            <a:spAutoFit/>
          </a:bodyPr>
          <a:lstStyle/>
          <a:p>
            <a:pPr marL="83820" algn="ctr" defTabSz="914358">
              <a:defRPr/>
            </a:pPr>
            <a:r>
              <a:rPr lang="es-PE" sz="2000" b="1">
                <a:solidFill>
                  <a:schemeClr val="bg1"/>
                </a:solidFill>
                <a:latin typeface="Arial"/>
                <a:cs typeface="Arial"/>
                <a:sym typeface="Arial"/>
              </a:rPr>
              <a:t>2026</a:t>
            </a:r>
            <a:endParaRPr lang="es-ES" sz="2000">
              <a:solidFill>
                <a:schemeClr val="bg1"/>
              </a:solidFill>
              <a:latin typeface="Arial"/>
              <a:cs typeface="Arial"/>
            </a:endParaRPr>
          </a:p>
        </p:txBody>
      </p:sp>
      <p:sp>
        <p:nvSpPr>
          <p:cNvPr id="10" name="object 5">
            <a:extLst>
              <a:ext uri="{FF2B5EF4-FFF2-40B4-BE49-F238E27FC236}">
                <a16:creationId xmlns:a16="http://schemas.microsoft.com/office/drawing/2014/main" id="{4DDABDBE-5914-D996-C6B2-BBFEE1CA9DBB}"/>
              </a:ext>
            </a:extLst>
          </p:cNvPr>
          <p:cNvSpPr txBox="1"/>
          <p:nvPr/>
        </p:nvSpPr>
        <p:spPr>
          <a:xfrm>
            <a:off x="482632" y="1749352"/>
            <a:ext cx="3594035" cy="259044"/>
          </a:xfrm>
          <a:prstGeom prst="rect">
            <a:avLst/>
          </a:prstGeom>
          <a:solidFill>
            <a:srgbClr val="00B0F0"/>
          </a:solidFill>
        </p:spPr>
        <p:txBody>
          <a:bodyPr vert="horz" wrap="square" lIns="0" tIns="12699" rIns="0" bIns="0" rtlCol="0">
            <a:spAutoFit/>
          </a:bodyPr>
          <a:lstStyle/>
          <a:p>
            <a:pPr marL="12699" algn="ctr" defTabSz="914358">
              <a:spcBef>
                <a:spcPts val="100"/>
              </a:spcBef>
              <a:defRPr/>
            </a:pPr>
            <a:r>
              <a:rPr lang="es-MX" sz="1600" b="1" spc="-10">
                <a:solidFill>
                  <a:srgbClr val="FFFFFF"/>
                </a:solidFill>
                <a:latin typeface="Arial"/>
                <a:cs typeface="Arial"/>
                <a:sym typeface="Arial"/>
              </a:rPr>
              <a:t>PLANNING AND PROGRAMMING</a:t>
            </a:r>
            <a:endParaRPr kumimoji="0" lang="es-PE" sz="1600" b="1" i="0" u="none" strike="noStrike" kern="1200" cap="none" spc="0" normalizeH="0" baseline="0" noProof="0">
              <a:ln>
                <a:noFill/>
              </a:ln>
              <a:solidFill>
                <a:prstClr val="black"/>
              </a:solidFill>
              <a:effectLst/>
              <a:uLnTx/>
              <a:uFillTx/>
              <a:latin typeface="Arial"/>
              <a:ea typeface="+mn-ea"/>
              <a:cs typeface="Arial"/>
              <a:sym typeface="Arial"/>
            </a:endParaRPr>
          </a:p>
        </p:txBody>
      </p:sp>
    </p:spTree>
    <p:extLst>
      <p:ext uri="{BB962C8B-B14F-4D97-AF65-F5344CB8AC3E}">
        <p14:creationId xmlns:p14="http://schemas.microsoft.com/office/powerpoint/2010/main" val="7841025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ángulo 36">
            <a:extLst>
              <a:ext uri="{FF2B5EF4-FFF2-40B4-BE49-F238E27FC236}">
                <a16:creationId xmlns:a16="http://schemas.microsoft.com/office/drawing/2014/main" id="{BC68D366-8972-B643-8409-69EF413C3809}"/>
              </a:ext>
            </a:extLst>
          </p:cNvPr>
          <p:cNvSpPr/>
          <p:nvPr/>
        </p:nvSpPr>
        <p:spPr>
          <a:xfrm>
            <a:off x="977208" y="0"/>
            <a:ext cx="3672115" cy="6858000"/>
          </a:xfrm>
          <a:prstGeom prst="rect">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CuadroTexto 2">
            <a:extLst>
              <a:ext uri="{FF2B5EF4-FFF2-40B4-BE49-F238E27FC236}">
                <a16:creationId xmlns:a16="http://schemas.microsoft.com/office/drawing/2014/main" id="{B3088468-D233-14D1-517B-E1D171FB0AF6}"/>
              </a:ext>
            </a:extLst>
          </p:cNvPr>
          <p:cNvSpPr txBox="1"/>
          <p:nvPr/>
        </p:nvSpPr>
        <p:spPr>
          <a:xfrm>
            <a:off x="5254044" y="696499"/>
            <a:ext cx="5291445" cy="769441"/>
          </a:xfrm>
          <a:prstGeom prst="rect">
            <a:avLst/>
          </a:prstGeom>
          <a:noFill/>
          <a:ln>
            <a:noFill/>
          </a:ln>
        </p:spPr>
        <p:txBody>
          <a:bodyPr wrap="square" lIns="91440" tIns="45720" rIns="91440" bIns="45720" anchor="t">
            <a:spAutoFit/>
          </a:bodyPr>
          <a:lstStyle/>
          <a:p>
            <a:r>
              <a:rPr lang="en-US" sz="2200" b="1">
                <a:solidFill>
                  <a:srgbClr val="002060"/>
                </a:solidFill>
                <a:latin typeface="Arial"/>
                <a:cs typeface="Arial"/>
                <a:sym typeface="Arial"/>
              </a:rPr>
              <a:t>Comprehensive Water System of the </a:t>
            </a:r>
            <a:r>
              <a:rPr lang="en-US" sz="2200" b="1" err="1">
                <a:solidFill>
                  <a:srgbClr val="002060"/>
                </a:solidFill>
                <a:latin typeface="Arial"/>
                <a:cs typeface="Arial"/>
                <a:sym typeface="Arial"/>
              </a:rPr>
              <a:t>Chancay</a:t>
            </a:r>
            <a:r>
              <a:rPr lang="en-US" sz="2200" b="1">
                <a:solidFill>
                  <a:srgbClr val="002060"/>
                </a:solidFill>
                <a:latin typeface="Arial"/>
                <a:cs typeface="Arial"/>
                <a:sym typeface="Arial"/>
              </a:rPr>
              <a:t> Valley - Lambayeque</a:t>
            </a:r>
          </a:p>
        </p:txBody>
      </p:sp>
      <p:grpSp>
        <p:nvGrpSpPr>
          <p:cNvPr id="32" name="Grupo 31">
            <a:extLst>
              <a:ext uri="{FF2B5EF4-FFF2-40B4-BE49-F238E27FC236}">
                <a16:creationId xmlns:a16="http://schemas.microsoft.com/office/drawing/2014/main" id="{B15E43A2-36E1-29F0-9456-7BF4284FACBF}"/>
              </a:ext>
            </a:extLst>
          </p:cNvPr>
          <p:cNvGrpSpPr/>
          <p:nvPr/>
        </p:nvGrpSpPr>
        <p:grpSpPr>
          <a:xfrm>
            <a:off x="5143992" y="1730373"/>
            <a:ext cx="6175205" cy="3534300"/>
            <a:chOff x="5142084" y="1484864"/>
            <a:chExt cx="6175205" cy="3534300"/>
          </a:xfrm>
        </p:grpSpPr>
        <p:sp>
          <p:nvSpPr>
            <p:cNvPr id="14" name="object 14">
              <a:extLst>
                <a:ext uri="{FF2B5EF4-FFF2-40B4-BE49-F238E27FC236}">
                  <a16:creationId xmlns:a16="http://schemas.microsoft.com/office/drawing/2014/main" id="{DCE7083E-D3D9-5529-12EE-AA43F41B026D}"/>
                </a:ext>
              </a:extLst>
            </p:cNvPr>
            <p:cNvSpPr txBox="1"/>
            <p:nvPr/>
          </p:nvSpPr>
          <p:spPr>
            <a:xfrm>
              <a:off x="6096001" y="1484864"/>
              <a:ext cx="5221288" cy="3534300"/>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a:cs typeface="Arial"/>
                  <a:sym typeface="Arial"/>
                </a:rPr>
                <a:t>Description</a:t>
              </a:r>
              <a:endParaRPr lang="es-MX" sz="2000" b="1">
                <a:solidFill>
                  <a:schemeClr val="tx1">
                    <a:lumMod val="85000"/>
                    <a:lumOff val="15000"/>
                  </a:schemeClr>
                </a:solidFill>
                <a:latin typeface="Arial"/>
                <a:cs typeface="Arial"/>
                <a:sym typeface="Arial"/>
              </a:endParaRPr>
            </a:p>
            <a:p>
              <a:pPr marL="12065" marR="5080" algn="just" defTabSz="914358">
                <a:spcBef>
                  <a:spcPts val="100"/>
                </a:spcBef>
              </a:pPr>
              <a:r>
                <a:rPr lang="en-US" sz="1600">
                  <a:solidFill>
                    <a:srgbClr val="000000"/>
                  </a:solidFill>
                  <a:latin typeface="Helvetica Neue"/>
                </a:rPr>
                <a:t>involves the design, construction, and operation of the comprehensive water system in the Chancay-Lambayeque Valley. This includes the construction of two dams (Montería and </a:t>
              </a:r>
              <a:r>
                <a:rPr lang="en-US" sz="1600" err="1">
                  <a:solidFill>
                    <a:srgbClr val="000000"/>
                  </a:solidFill>
                  <a:latin typeface="Helvetica Neue"/>
                </a:rPr>
                <a:t>Sicán</a:t>
              </a:r>
              <a:r>
                <a:rPr lang="en-US" sz="1600">
                  <a:solidFill>
                    <a:srgbClr val="000000"/>
                  </a:solidFill>
                  <a:latin typeface="Helvetica Neue"/>
                </a:rPr>
                <a:t>) and the execution of conveyance and distribution works to irrigate 33,200 new hectares. Additionally, it will encompass the operation and maintenance of existing structures (currently under the management of PEOT). Currently, efforts are being made to negotiate the signing of the Institutional Collaboration Agreement between GORE LAMBAYEQUE, MIDAGRI, and PROINVERSIÓN, which, among other aspects, will allow changes in the scope of the IPC (Private Investment Promotion).</a:t>
              </a:r>
              <a:endParaRPr lang="es-MX" sz="1600" b="1">
                <a:solidFill>
                  <a:schemeClr val="tx1">
                    <a:lumMod val="85000"/>
                    <a:lumOff val="15000"/>
                  </a:schemeClr>
                </a:solidFill>
                <a:latin typeface="Arial"/>
                <a:cs typeface="Arial"/>
              </a:endParaRPr>
            </a:p>
          </p:txBody>
        </p:sp>
        <p:grpSp>
          <p:nvGrpSpPr>
            <p:cNvPr id="2" name="Grupo 1">
              <a:extLst>
                <a:ext uri="{FF2B5EF4-FFF2-40B4-BE49-F238E27FC236}">
                  <a16:creationId xmlns:a16="http://schemas.microsoft.com/office/drawing/2014/main" id="{AAE2E7EA-B8AF-3325-B145-C365C5811AA6}"/>
                </a:ext>
              </a:extLst>
            </p:cNvPr>
            <p:cNvGrpSpPr/>
            <p:nvPr/>
          </p:nvGrpSpPr>
          <p:grpSpPr>
            <a:xfrm>
              <a:off x="5142084" y="1484864"/>
              <a:ext cx="818611" cy="800469"/>
              <a:chOff x="5142084" y="1855488"/>
              <a:chExt cx="818611" cy="800469"/>
            </a:xfrm>
          </p:grpSpPr>
          <p:sp>
            <p:nvSpPr>
              <p:cNvPr id="4" name="Elipse 3">
                <a:extLst>
                  <a:ext uri="{FF2B5EF4-FFF2-40B4-BE49-F238E27FC236}">
                    <a16:creationId xmlns:a16="http://schemas.microsoft.com/office/drawing/2014/main" id="{5BA92283-7274-5A9A-6191-884D05057D8D}"/>
                  </a:ext>
                </a:extLst>
              </p:cNvPr>
              <p:cNvSpPr/>
              <p:nvPr/>
            </p:nvSpPr>
            <p:spPr>
              <a:xfrm>
                <a:off x="5142084" y="1855488"/>
                <a:ext cx="818611" cy="800469"/>
              </a:xfrm>
              <a:prstGeom prst="ellipse">
                <a:avLst/>
              </a:prstGeom>
              <a:solidFill>
                <a:srgbClr val="8B23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7" name="Gráfico 16" descr="Plano con relleno sólido">
                <a:extLst>
                  <a:ext uri="{FF2B5EF4-FFF2-40B4-BE49-F238E27FC236}">
                    <a16:creationId xmlns:a16="http://schemas.microsoft.com/office/drawing/2014/main" id="{AC743E30-BA2B-BDEE-77FA-4BB70B55DAB5}"/>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52136" y="1954934"/>
                <a:ext cx="596900" cy="601577"/>
              </a:xfrm>
              <a:prstGeom prst="rect">
                <a:avLst/>
              </a:prstGeom>
            </p:spPr>
          </p:pic>
        </p:grpSp>
      </p:grpSp>
      <p:grpSp>
        <p:nvGrpSpPr>
          <p:cNvPr id="31" name="Grupo 30">
            <a:extLst>
              <a:ext uri="{FF2B5EF4-FFF2-40B4-BE49-F238E27FC236}">
                <a16:creationId xmlns:a16="http://schemas.microsoft.com/office/drawing/2014/main" id="{5ED6FE75-3A08-C620-F4E4-A116BBC61C8B}"/>
              </a:ext>
            </a:extLst>
          </p:cNvPr>
          <p:cNvGrpSpPr/>
          <p:nvPr/>
        </p:nvGrpSpPr>
        <p:grpSpPr>
          <a:xfrm>
            <a:off x="5254044" y="5282884"/>
            <a:ext cx="6173296" cy="874597"/>
            <a:chOff x="5143992" y="4007212"/>
            <a:chExt cx="6173296" cy="874597"/>
          </a:xfrm>
        </p:grpSpPr>
        <p:sp>
          <p:nvSpPr>
            <p:cNvPr id="15" name="object 14">
              <a:extLst>
                <a:ext uri="{FF2B5EF4-FFF2-40B4-BE49-F238E27FC236}">
                  <a16:creationId xmlns:a16="http://schemas.microsoft.com/office/drawing/2014/main" id="{AC30F340-74A7-5026-7A2D-58BE0E25B14E}"/>
                </a:ext>
              </a:extLst>
            </p:cNvPr>
            <p:cNvSpPr txBox="1"/>
            <p:nvPr/>
          </p:nvSpPr>
          <p:spPr>
            <a:xfrm>
              <a:off x="6096000" y="4007212"/>
              <a:ext cx="5221288" cy="874597"/>
            </a:xfrm>
            <a:prstGeom prst="rect">
              <a:avLst/>
            </a:prstGeom>
          </p:spPr>
          <p:txBody>
            <a:bodyPr vert="horz" wrap="square" lIns="0" tIns="12699" rIns="0" bIns="0" rtlCol="0" anchor="t">
              <a:spAutoFit/>
            </a:bodyPr>
            <a:lstStyle/>
            <a:p>
              <a:pPr marL="12065" marR="5080" algn="just" defTabSz="914358">
                <a:spcBef>
                  <a:spcPts val="100"/>
                </a:spcBef>
              </a:pPr>
              <a:r>
                <a:rPr lang="es-MX" sz="2000" b="1" err="1">
                  <a:solidFill>
                    <a:schemeClr val="tx1">
                      <a:lumMod val="85000"/>
                      <a:lumOff val="15000"/>
                    </a:schemeClr>
                  </a:solidFill>
                  <a:latin typeface="Arial" panose="020B0604020202020204" pitchFamily="34" charset="0"/>
                  <a:cs typeface="Arial" panose="020B0604020202020204" pitchFamily="34" charset="0"/>
                  <a:sym typeface="Arial"/>
                </a:rPr>
                <a:t>Investment</a:t>
              </a:r>
              <a:r>
                <a:rPr lang="es-MX" sz="2000" b="1">
                  <a:solidFill>
                    <a:schemeClr val="tx1">
                      <a:lumMod val="85000"/>
                      <a:lumOff val="15000"/>
                    </a:schemeClr>
                  </a:solidFill>
                  <a:latin typeface="Arial" panose="020B0604020202020204" pitchFamily="34" charset="0"/>
                  <a:cs typeface="Arial" panose="020B0604020202020204" pitchFamily="34" charset="0"/>
                  <a:sym typeface="Arial"/>
                </a:rPr>
                <a:t> </a:t>
              </a:r>
              <a:r>
                <a:rPr lang="es-MX" sz="2000" b="1" err="1">
                  <a:solidFill>
                    <a:schemeClr val="tx1">
                      <a:lumMod val="85000"/>
                      <a:lumOff val="15000"/>
                    </a:schemeClr>
                  </a:solidFill>
                  <a:latin typeface="Arial" panose="020B0604020202020204" pitchFamily="34" charset="0"/>
                  <a:cs typeface="Arial" panose="020B0604020202020204" pitchFamily="34" charset="0"/>
                  <a:sym typeface="Arial"/>
                </a:rPr>
                <a:t>Amount</a:t>
              </a:r>
              <a:r>
                <a:rPr lang="es-MX" sz="2000" b="1">
                  <a:solidFill>
                    <a:schemeClr val="tx1">
                      <a:lumMod val="85000"/>
                      <a:lumOff val="15000"/>
                    </a:schemeClr>
                  </a:solidFill>
                  <a:latin typeface="Arial" panose="020B0604020202020204" pitchFamily="34" charset="0"/>
                  <a:cs typeface="Arial" panose="020B0604020202020204" pitchFamily="34" charset="0"/>
                  <a:sym typeface="Arial"/>
                </a:rPr>
                <a:t>: </a:t>
              </a:r>
              <a:r>
                <a:rPr lang="es-MX" sz="2000" b="1">
                  <a:solidFill>
                    <a:schemeClr val="tx1">
                      <a:lumMod val="85000"/>
                      <a:lumOff val="15000"/>
                    </a:schemeClr>
                  </a:solidFill>
                  <a:latin typeface="Arial" panose="020B0604020202020204" pitchFamily="34" charset="0"/>
                  <a:ea typeface="+mn-lt"/>
                  <a:cs typeface="Arial" panose="020B0604020202020204" pitchFamily="34" charset="0"/>
                  <a:sym typeface="Arial"/>
                </a:rPr>
                <a:t>US$ 619 MM</a:t>
              </a:r>
            </a:p>
            <a:p>
              <a:pPr algn="just" defTabSz="914358"/>
              <a:r>
                <a:rPr lang="en-US">
                  <a:solidFill>
                    <a:schemeClr val="tx1">
                      <a:lumMod val="85000"/>
                      <a:lumOff val="15000"/>
                    </a:schemeClr>
                  </a:solidFill>
                  <a:latin typeface="Arial"/>
                  <a:cs typeface="Arial"/>
                  <a:sym typeface="Arial"/>
                </a:rPr>
                <a:t>Co-financed unsolicited proposal modality for a term of 25 years.</a:t>
              </a:r>
            </a:p>
          </p:txBody>
        </p:sp>
        <p:grpSp>
          <p:nvGrpSpPr>
            <p:cNvPr id="28" name="Grupo 27">
              <a:extLst>
                <a:ext uri="{FF2B5EF4-FFF2-40B4-BE49-F238E27FC236}">
                  <a16:creationId xmlns:a16="http://schemas.microsoft.com/office/drawing/2014/main" id="{2927D2FC-5061-99E2-4719-CEF40A9F741D}"/>
                </a:ext>
              </a:extLst>
            </p:cNvPr>
            <p:cNvGrpSpPr/>
            <p:nvPr/>
          </p:nvGrpSpPr>
          <p:grpSpPr>
            <a:xfrm>
              <a:off x="5143992" y="4072786"/>
              <a:ext cx="818611" cy="805004"/>
              <a:chOff x="5143992" y="3819188"/>
              <a:chExt cx="818611" cy="805004"/>
            </a:xfrm>
          </p:grpSpPr>
          <p:sp>
            <p:nvSpPr>
              <p:cNvPr id="29" name="Elipse 28">
                <a:extLst>
                  <a:ext uri="{FF2B5EF4-FFF2-40B4-BE49-F238E27FC236}">
                    <a16:creationId xmlns:a16="http://schemas.microsoft.com/office/drawing/2014/main" id="{59049126-BAC6-15A5-883B-CF1C4D9947E7}"/>
                  </a:ext>
                </a:extLst>
              </p:cNvPr>
              <p:cNvSpPr/>
              <p:nvPr/>
            </p:nvSpPr>
            <p:spPr>
              <a:xfrm>
                <a:off x="5143992" y="3819188"/>
                <a:ext cx="818611" cy="805004"/>
              </a:xfrm>
              <a:prstGeom prst="ellipse">
                <a:avLst/>
              </a:prstGeom>
              <a:solidFill>
                <a:srgbClr val="8B23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30" name="Gráfico 29" descr="Monedas con relleno sólido">
                <a:extLst>
                  <a:ext uri="{FF2B5EF4-FFF2-40B4-BE49-F238E27FC236}">
                    <a16:creationId xmlns:a16="http://schemas.microsoft.com/office/drawing/2014/main" id="{3A011859-E482-46D0-7428-E409B4E5ADB4}"/>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260729" y="3910086"/>
                <a:ext cx="614042" cy="623207"/>
              </a:xfrm>
              <a:prstGeom prst="rect">
                <a:avLst/>
              </a:prstGeom>
            </p:spPr>
          </p:pic>
        </p:grpSp>
      </p:grpSp>
      <p:pic>
        <p:nvPicPr>
          <p:cNvPr id="5122" name="Picture 2" descr="IP PARA El VALLE CHANCAY ESTÁ VERDE: MEF NO SE PRONUNCIA Y PROINVERSIÓN AÚN  NO LA ADMITE A TR&amp;Aacut">
            <a:extLst>
              <a:ext uri="{FF2B5EF4-FFF2-40B4-BE49-F238E27FC236}">
                <a16:creationId xmlns:a16="http://schemas.microsoft.com/office/drawing/2014/main" id="{180B7F69-D40A-AD60-7F92-A073BD97BF65}"/>
              </a:ext>
            </a:extLst>
          </p:cNvPr>
          <p:cNvPicPr preferRelativeResize="0">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9650" y="2241025"/>
            <a:ext cx="3420000" cy="3420000"/>
          </a:xfrm>
          <a:prstGeom prst="ellipse">
            <a:avLst/>
          </a:prstGeom>
          <a:ln>
            <a:noFill/>
          </a:ln>
          <a:effectLst/>
          <a:extLst>
            <a:ext uri="{909E8E84-426E-40DD-AFC4-6F175D3DCCD1}">
              <a14:hiddenFill xmlns:a14="http://schemas.microsoft.com/office/drawing/2010/main">
                <a:solidFill>
                  <a:srgbClr val="FFFFFF"/>
                </a:solidFill>
              </a14:hiddenFill>
            </a:ext>
          </a:extLst>
        </p:spPr>
      </p:pic>
      <p:grpSp>
        <p:nvGrpSpPr>
          <p:cNvPr id="5" name="Grupo 4">
            <a:extLst>
              <a:ext uri="{FF2B5EF4-FFF2-40B4-BE49-F238E27FC236}">
                <a16:creationId xmlns:a16="http://schemas.microsoft.com/office/drawing/2014/main" id="{9CC31420-9D60-6ABE-0BA4-B0E0B83AF25E}"/>
              </a:ext>
            </a:extLst>
          </p:cNvPr>
          <p:cNvGrpSpPr/>
          <p:nvPr/>
        </p:nvGrpSpPr>
        <p:grpSpPr>
          <a:xfrm>
            <a:off x="364290" y="997603"/>
            <a:ext cx="3752547" cy="1015796"/>
            <a:chOff x="364290" y="997603"/>
            <a:chExt cx="3752547" cy="1015796"/>
          </a:xfrm>
        </p:grpSpPr>
        <p:grpSp>
          <p:nvGrpSpPr>
            <p:cNvPr id="6" name="Grupo 5">
              <a:extLst>
                <a:ext uri="{FF2B5EF4-FFF2-40B4-BE49-F238E27FC236}">
                  <a16:creationId xmlns:a16="http://schemas.microsoft.com/office/drawing/2014/main" id="{B491B6F2-56C7-FBD8-9917-A7CFD02C9796}"/>
                </a:ext>
              </a:extLst>
            </p:cNvPr>
            <p:cNvGrpSpPr/>
            <p:nvPr/>
          </p:nvGrpSpPr>
          <p:grpSpPr>
            <a:xfrm>
              <a:off x="364290" y="997603"/>
              <a:ext cx="3752547" cy="735494"/>
              <a:chOff x="-164593" y="5768531"/>
              <a:chExt cx="3898394" cy="735494"/>
            </a:xfrm>
            <a:noFill/>
          </p:grpSpPr>
          <p:sp>
            <p:nvSpPr>
              <p:cNvPr id="8" name="object 2">
                <a:extLst>
                  <a:ext uri="{FF2B5EF4-FFF2-40B4-BE49-F238E27FC236}">
                    <a16:creationId xmlns:a16="http://schemas.microsoft.com/office/drawing/2014/main" id="{67063049-18DF-0D9F-4E9A-214491D22187}"/>
                  </a:ext>
                </a:extLst>
              </p:cNvPr>
              <p:cNvSpPr/>
              <p:nvPr/>
            </p:nvSpPr>
            <p:spPr>
              <a:xfrm>
                <a:off x="-164593" y="5768531"/>
                <a:ext cx="3898394" cy="735494"/>
              </a:xfrm>
              <a:custGeom>
                <a:avLst/>
                <a:gdLst/>
                <a:ahLst/>
                <a:cxnLst/>
                <a:rect l="l" t="t" r="r" b="b"/>
                <a:pathLst>
                  <a:path w="2515870" h="317500">
                    <a:moveTo>
                      <a:pt x="2515692" y="0"/>
                    </a:moveTo>
                    <a:lnTo>
                      <a:pt x="0" y="0"/>
                    </a:lnTo>
                    <a:lnTo>
                      <a:pt x="0" y="317246"/>
                    </a:lnTo>
                    <a:lnTo>
                      <a:pt x="2439200" y="317246"/>
                    </a:lnTo>
                    <a:lnTo>
                      <a:pt x="2515692" y="0"/>
                    </a:lnTo>
                    <a:close/>
                  </a:path>
                </a:pathLst>
              </a:custGeom>
              <a:grpFill/>
            </p:spPr>
            <p:txBody>
              <a:bodyPr wrap="square" lIns="0" tIns="0" rIns="0" bIns="0" rtlCol="0"/>
              <a:lstStyle/>
              <a:p>
                <a:pPr defTabSz="914358">
                  <a:defRPr/>
                </a:pPr>
                <a:endParaRPr>
                  <a:solidFill>
                    <a:schemeClr val="bg1"/>
                  </a:solidFill>
                  <a:latin typeface="Arial"/>
                  <a:cs typeface="Arial"/>
                  <a:sym typeface="Arial"/>
                </a:endParaRPr>
              </a:p>
            </p:txBody>
          </p:sp>
          <p:sp>
            <p:nvSpPr>
              <p:cNvPr id="9" name="object 5">
                <a:extLst>
                  <a:ext uri="{FF2B5EF4-FFF2-40B4-BE49-F238E27FC236}">
                    <a16:creationId xmlns:a16="http://schemas.microsoft.com/office/drawing/2014/main" id="{485AC9DD-CFEE-DC9F-AAE1-00EDC208A544}"/>
                  </a:ext>
                </a:extLst>
              </p:cNvPr>
              <p:cNvSpPr txBox="1"/>
              <p:nvPr/>
            </p:nvSpPr>
            <p:spPr>
              <a:xfrm>
                <a:off x="191765" y="5883645"/>
                <a:ext cx="1981799" cy="505266"/>
              </a:xfrm>
              <a:prstGeom prst="rect">
                <a:avLst/>
              </a:prstGeom>
              <a:grpFill/>
            </p:spPr>
            <p:txBody>
              <a:bodyPr vert="horz" wrap="square" lIns="0" tIns="12699" rIns="0" bIns="0" rtlCol="0">
                <a:spAutoFit/>
              </a:bodyPr>
              <a:lstStyle/>
              <a:p>
                <a:pPr marL="12699" defTabSz="914358">
                  <a:defRPr/>
                </a:pPr>
                <a:r>
                  <a:rPr lang="es-PE" sz="1600" b="1" spc="-10">
                    <a:solidFill>
                      <a:schemeClr val="bg1"/>
                    </a:solidFill>
                    <a:latin typeface="Arial"/>
                    <a:cs typeface="Arial"/>
                    <a:sym typeface="Arial"/>
                  </a:rPr>
                  <a:t>ESTIMATED AWARD DATE</a:t>
                </a:r>
                <a:endParaRPr lang="es-PE" sz="1600">
                  <a:solidFill>
                    <a:schemeClr val="bg1"/>
                  </a:solidFill>
                  <a:latin typeface="Arial"/>
                  <a:cs typeface="Arial"/>
                  <a:sym typeface="Arial"/>
                </a:endParaRPr>
              </a:p>
            </p:txBody>
          </p:sp>
          <p:sp>
            <p:nvSpPr>
              <p:cNvPr id="10" name="object 17">
                <a:extLst>
                  <a:ext uri="{FF2B5EF4-FFF2-40B4-BE49-F238E27FC236}">
                    <a16:creationId xmlns:a16="http://schemas.microsoft.com/office/drawing/2014/main" id="{0462CAC9-6DEB-C17F-B0AA-FE619E593EB5}"/>
                  </a:ext>
                </a:extLst>
              </p:cNvPr>
              <p:cNvSpPr txBox="1"/>
              <p:nvPr/>
            </p:nvSpPr>
            <p:spPr>
              <a:xfrm>
                <a:off x="2529922" y="6137136"/>
                <a:ext cx="620987" cy="321241"/>
              </a:xfrm>
              <a:prstGeom prst="rect">
                <a:avLst/>
              </a:prstGeom>
              <a:grpFill/>
            </p:spPr>
            <p:txBody>
              <a:bodyPr vert="horz" wrap="square" lIns="0" tIns="13334" rIns="0" bIns="0" rtlCol="0">
                <a:spAutoFit/>
              </a:bodyPr>
              <a:lstStyle/>
              <a:p>
                <a:pPr marL="12699" defTabSz="914358">
                  <a:spcBef>
                    <a:spcPts val="105"/>
                  </a:spcBef>
                  <a:defRPr/>
                </a:pPr>
                <a:r>
                  <a:rPr sz="2000" b="1" spc="-20">
                    <a:solidFill>
                      <a:schemeClr val="bg1"/>
                    </a:solidFill>
                    <a:latin typeface="Arial"/>
                    <a:cs typeface="Arial"/>
                    <a:sym typeface="Arial"/>
                  </a:rPr>
                  <a:t>202</a:t>
                </a:r>
                <a:r>
                  <a:rPr lang="es-ES" sz="2000" b="1" spc="-20">
                    <a:solidFill>
                      <a:schemeClr val="bg1"/>
                    </a:solidFill>
                    <a:latin typeface="Arial"/>
                    <a:cs typeface="Arial"/>
                    <a:sym typeface="Arial"/>
                  </a:rPr>
                  <a:t>6</a:t>
                </a:r>
                <a:endParaRPr sz="2000">
                  <a:solidFill>
                    <a:schemeClr val="bg1"/>
                  </a:solidFill>
                  <a:latin typeface="Arial"/>
                  <a:cs typeface="Arial"/>
                  <a:sym typeface="Arial"/>
                </a:endParaRPr>
              </a:p>
            </p:txBody>
          </p:sp>
          <p:sp>
            <p:nvSpPr>
              <p:cNvPr id="11" name="object 18">
                <a:extLst>
                  <a:ext uri="{FF2B5EF4-FFF2-40B4-BE49-F238E27FC236}">
                    <a16:creationId xmlns:a16="http://schemas.microsoft.com/office/drawing/2014/main" id="{06C00D05-8B98-9268-6FE6-E913325573A5}"/>
                  </a:ext>
                </a:extLst>
              </p:cNvPr>
              <p:cNvSpPr txBox="1"/>
              <p:nvPr/>
            </p:nvSpPr>
            <p:spPr>
              <a:xfrm>
                <a:off x="2190151" y="5893445"/>
                <a:ext cx="1292769" cy="243656"/>
              </a:xfrm>
              <a:prstGeom prst="rect">
                <a:avLst/>
              </a:prstGeom>
              <a:solidFill>
                <a:srgbClr val="C00000"/>
              </a:solidFill>
            </p:spPr>
            <p:txBody>
              <a:bodyPr vert="horz" wrap="square" lIns="0" tIns="0" rIns="0" bIns="0" rtlCol="0" anchor="t">
                <a:spAutoFit/>
              </a:bodyPr>
              <a:lstStyle/>
              <a:p>
                <a:pPr marL="83820" algn="ctr" defTabSz="914358">
                  <a:lnSpc>
                    <a:spcPts val="1905"/>
                  </a:lnSpc>
                  <a:defRPr/>
                </a:pPr>
                <a:r>
                  <a:rPr lang="es-PE" sz="1650" b="1">
                    <a:solidFill>
                      <a:schemeClr val="bg1"/>
                    </a:solidFill>
                    <a:latin typeface="Arial"/>
                    <a:cs typeface="Arial"/>
                    <a:sym typeface="Arial"/>
                  </a:rPr>
                  <a:t>III</a:t>
                </a:r>
                <a:r>
                  <a:rPr lang="es-PE" sz="1650" b="1" spc="-40">
                    <a:solidFill>
                      <a:schemeClr val="bg1"/>
                    </a:solidFill>
                    <a:latin typeface="Arial"/>
                    <a:cs typeface="Arial"/>
                    <a:sym typeface="Arial"/>
                  </a:rPr>
                  <a:t> </a:t>
                </a:r>
                <a:r>
                  <a:rPr lang="es-PE" sz="1650" b="1" spc="-40" err="1">
                    <a:solidFill>
                      <a:schemeClr val="bg1"/>
                    </a:solidFill>
                    <a:latin typeface="Arial"/>
                    <a:cs typeface="Arial"/>
                    <a:sym typeface="Arial"/>
                  </a:rPr>
                  <a:t>Quarter</a:t>
                </a:r>
                <a:endParaRPr lang="es-ES" sz="1650">
                  <a:solidFill>
                    <a:schemeClr val="bg1"/>
                  </a:solidFill>
                  <a:latin typeface="Arial"/>
                  <a:cs typeface="Arial"/>
                </a:endParaRPr>
              </a:p>
            </p:txBody>
          </p:sp>
        </p:grpSp>
        <p:sp>
          <p:nvSpPr>
            <p:cNvPr id="7" name="object 5">
              <a:extLst>
                <a:ext uri="{FF2B5EF4-FFF2-40B4-BE49-F238E27FC236}">
                  <a16:creationId xmlns:a16="http://schemas.microsoft.com/office/drawing/2014/main" id="{AA01E38E-C3E8-9978-980C-C538C14B1322}"/>
                </a:ext>
              </a:extLst>
            </p:cNvPr>
            <p:cNvSpPr txBox="1"/>
            <p:nvPr/>
          </p:nvSpPr>
          <p:spPr>
            <a:xfrm>
              <a:off x="707316" y="1754355"/>
              <a:ext cx="3168026" cy="259044"/>
            </a:xfrm>
            <a:prstGeom prst="rect">
              <a:avLst/>
            </a:prstGeom>
            <a:solidFill>
              <a:srgbClr val="C00000"/>
            </a:solidFill>
          </p:spPr>
          <p:txBody>
            <a:bodyPr vert="horz" wrap="square" lIns="0" tIns="12699" rIns="0" bIns="0" rtlCol="0">
              <a:spAutoFit/>
            </a:bodyPr>
            <a:lstStyle/>
            <a:p>
              <a:pPr marL="12699" algn="ctr" defTabSz="914358">
                <a:spcBef>
                  <a:spcPts val="100"/>
                </a:spcBef>
                <a:defRPr/>
              </a:pPr>
              <a:r>
                <a:rPr lang="es-MX" sz="1600" b="1" spc="-10">
                  <a:solidFill>
                    <a:schemeClr val="bg1"/>
                  </a:solidFill>
                  <a:latin typeface="Arial"/>
                  <a:cs typeface="Arial"/>
                  <a:sym typeface="Arial"/>
                </a:rPr>
                <a:t>FORMULATION</a:t>
              </a:r>
              <a:endParaRPr lang="es-PE" sz="1600" b="1">
                <a:solidFill>
                  <a:schemeClr val="bg1"/>
                </a:solidFill>
                <a:latin typeface="Arial"/>
                <a:cs typeface="Arial"/>
                <a:sym typeface="Arial"/>
              </a:endParaRPr>
            </a:p>
          </p:txBody>
        </p:sp>
      </p:grpSp>
    </p:spTree>
    <p:extLst>
      <p:ext uri="{BB962C8B-B14F-4D97-AF65-F5344CB8AC3E}">
        <p14:creationId xmlns:p14="http://schemas.microsoft.com/office/powerpoint/2010/main" val="14333798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A06FAC30-FA52-7AF8-7F47-416BE0C3937B}"/>
              </a:ext>
            </a:extLst>
          </p:cNvPr>
          <p:cNvGraphicFramePr>
            <a:graphicFrameLocks noGrp="1"/>
          </p:cNvGraphicFramePr>
          <p:nvPr>
            <p:extLst>
              <p:ext uri="{D42A27DB-BD31-4B8C-83A1-F6EECF244321}">
                <p14:modId xmlns:p14="http://schemas.microsoft.com/office/powerpoint/2010/main" val="2646817818"/>
              </p:ext>
            </p:extLst>
          </p:nvPr>
        </p:nvGraphicFramePr>
        <p:xfrm>
          <a:off x="1513697" y="1024698"/>
          <a:ext cx="9977735" cy="5240476"/>
        </p:xfrm>
        <a:graphic>
          <a:graphicData uri="http://schemas.openxmlformats.org/drawingml/2006/table">
            <a:tbl>
              <a:tblPr/>
              <a:tblGrid>
                <a:gridCol w="1119537">
                  <a:extLst>
                    <a:ext uri="{9D8B030D-6E8A-4147-A177-3AD203B41FA5}">
                      <a16:colId xmlns:a16="http://schemas.microsoft.com/office/drawing/2014/main" val="32784020"/>
                    </a:ext>
                  </a:extLst>
                </a:gridCol>
                <a:gridCol w="4644304">
                  <a:extLst>
                    <a:ext uri="{9D8B030D-6E8A-4147-A177-3AD203B41FA5}">
                      <a16:colId xmlns:a16="http://schemas.microsoft.com/office/drawing/2014/main" val="1244862269"/>
                    </a:ext>
                  </a:extLst>
                </a:gridCol>
                <a:gridCol w="1969638">
                  <a:extLst>
                    <a:ext uri="{9D8B030D-6E8A-4147-A177-3AD203B41FA5}">
                      <a16:colId xmlns:a16="http://schemas.microsoft.com/office/drawing/2014/main" val="3048707612"/>
                    </a:ext>
                  </a:extLst>
                </a:gridCol>
                <a:gridCol w="2244256">
                  <a:extLst>
                    <a:ext uri="{9D8B030D-6E8A-4147-A177-3AD203B41FA5}">
                      <a16:colId xmlns:a16="http://schemas.microsoft.com/office/drawing/2014/main" val="824415100"/>
                    </a:ext>
                  </a:extLst>
                </a:gridCol>
              </a:tblGrid>
              <a:tr h="198608">
                <a:tc>
                  <a:txBody>
                    <a:bodyPr/>
                    <a:lstStyle/>
                    <a:p>
                      <a:pPr algn="ctr" fontAlgn="base"/>
                      <a:r>
                        <a:rPr lang="es-PE" sz="1100" b="1" i="0" u="none" strike="noStrike" dirty="0">
                          <a:solidFill>
                            <a:srgbClr val="FFFFFF"/>
                          </a:solidFill>
                          <a:effectLst/>
                          <a:latin typeface="Calibri"/>
                        </a:rPr>
                        <a:t>Project </a:t>
                      </a:r>
                      <a:r>
                        <a:rPr lang="es-PE" sz="1100" b="1" i="0" u="none" strike="noStrike" dirty="0" err="1">
                          <a:solidFill>
                            <a:srgbClr val="FFFFFF"/>
                          </a:solidFill>
                          <a:effectLst/>
                          <a:latin typeface="Calibri"/>
                        </a:rPr>
                        <a:t>Owner</a:t>
                      </a:r>
                      <a:r>
                        <a:rPr lang="es-PE" sz="1100" b="0" i="0" dirty="0">
                          <a:solidFill>
                            <a:srgbClr val="FFFFFF"/>
                          </a:solidFill>
                          <a:effectLst/>
                          <a:latin typeface="Calibri"/>
                        </a:rPr>
                        <a:t>​</a:t>
                      </a:r>
                      <a:endParaRPr lang="es-PE" sz="1100" b="0" i="0" dirty="0">
                        <a:solidFill>
                          <a:srgbClr val="000000"/>
                        </a:solidFill>
                        <a:effectLst/>
                        <a:latin typeface="Calibri"/>
                      </a:endParaRPr>
                    </a:p>
                  </a:txBody>
                  <a:tcPr marL="59269" marR="59269" marT="29635" marB="29635"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4392"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fontAlgn="base"/>
                      <a:r>
                        <a:rPr lang="es-PE" sz="1100" b="1" i="0" u="none" strike="noStrike" err="1">
                          <a:solidFill>
                            <a:srgbClr val="FFFFFF"/>
                          </a:solidFill>
                          <a:effectLst/>
                          <a:latin typeface="Arial"/>
                        </a:rPr>
                        <a:t>Projects</a:t>
                      </a:r>
                      <a:endParaRPr lang="es-PE" sz="1100" b="0" i="0">
                        <a:solidFill>
                          <a:srgbClr val="000000"/>
                        </a:solidFill>
                        <a:effectLst/>
                        <a:latin typeface="Arial"/>
                      </a:endParaRPr>
                    </a:p>
                  </a:txBody>
                  <a:tcPr marL="59269" marR="59269" marT="29635" marB="29635"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fontAlgn="base"/>
                      <a:r>
                        <a:rPr lang="es-PE" sz="1100" b="1" i="0" u="none" strike="noStrike">
                          <a:solidFill>
                            <a:srgbClr val="FFFFFF"/>
                          </a:solidFill>
                          <a:effectLst/>
                          <a:latin typeface="Arial"/>
                        </a:rPr>
                        <a:t>Actual </a:t>
                      </a:r>
                      <a:r>
                        <a:rPr lang="es-PE" sz="1100" b="1" i="0" u="none" strike="noStrike" err="1">
                          <a:solidFill>
                            <a:srgbClr val="FFFFFF"/>
                          </a:solidFill>
                          <a:effectLst/>
                          <a:latin typeface="Arial"/>
                        </a:rPr>
                        <a:t>state</a:t>
                      </a:r>
                      <a:r>
                        <a:rPr lang="es-PE" sz="1100" b="0" i="0">
                          <a:solidFill>
                            <a:srgbClr val="FFFFFF"/>
                          </a:solidFill>
                          <a:effectLst/>
                          <a:latin typeface="Arial"/>
                        </a:rPr>
                        <a:t>​**</a:t>
                      </a:r>
                      <a:endParaRPr lang="es-PE" sz="1100" b="0" i="0">
                        <a:solidFill>
                          <a:srgbClr val="000000"/>
                        </a:solidFill>
                        <a:effectLst/>
                        <a:latin typeface="Arial"/>
                      </a:endParaRPr>
                    </a:p>
                  </a:txBody>
                  <a:tcPr marL="59269" marR="59269" marT="29635" marB="29635"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fontAlgn="base"/>
                      <a:r>
                        <a:rPr lang="es-PE" sz="1100" b="1" i="0" u="none" strike="noStrike">
                          <a:solidFill>
                            <a:srgbClr val="FFFFFF"/>
                          </a:solidFill>
                          <a:effectLst/>
                          <a:latin typeface="Arial"/>
                        </a:rPr>
                        <a:t>Referencial </a:t>
                      </a:r>
                      <a:r>
                        <a:rPr lang="es-PE" sz="1100" b="1" i="0" u="none" strike="noStrike" err="1">
                          <a:solidFill>
                            <a:srgbClr val="FFFFFF"/>
                          </a:solidFill>
                          <a:effectLst/>
                          <a:latin typeface="Arial"/>
                        </a:rPr>
                        <a:t>Amount</a:t>
                      </a:r>
                      <a:r>
                        <a:rPr lang="es-PE" sz="1100" b="1" i="0" u="none" strike="noStrike">
                          <a:solidFill>
                            <a:srgbClr val="FFFFFF"/>
                          </a:solidFill>
                          <a:effectLst/>
                          <a:latin typeface="Arial"/>
                        </a:rPr>
                        <a:t> (Mill. $/)</a:t>
                      </a:r>
                      <a:r>
                        <a:rPr lang="es-PE" sz="1100" b="0" i="0">
                          <a:solidFill>
                            <a:srgbClr val="FFFFFF"/>
                          </a:solidFill>
                          <a:effectLst/>
                          <a:latin typeface="Arial"/>
                        </a:rPr>
                        <a:t>​</a:t>
                      </a:r>
                      <a:endParaRPr lang="es-PE" sz="1100" b="0" i="0">
                        <a:solidFill>
                          <a:srgbClr val="000000"/>
                        </a:solidFill>
                        <a:effectLst/>
                        <a:latin typeface="Arial"/>
                      </a:endParaRPr>
                    </a:p>
                  </a:txBody>
                  <a:tcPr marL="59269" marR="59269" marT="29635" marB="29635"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3286063292"/>
                  </a:ext>
                </a:extLst>
              </a:tr>
              <a:tr h="198608">
                <a:tc>
                  <a:txBody>
                    <a:bodyPr/>
                    <a:lstStyle/>
                    <a:p>
                      <a:pPr algn="ctr" fontAlgn="base"/>
                      <a:r>
                        <a:rPr lang="es-PE" sz="1100" b="1" i="0" u="none" strike="noStrike" err="1">
                          <a:solidFill>
                            <a:schemeClr val="bg1"/>
                          </a:solidFill>
                          <a:effectLst/>
                          <a:latin typeface="+mn-lt"/>
                        </a:rPr>
                        <a:t>Transports</a:t>
                      </a:r>
                      <a:endParaRPr lang="es-PE" sz="1100" b="1" i="0">
                        <a:solidFill>
                          <a:schemeClr val="bg1"/>
                        </a:solidFill>
                        <a:effectLst/>
                        <a:latin typeface="Calibri"/>
                      </a:endParaRPr>
                    </a:p>
                  </a:txBody>
                  <a:tcPr marL="59269" marR="59269" marT="29635" marB="29635" anchor="ctr">
                    <a:lnL w="14392" cap="flat" cmpd="sng" algn="ctr">
                      <a:noFill/>
                      <a:prstDash val="solid"/>
                      <a:round/>
                      <a:headEnd type="none" w="med" len="med"/>
                      <a:tailEnd type="none" w="med" len="med"/>
                    </a:lnL>
                    <a:lnR w="12700" cap="flat" cmpd="sng" algn="ctr">
                      <a:noFill/>
                      <a:prstDash val="solid"/>
                      <a:round/>
                      <a:headEnd type="none" w="med" len="med"/>
                      <a:tailEnd type="none" w="med" len="med"/>
                    </a:lnR>
                    <a:lnT w="14392" cap="flat" cmpd="sng" algn="ctr">
                      <a:noFill/>
                      <a:prstDash val="solid"/>
                      <a:round/>
                      <a:headEnd type="none" w="med" len="med"/>
                      <a:tailEnd type="none" w="med" len="med"/>
                    </a:lnT>
                    <a:lnB w="14392"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l" fontAlgn="base"/>
                      <a:r>
                        <a:rPr lang="es-ES" sz="1100" b="0" i="0" u="none" strike="noStrike">
                          <a:solidFill>
                            <a:srgbClr val="000000"/>
                          </a:solidFill>
                          <a:effectLst/>
                          <a:latin typeface="Calibri"/>
                        </a:rPr>
                        <a:t>18 </a:t>
                      </a:r>
                      <a:r>
                        <a:rPr lang="es-ES" sz="1100" b="0" i="0" u="none" strike="noStrike">
                          <a:solidFill>
                            <a:srgbClr val="000000"/>
                          </a:solidFill>
                          <a:effectLst/>
                          <a:latin typeface="+mn-lt"/>
                        </a:rPr>
                        <a:t>Road </a:t>
                      </a:r>
                      <a:r>
                        <a:rPr lang="es-ES" sz="1100" b="0" i="0" u="none" strike="noStrike" err="1">
                          <a:solidFill>
                            <a:srgbClr val="000000"/>
                          </a:solidFill>
                          <a:effectLst/>
                          <a:latin typeface="+mn-lt"/>
                        </a:rPr>
                        <a:t>Conservation</a:t>
                      </a:r>
                      <a:r>
                        <a:rPr lang="es-ES" sz="1100" b="0" i="0" u="none" strike="noStrike">
                          <a:solidFill>
                            <a:srgbClr val="000000"/>
                          </a:solidFill>
                          <a:effectLst/>
                          <a:latin typeface="+mn-lt"/>
                        </a:rPr>
                        <a:t> </a:t>
                      </a:r>
                      <a:r>
                        <a:rPr lang="es-ES" sz="1100" b="0" i="0" u="none" strike="noStrike" err="1">
                          <a:solidFill>
                            <a:srgbClr val="000000"/>
                          </a:solidFill>
                          <a:effectLst/>
                          <a:latin typeface="+mn-lt"/>
                        </a:rPr>
                        <a:t>Projects</a:t>
                      </a:r>
                      <a:endParaRPr lang="es-ES" sz="1100" b="0" i="0">
                        <a:solidFill>
                          <a:srgbClr val="000000"/>
                        </a:solidFill>
                        <a:effectLst/>
                        <a:latin typeface="Calibri"/>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ase"/>
                      <a:r>
                        <a:rPr lang="es-PE" sz="1100" b="0" i="0" u="none" strike="noStrike">
                          <a:solidFill>
                            <a:srgbClr val="000000"/>
                          </a:solidFill>
                          <a:effectLst/>
                          <a:latin typeface="+mn-lt"/>
                        </a:rPr>
                        <a:t>Project in </a:t>
                      </a:r>
                      <a:r>
                        <a:rPr lang="es-PE" sz="1100" b="0" i="0" u="none" strike="noStrike" err="1">
                          <a:solidFill>
                            <a:srgbClr val="000000"/>
                          </a:solidFill>
                          <a:effectLst/>
                          <a:latin typeface="+mn-lt"/>
                        </a:rPr>
                        <a:t>coordination</a:t>
                      </a:r>
                      <a:endParaRPr lang="es-PE" sz="1100" b="0" i="0" u="none" strike="noStrike">
                        <a:solidFill>
                          <a:srgbClr val="000000"/>
                        </a:solidFill>
                        <a:effectLst/>
                        <a:latin typeface="+mn-lt"/>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s-PE" sz="1100" b="0" i="0" u="none" strike="noStrike">
                          <a:solidFill>
                            <a:srgbClr val="000000"/>
                          </a:solidFill>
                          <a:effectLst/>
                          <a:latin typeface="+mn-lt"/>
                        </a:rPr>
                        <a:t>1071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4695106"/>
                  </a:ext>
                </a:extLst>
              </a:tr>
              <a:tr h="198608">
                <a:tc>
                  <a:txBody>
                    <a:bodyPr/>
                    <a:lstStyle/>
                    <a:p>
                      <a:pPr algn="ctr" fontAlgn="base"/>
                      <a:r>
                        <a:rPr lang="es-PE" sz="1100" b="1" i="0" u="none" strike="noStrike" err="1">
                          <a:solidFill>
                            <a:schemeClr val="bg1"/>
                          </a:solidFill>
                          <a:effectLst/>
                          <a:latin typeface="+mn-lt"/>
                        </a:rPr>
                        <a:t>Transports</a:t>
                      </a:r>
                      <a:r>
                        <a:rPr lang="es-PE" sz="1100" b="1" i="0">
                          <a:solidFill>
                            <a:schemeClr val="bg1"/>
                          </a:solidFill>
                          <a:effectLst/>
                          <a:latin typeface="Calibri"/>
                        </a:rPr>
                        <a:t>​</a:t>
                      </a:r>
                    </a:p>
                  </a:txBody>
                  <a:tcPr marL="59269" marR="59269" marT="29635" marB="29635" anchor="ctr">
                    <a:lnL w="14392" cap="flat" cmpd="sng" algn="ctr">
                      <a:noFill/>
                      <a:prstDash val="solid"/>
                      <a:round/>
                      <a:headEnd type="none" w="med" len="med"/>
                      <a:tailEnd type="none" w="med" len="med"/>
                    </a:lnL>
                    <a:lnR w="12700" cap="flat" cmpd="sng" algn="ctr">
                      <a:noFill/>
                      <a:prstDash val="solid"/>
                      <a:round/>
                      <a:headEnd type="none" w="med" len="med"/>
                      <a:tailEnd type="none" w="med" len="med"/>
                    </a:lnR>
                    <a:lnT w="14392" cap="flat" cmpd="sng" algn="ctr">
                      <a:noFill/>
                      <a:prstDash val="solid"/>
                      <a:round/>
                      <a:headEnd type="none" w="med" len="med"/>
                      <a:tailEnd type="none" w="med" len="med"/>
                    </a:lnT>
                    <a:lnB w="14392"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l" fontAlgn="base"/>
                      <a:r>
                        <a:rPr lang="es-ES" sz="1100" b="0" i="0" u="none" strike="noStrike">
                          <a:solidFill>
                            <a:srgbClr val="000000"/>
                          </a:solidFill>
                          <a:effectLst/>
                          <a:latin typeface="Calibri"/>
                        </a:rPr>
                        <a:t> </a:t>
                      </a:r>
                      <a:r>
                        <a:rPr lang="es-ES" sz="1100" b="0" i="0" u="none" strike="noStrike" noProof="0">
                          <a:solidFill>
                            <a:schemeClr val="tx1"/>
                          </a:solidFill>
                          <a:effectLst/>
                          <a:latin typeface="+mn-lt"/>
                        </a:rPr>
                        <a:t>Backbone Network </a:t>
                      </a:r>
                      <a:r>
                        <a:rPr lang="es-ES" sz="1100" b="0" i="0" u="none" strike="noStrike">
                          <a:solidFill>
                            <a:srgbClr val="000000"/>
                          </a:solidFill>
                          <a:effectLst/>
                          <a:latin typeface="Calibri"/>
                        </a:rPr>
                        <a:t>O y M</a:t>
                      </a:r>
                      <a:endParaRPr lang="es-ES" sz="1100" b="0" i="0" dirty="0">
                        <a:solidFill>
                          <a:srgbClr val="000000"/>
                        </a:solidFill>
                        <a:effectLst/>
                        <a:latin typeface="Calibri"/>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ase"/>
                      <a:r>
                        <a:rPr lang="es-PE" sz="1100" b="0" i="0" u="none" strike="noStrike">
                          <a:solidFill>
                            <a:srgbClr val="000000"/>
                          </a:solidFill>
                          <a:effectLst/>
                          <a:latin typeface="+mn-lt"/>
                        </a:rPr>
                        <a:t>Project in </a:t>
                      </a:r>
                      <a:r>
                        <a:rPr lang="es-PE" sz="1100" b="0" i="0" u="none" strike="noStrike" err="1">
                          <a:solidFill>
                            <a:srgbClr val="000000"/>
                          </a:solidFill>
                          <a:effectLst/>
                          <a:latin typeface="+mn-lt"/>
                        </a:rPr>
                        <a:t>coordination</a:t>
                      </a:r>
                      <a:endParaRPr lang="es-PE" sz="1100" b="0" i="0">
                        <a:solidFill>
                          <a:srgbClr val="000000"/>
                        </a:solidFill>
                        <a:effectLst/>
                        <a:latin typeface="Calibri"/>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ase"/>
                      <a:r>
                        <a:rPr lang="es-PE" sz="1100" b="0" i="0" u="none" strike="noStrike" err="1">
                          <a:solidFill>
                            <a:srgbClr val="000000"/>
                          </a:solidFill>
                          <a:effectLst/>
                          <a:latin typeface="+mn-lt"/>
                        </a:rPr>
                        <a:t>To</a:t>
                      </a:r>
                      <a:r>
                        <a:rPr lang="es-PE" sz="1100" b="0" i="0" u="none" strike="noStrike">
                          <a:solidFill>
                            <a:srgbClr val="000000"/>
                          </a:solidFill>
                          <a:effectLst/>
                          <a:latin typeface="+mn-lt"/>
                        </a:rPr>
                        <a:t> be </a:t>
                      </a:r>
                      <a:r>
                        <a:rPr lang="es-PE" sz="1100" b="0" i="0" u="none" strike="noStrike" err="1">
                          <a:solidFill>
                            <a:srgbClr val="000000"/>
                          </a:solidFill>
                          <a:effectLst/>
                          <a:latin typeface="+mn-lt"/>
                        </a:rPr>
                        <a:t>defined</a:t>
                      </a:r>
                      <a:endParaRPr lang="es-PE" sz="1100" b="0" i="0" u="none" strike="noStrike">
                        <a:solidFill>
                          <a:srgbClr val="000000"/>
                        </a:solidFill>
                        <a:effectLst/>
                        <a:latin typeface="+mn-lt"/>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546922744"/>
                  </a:ext>
                </a:extLst>
              </a:tr>
              <a:tr h="198608">
                <a:tc>
                  <a:txBody>
                    <a:bodyPr/>
                    <a:lstStyle/>
                    <a:p>
                      <a:pPr algn="ctr" fontAlgn="base"/>
                      <a:r>
                        <a:rPr lang="es-PE" sz="1100" b="1" i="0" u="none" strike="noStrike" err="1">
                          <a:solidFill>
                            <a:schemeClr val="bg1"/>
                          </a:solidFill>
                          <a:effectLst/>
                          <a:latin typeface="+mn-lt"/>
                        </a:rPr>
                        <a:t>Transports</a:t>
                      </a:r>
                      <a:r>
                        <a:rPr lang="es-PE" sz="1100" b="1" i="0">
                          <a:solidFill>
                            <a:schemeClr val="bg1"/>
                          </a:solidFill>
                          <a:effectLst/>
                          <a:latin typeface="Calibri"/>
                        </a:rPr>
                        <a:t>​</a:t>
                      </a:r>
                    </a:p>
                  </a:txBody>
                  <a:tcPr marL="59269" marR="59269" marT="29635" marB="29635" anchor="ctr">
                    <a:lnL w="14392" cap="flat" cmpd="sng" algn="ctr">
                      <a:noFill/>
                      <a:prstDash val="solid"/>
                      <a:round/>
                      <a:headEnd type="none" w="med" len="med"/>
                      <a:tailEnd type="none" w="med" len="med"/>
                    </a:lnL>
                    <a:lnR w="12700" cap="flat" cmpd="sng" algn="ctr">
                      <a:noFill/>
                      <a:prstDash val="solid"/>
                      <a:round/>
                      <a:headEnd type="none" w="med" len="med"/>
                      <a:tailEnd type="none" w="med" len="med"/>
                    </a:lnR>
                    <a:lnT w="14392" cap="flat" cmpd="sng" algn="ctr">
                      <a:noFill/>
                      <a:prstDash val="solid"/>
                      <a:round/>
                      <a:headEnd type="none" w="med" len="med"/>
                      <a:tailEnd type="none" w="med" len="med"/>
                    </a:lnT>
                    <a:lnB w="14392"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l" fontAlgn="base"/>
                      <a:r>
                        <a:rPr lang="es-ES" sz="1100" b="0" i="0" u="none" strike="noStrike" baseline="0" noProof="0">
                          <a:solidFill>
                            <a:schemeClr val="tx1"/>
                          </a:solidFill>
                          <a:effectLst/>
                          <a:latin typeface="+mn-lt"/>
                        </a:rPr>
                        <a:t>Chincheros </a:t>
                      </a:r>
                      <a:r>
                        <a:rPr lang="es-ES" sz="1100" b="0" i="0" u="none" strike="noStrike" baseline="0" noProof="0" err="1">
                          <a:solidFill>
                            <a:schemeClr val="tx1"/>
                          </a:solidFill>
                          <a:effectLst/>
                          <a:latin typeface="+mn-lt"/>
                        </a:rPr>
                        <a:t>Airport</a:t>
                      </a:r>
                      <a:r>
                        <a:rPr lang="es-ES" sz="1100" b="0" i="0" u="none" strike="noStrike" baseline="0" noProof="0">
                          <a:solidFill>
                            <a:schemeClr val="tx1"/>
                          </a:solidFill>
                          <a:effectLst/>
                          <a:latin typeface="+mn-lt"/>
                        </a:rPr>
                        <a:t> (Cusco) </a:t>
                      </a:r>
                      <a:r>
                        <a:rPr lang="es-ES" sz="1100" b="0" i="0" u="none" strike="noStrike">
                          <a:solidFill>
                            <a:srgbClr val="000000"/>
                          </a:solidFill>
                          <a:effectLst/>
                          <a:latin typeface="Calibri"/>
                        </a:rPr>
                        <a:t>O y M </a:t>
                      </a:r>
                      <a:r>
                        <a:rPr lang="es-ES" sz="1100" b="0" i="0">
                          <a:solidFill>
                            <a:srgbClr val="000000"/>
                          </a:solidFill>
                          <a:effectLst/>
                          <a:latin typeface="Calibri"/>
                        </a:rPr>
                        <a:t>​</a:t>
                      </a: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ase"/>
                      <a:r>
                        <a:rPr lang="es-PE" sz="1100" b="0" i="0" u="none" strike="noStrike">
                          <a:solidFill>
                            <a:srgbClr val="000000"/>
                          </a:solidFill>
                          <a:effectLst/>
                          <a:latin typeface="+mn-lt"/>
                        </a:rPr>
                        <a:t>Project </a:t>
                      </a:r>
                      <a:r>
                        <a:rPr lang="es-PE" sz="1100" b="0" i="0" u="none" strike="noStrike" err="1">
                          <a:solidFill>
                            <a:srgbClr val="000000"/>
                          </a:solidFill>
                          <a:effectLst/>
                          <a:latin typeface="+mn-lt"/>
                        </a:rPr>
                        <a:t>under</a:t>
                      </a:r>
                      <a:r>
                        <a:rPr lang="es-PE" sz="1100" b="0" i="0" u="none" strike="noStrike">
                          <a:solidFill>
                            <a:srgbClr val="000000"/>
                          </a:solidFill>
                          <a:effectLst/>
                          <a:latin typeface="+mn-lt"/>
                        </a:rPr>
                        <a:t> </a:t>
                      </a:r>
                      <a:r>
                        <a:rPr lang="es-PE" sz="1100" b="0" i="0" u="none" strike="noStrike" err="1">
                          <a:solidFill>
                            <a:srgbClr val="000000"/>
                          </a:solidFill>
                          <a:effectLst/>
                          <a:latin typeface="+mn-lt"/>
                        </a:rPr>
                        <a:t>evaluation</a:t>
                      </a:r>
                      <a:endParaRPr lang="es-PE" sz="1100" b="0" i="0">
                        <a:solidFill>
                          <a:srgbClr val="000000"/>
                        </a:solidFill>
                        <a:effectLst/>
                        <a:latin typeface="Calibri"/>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ase"/>
                      <a:r>
                        <a:rPr lang="es-PE" sz="1100" b="0" i="0" u="none" strike="noStrike" err="1">
                          <a:solidFill>
                            <a:srgbClr val="000000"/>
                          </a:solidFill>
                          <a:effectLst/>
                          <a:latin typeface="+mn-lt"/>
                        </a:rPr>
                        <a:t>To</a:t>
                      </a:r>
                      <a:r>
                        <a:rPr lang="es-PE" sz="1100" b="0" i="0" u="none" strike="noStrike">
                          <a:solidFill>
                            <a:srgbClr val="000000"/>
                          </a:solidFill>
                          <a:effectLst/>
                          <a:latin typeface="+mn-lt"/>
                        </a:rPr>
                        <a:t> be </a:t>
                      </a:r>
                      <a:r>
                        <a:rPr lang="es-PE" sz="1100" b="0" i="0" u="none" strike="noStrike" err="1">
                          <a:solidFill>
                            <a:srgbClr val="000000"/>
                          </a:solidFill>
                          <a:effectLst/>
                          <a:latin typeface="+mn-lt"/>
                        </a:rPr>
                        <a:t>defined</a:t>
                      </a:r>
                      <a:endParaRPr lang="es-PE" sz="1100" b="0" i="0" u="none" strike="noStrike">
                        <a:solidFill>
                          <a:srgbClr val="000000"/>
                        </a:solidFill>
                        <a:effectLst/>
                        <a:latin typeface="+mn-lt"/>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00940080"/>
                  </a:ext>
                </a:extLst>
              </a:tr>
              <a:tr h="198608">
                <a:tc>
                  <a:txBody>
                    <a:bodyPr/>
                    <a:lstStyle/>
                    <a:p>
                      <a:pPr algn="ctr" fontAlgn="base"/>
                      <a:r>
                        <a:rPr lang="es-PE" sz="1100" b="1" i="0" u="none" strike="noStrike" err="1">
                          <a:solidFill>
                            <a:schemeClr val="bg1"/>
                          </a:solidFill>
                          <a:effectLst/>
                          <a:latin typeface="+mn-lt"/>
                        </a:rPr>
                        <a:t>Transports</a:t>
                      </a:r>
                      <a:r>
                        <a:rPr lang="es-PE" sz="1100" b="1" i="0">
                          <a:solidFill>
                            <a:schemeClr val="bg1"/>
                          </a:solidFill>
                          <a:effectLst/>
                          <a:latin typeface="Calibri"/>
                        </a:rPr>
                        <a:t>​</a:t>
                      </a:r>
                    </a:p>
                  </a:txBody>
                  <a:tcPr marL="59269" marR="59269" marT="29635" marB="29635" anchor="ctr">
                    <a:lnL w="14392" cap="flat" cmpd="sng" algn="ctr">
                      <a:noFill/>
                      <a:prstDash val="solid"/>
                      <a:round/>
                      <a:headEnd type="none" w="med" len="med"/>
                      <a:tailEnd type="none" w="med" len="med"/>
                    </a:lnL>
                    <a:lnR w="12700" cap="flat" cmpd="sng" algn="ctr">
                      <a:noFill/>
                      <a:prstDash val="solid"/>
                      <a:round/>
                      <a:headEnd type="none" w="med" len="med"/>
                      <a:tailEnd type="none" w="med" len="med"/>
                    </a:lnR>
                    <a:lnT w="14392" cap="flat" cmpd="sng" algn="ctr">
                      <a:noFill/>
                      <a:prstDash val="solid"/>
                      <a:round/>
                      <a:headEnd type="none" w="med" len="med"/>
                      <a:tailEnd type="none" w="med" len="med"/>
                    </a:lnT>
                    <a:lnB w="14392"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s-PE" sz="1100" b="0" i="0" u="none" strike="noStrike" baseline="0" noProof="0" err="1">
                          <a:solidFill>
                            <a:schemeClr val="tx1"/>
                          </a:solidFill>
                          <a:effectLst/>
                          <a:latin typeface="+mn-lt"/>
                        </a:rPr>
                        <a:t>Third</a:t>
                      </a:r>
                      <a:r>
                        <a:rPr lang="es-PE" sz="1100" b="0" i="0" u="none" strike="noStrike" baseline="0" noProof="0">
                          <a:solidFill>
                            <a:schemeClr val="tx1"/>
                          </a:solidFill>
                          <a:effectLst/>
                          <a:latin typeface="+mn-lt"/>
                        </a:rPr>
                        <a:t> </a:t>
                      </a:r>
                      <a:r>
                        <a:rPr lang="es-PE" sz="1100" b="0" i="0" u="none" strike="noStrike" baseline="0" noProof="0" err="1">
                          <a:solidFill>
                            <a:schemeClr val="tx1"/>
                          </a:solidFill>
                          <a:effectLst/>
                          <a:latin typeface="+mn-lt"/>
                        </a:rPr>
                        <a:t>Group</a:t>
                      </a:r>
                      <a:r>
                        <a:rPr lang="es-PE" sz="1100" b="0" i="0" u="none" strike="noStrike" baseline="0" noProof="0">
                          <a:solidFill>
                            <a:schemeClr val="tx1"/>
                          </a:solidFill>
                          <a:effectLst/>
                          <a:latin typeface="+mn-lt"/>
                        </a:rPr>
                        <a:t> </a:t>
                      </a:r>
                      <a:r>
                        <a:rPr lang="es-PE" sz="1100" b="0" i="0" u="none" strike="noStrike" baseline="0" noProof="0" err="1">
                          <a:solidFill>
                            <a:schemeClr val="tx1"/>
                          </a:solidFill>
                          <a:effectLst/>
                          <a:latin typeface="+mn-lt"/>
                        </a:rPr>
                        <a:t>of</a:t>
                      </a:r>
                      <a:r>
                        <a:rPr lang="es-PE" sz="1100" b="0" i="0" u="none" strike="noStrike" baseline="0" noProof="0">
                          <a:solidFill>
                            <a:schemeClr val="tx1"/>
                          </a:solidFill>
                          <a:effectLst/>
                          <a:latin typeface="+mn-lt"/>
                        </a:rPr>
                        <a:t> </a:t>
                      </a:r>
                      <a:r>
                        <a:rPr lang="es-PE" sz="1100" b="0" i="0" u="none" strike="noStrike" baseline="0" noProof="0" err="1">
                          <a:solidFill>
                            <a:schemeClr val="tx1"/>
                          </a:solidFill>
                          <a:effectLst/>
                          <a:latin typeface="+mn-lt"/>
                        </a:rPr>
                        <a:t>Airports</a:t>
                      </a:r>
                      <a:r>
                        <a:rPr lang="es-PE" sz="1100" b="0" i="0">
                          <a:solidFill>
                            <a:srgbClr val="000000"/>
                          </a:solidFill>
                          <a:effectLst/>
                          <a:latin typeface="Calibri"/>
                        </a:rPr>
                        <a:t>​</a:t>
                      </a: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ase"/>
                      <a:r>
                        <a:rPr lang="es-PE" sz="1100" b="0" i="0" u="none" strike="noStrike">
                          <a:solidFill>
                            <a:srgbClr val="000000"/>
                          </a:solidFill>
                          <a:effectLst/>
                          <a:latin typeface="+mn-lt"/>
                        </a:rPr>
                        <a:t>Project </a:t>
                      </a:r>
                      <a:r>
                        <a:rPr lang="es-PE" sz="1100" b="0" i="0" u="none" strike="noStrike" err="1">
                          <a:solidFill>
                            <a:srgbClr val="000000"/>
                          </a:solidFill>
                          <a:effectLst/>
                          <a:latin typeface="+mn-lt"/>
                        </a:rPr>
                        <a:t>under</a:t>
                      </a:r>
                      <a:r>
                        <a:rPr lang="es-PE" sz="1100" b="0" i="0" u="none" strike="noStrike">
                          <a:solidFill>
                            <a:srgbClr val="000000"/>
                          </a:solidFill>
                          <a:effectLst/>
                          <a:latin typeface="+mn-lt"/>
                        </a:rPr>
                        <a:t> </a:t>
                      </a:r>
                      <a:r>
                        <a:rPr lang="es-PE" sz="1100" b="0" i="0" u="none" strike="noStrike" err="1">
                          <a:solidFill>
                            <a:srgbClr val="000000"/>
                          </a:solidFill>
                          <a:effectLst/>
                          <a:latin typeface="+mn-lt"/>
                        </a:rPr>
                        <a:t>evaluation</a:t>
                      </a:r>
                      <a:endParaRPr lang="es-PE" sz="1100" b="0" i="0">
                        <a:solidFill>
                          <a:srgbClr val="000000"/>
                        </a:solidFill>
                        <a:effectLst/>
                        <a:latin typeface="Calibri"/>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s-PE" sz="1100" b="0" i="0" u="none" strike="noStrike">
                          <a:solidFill>
                            <a:srgbClr val="000000"/>
                          </a:solidFill>
                          <a:effectLst/>
                          <a:latin typeface="+mn-lt"/>
                        </a:rPr>
                        <a:t>692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29579259"/>
                  </a:ext>
                </a:extLst>
              </a:tr>
              <a:tr h="198608">
                <a:tc>
                  <a:txBody>
                    <a:bodyPr/>
                    <a:lstStyle/>
                    <a:p>
                      <a:pPr algn="ctr" fontAlgn="base"/>
                      <a:r>
                        <a:rPr lang="es-PE" sz="1100" b="1" i="0" u="none" strike="noStrike" err="1">
                          <a:solidFill>
                            <a:schemeClr val="bg1"/>
                          </a:solidFill>
                          <a:effectLst/>
                          <a:latin typeface="+mn-lt"/>
                        </a:rPr>
                        <a:t>Transports</a:t>
                      </a:r>
                      <a:r>
                        <a:rPr lang="es-PE" sz="1100" b="1" i="0">
                          <a:solidFill>
                            <a:schemeClr val="bg1"/>
                          </a:solidFill>
                          <a:effectLst/>
                          <a:latin typeface="Calibri"/>
                        </a:rPr>
                        <a:t>​</a:t>
                      </a:r>
                    </a:p>
                  </a:txBody>
                  <a:tcPr marL="59269" marR="59269" marT="29635" marB="29635" anchor="ctr">
                    <a:lnL w="14392" cap="flat" cmpd="sng" algn="ctr">
                      <a:noFill/>
                      <a:prstDash val="solid"/>
                      <a:round/>
                      <a:headEnd type="none" w="med" len="med"/>
                      <a:tailEnd type="none" w="med" len="med"/>
                    </a:lnL>
                    <a:lnR w="12700" cap="flat" cmpd="sng" algn="ctr">
                      <a:noFill/>
                      <a:prstDash val="solid"/>
                      <a:round/>
                      <a:headEnd type="none" w="med" len="med"/>
                      <a:tailEnd type="none" w="med" len="med"/>
                    </a:lnR>
                    <a:lnT w="14392" cap="flat" cmpd="sng" algn="ctr">
                      <a:noFill/>
                      <a:prstDash val="solid"/>
                      <a:round/>
                      <a:headEnd type="none" w="med" len="med"/>
                      <a:tailEnd type="none" w="med" len="med"/>
                    </a:lnT>
                    <a:lnB w="14392"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l" fontAlgn="base"/>
                      <a:r>
                        <a:rPr lang="es-PE" sz="1100" b="0" i="0" u="none" strike="noStrike" baseline="0" noProof="0">
                          <a:solidFill>
                            <a:schemeClr val="tx1"/>
                          </a:solidFill>
                          <a:effectLst/>
                          <a:latin typeface="+mn-lt"/>
                        </a:rPr>
                        <a:t>5G </a:t>
                      </a:r>
                      <a:r>
                        <a:rPr lang="es-PE" sz="1100" b="0" i="0" u="none" strike="noStrike" baseline="0" noProof="0" err="1">
                          <a:solidFill>
                            <a:schemeClr val="tx1"/>
                          </a:solidFill>
                          <a:effectLst/>
                          <a:latin typeface="+mn-lt"/>
                        </a:rPr>
                        <a:t>Spectrum</a:t>
                      </a:r>
                      <a:r>
                        <a:rPr lang="es-PE" sz="1100" b="0" i="0" u="none" strike="noStrike" baseline="0" noProof="0">
                          <a:solidFill>
                            <a:schemeClr val="tx1"/>
                          </a:solidFill>
                          <a:effectLst/>
                          <a:latin typeface="+mn-lt"/>
                        </a:rPr>
                        <a:t> </a:t>
                      </a:r>
                      <a:r>
                        <a:rPr lang="es-PE" sz="1100" b="0" i="0" u="none" strike="noStrike" baseline="0" noProof="0" err="1">
                          <a:solidFill>
                            <a:schemeClr val="tx1"/>
                          </a:solidFill>
                          <a:effectLst/>
                          <a:latin typeface="+mn-lt"/>
                        </a:rPr>
                        <a:t>Bands</a:t>
                      </a:r>
                      <a:endParaRPr lang="es-PE" sz="1100" b="0" i="0">
                        <a:solidFill>
                          <a:srgbClr val="000000"/>
                        </a:solidFill>
                        <a:effectLst/>
                        <a:latin typeface="Calibri"/>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s-PE" sz="1100" b="0" i="0" u="none" strike="noStrike">
                          <a:solidFill>
                            <a:srgbClr val="000000"/>
                          </a:solidFill>
                          <a:effectLst/>
                          <a:latin typeface="+mn-lt"/>
                        </a:rPr>
                        <a:t>Project </a:t>
                      </a:r>
                      <a:r>
                        <a:rPr lang="es-PE" sz="1100" b="0" i="0" u="none" strike="noStrike" err="1">
                          <a:solidFill>
                            <a:srgbClr val="000000"/>
                          </a:solidFill>
                          <a:effectLst/>
                          <a:latin typeface="+mn-lt"/>
                        </a:rPr>
                        <a:t>under</a:t>
                      </a:r>
                      <a:r>
                        <a:rPr lang="es-PE" sz="1100" b="0" i="0" u="none" strike="noStrike">
                          <a:solidFill>
                            <a:srgbClr val="000000"/>
                          </a:solidFill>
                          <a:effectLst/>
                          <a:latin typeface="+mn-lt"/>
                        </a:rPr>
                        <a:t> </a:t>
                      </a:r>
                      <a:r>
                        <a:rPr lang="es-PE" sz="1100" b="0" i="0" u="none" strike="noStrike" err="1">
                          <a:solidFill>
                            <a:srgbClr val="000000"/>
                          </a:solidFill>
                          <a:effectLst/>
                          <a:latin typeface="+mn-lt"/>
                        </a:rPr>
                        <a:t>evaluation</a:t>
                      </a:r>
                      <a:endParaRPr lang="es-PE" sz="1100" b="0" i="0">
                        <a:solidFill>
                          <a:srgbClr val="000000"/>
                        </a:solidFill>
                        <a:effectLst/>
                        <a:latin typeface="Calibri"/>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s-PE" sz="1100" b="0" i="0" u="none" strike="noStrike">
                          <a:solidFill>
                            <a:srgbClr val="000000"/>
                          </a:solidFill>
                          <a:effectLst/>
                          <a:latin typeface="+mn-lt"/>
                        </a:rPr>
                        <a:t>1351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606229284"/>
                  </a:ext>
                </a:extLst>
              </a:tr>
              <a:tr h="198608">
                <a:tc>
                  <a:txBody>
                    <a:bodyPr/>
                    <a:lstStyle/>
                    <a:p>
                      <a:pPr algn="ctr" fontAlgn="base"/>
                      <a:r>
                        <a:rPr lang="es-PE" sz="1100" b="1" i="0" u="none" strike="noStrike" err="1">
                          <a:solidFill>
                            <a:schemeClr val="bg1"/>
                          </a:solidFill>
                          <a:effectLst/>
                          <a:latin typeface="+mn-lt"/>
                        </a:rPr>
                        <a:t>Transports</a:t>
                      </a:r>
                      <a:r>
                        <a:rPr lang="es-PE" sz="1100" b="1" i="0">
                          <a:solidFill>
                            <a:schemeClr val="bg1"/>
                          </a:solidFill>
                          <a:effectLst/>
                          <a:latin typeface="Calibri"/>
                        </a:rPr>
                        <a:t>​</a:t>
                      </a:r>
                    </a:p>
                  </a:txBody>
                  <a:tcPr marL="59269" marR="59269" marT="29635" marB="29635" anchor="ctr">
                    <a:lnL w="14392" cap="flat" cmpd="sng" algn="ctr">
                      <a:noFill/>
                      <a:prstDash val="solid"/>
                      <a:round/>
                      <a:headEnd type="none" w="med" len="med"/>
                      <a:tailEnd type="none" w="med" len="med"/>
                    </a:lnL>
                    <a:lnR w="12700" cap="flat" cmpd="sng" algn="ctr">
                      <a:noFill/>
                      <a:prstDash val="solid"/>
                      <a:round/>
                      <a:headEnd type="none" w="med" len="med"/>
                      <a:tailEnd type="none" w="med" len="med"/>
                    </a:lnR>
                    <a:lnT w="14392" cap="flat" cmpd="sng" algn="ctr">
                      <a:noFill/>
                      <a:prstDash val="solid"/>
                      <a:round/>
                      <a:headEnd type="none" w="med" len="med"/>
                      <a:tailEnd type="none" w="med" len="med"/>
                    </a:lnT>
                    <a:lnB w="14392"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l" fontAlgn="base"/>
                      <a:r>
                        <a:rPr lang="es-PE" sz="1100" b="0" i="0" u="none" strike="noStrike" baseline="0" noProof="0">
                          <a:solidFill>
                            <a:schemeClr val="tx1"/>
                          </a:solidFill>
                          <a:effectLst/>
                          <a:latin typeface="+mn-lt"/>
                        </a:rPr>
                        <a:t>Lambayeque Port Terminal</a:t>
                      </a:r>
                      <a:endParaRPr lang="es-PE" sz="1100" b="0" i="0">
                        <a:solidFill>
                          <a:srgbClr val="000000"/>
                        </a:solidFill>
                        <a:effectLst/>
                        <a:latin typeface="Calibri"/>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ase"/>
                      <a:r>
                        <a:rPr lang="es-PE" sz="1100" b="0" i="0" u="none" strike="noStrike">
                          <a:solidFill>
                            <a:srgbClr val="000000"/>
                          </a:solidFill>
                          <a:effectLst/>
                          <a:latin typeface="+mn-lt"/>
                        </a:rPr>
                        <a:t>Project in </a:t>
                      </a:r>
                      <a:r>
                        <a:rPr lang="es-PE" sz="1100" b="0" i="0" u="none" strike="noStrike" err="1">
                          <a:solidFill>
                            <a:srgbClr val="000000"/>
                          </a:solidFill>
                          <a:effectLst/>
                          <a:latin typeface="+mn-lt"/>
                        </a:rPr>
                        <a:t>progress</a:t>
                      </a:r>
                      <a:endParaRPr lang="es-PE" sz="1100" b="0" i="0" u="none" strike="noStrike">
                        <a:solidFill>
                          <a:srgbClr val="000000"/>
                        </a:solidFill>
                        <a:effectLst/>
                        <a:latin typeface="+mn-lt"/>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ase"/>
                      <a:r>
                        <a:rPr lang="es-PE" sz="1100" b="0" i="0" u="none" strike="noStrike" err="1">
                          <a:solidFill>
                            <a:srgbClr val="000000"/>
                          </a:solidFill>
                          <a:effectLst/>
                          <a:latin typeface="+mn-lt"/>
                        </a:rPr>
                        <a:t>To</a:t>
                      </a:r>
                      <a:r>
                        <a:rPr lang="es-PE" sz="1100" b="0" i="0" u="none" strike="noStrike">
                          <a:solidFill>
                            <a:srgbClr val="000000"/>
                          </a:solidFill>
                          <a:effectLst/>
                          <a:latin typeface="+mn-lt"/>
                        </a:rPr>
                        <a:t> be </a:t>
                      </a:r>
                      <a:r>
                        <a:rPr lang="es-PE" sz="1100" b="0" i="0" u="none" strike="noStrike" err="1">
                          <a:solidFill>
                            <a:srgbClr val="000000"/>
                          </a:solidFill>
                          <a:effectLst/>
                          <a:latin typeface="+mn-lt"/>
                        </a:rPr>
                        <a:t>defined</a:t>
                      </a:r>
                      <a:endParaRPr lang="es-PE" sz="1100" b="0" i="0" u="none" strike="noStrike">
                        <a:solidFill>
                          <a:srgbClr val="000000"/>
                        </a:solidFill>
                        <a:effectLst/>
                        <a:latin typeface="+mn-lt"/>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547602674"/>
                  </a:ext>
                </a:extLst>
              </a:tr>
              <a:tr h="198608">
                <a:tc>
                  <a:txBody>
                    <a:bodyPr/>
                    <a:lstStyle/>
                    <a:p>
                      <a:pPr algn="ctr" fontAlgn="base"/>
                      <a:r>
                        <a:rPr lang="es-PE" sz="1100" b="1" i="0" u="none" strike="noStrike" err="1">
                          <a:solidFill>
                            <a:schemeClr val="bg1"/>
                          </a:solidFill>
                          <a:effectLst/>
                          <a:latin typeface="+mn-lt"/>
                        </a:rPr>
                        <a:t>Transports</a:t>
                      </a:r>
                      <a:r>
                        <a:rPr lang="es-PE" sz="1100" b="1" i="0">
                          <a:solidFill>
                            <a:schemeClr val="bg1"/>
                          </a:solidFill>
                          <a:effectLst/>
                          <a:latin typeface="Calibri"/>
                        </a:rPr>
                        <a:t>​</a:t>
                      </a:r>
                    </a:p>
                  </a:txBody>
                  <a:tcPr marL="59269" marR="59269" marT="29635" marB="29635" anchor="ctr">
                    <a:lnL w="14392" cap="flat" cmpd="sng" algn="ctr">
                      <a:noFill/>
                      <a:prstDash val="solid"/>
                      <a:round/>
                      <a:headEnd type="none" w="med" len="med"/>
                      <a:tailEnd type="none" w="med" len="med"/>
                    </a:lnL>
                    <a:lnR w="12700" cap="flat" cmpd="sng" algn="ctr">
                      <a:noFill/>
                      <a:prstDash val="solid"/>
                      <a:round/>
                      <a:headEnd type="none" w="med" len="med"/>
                      <a:tailEnd type="none" w="med" len="med"/>
                    </a:lnR>
                    <a:lnT w="14392" cap="flat" cmpd="sng" algn="ctr">
                      <a:noFill/>
                      <a:prstDash val="solid"/>
                      <a:round/>
                      <a:headEnd type="none" w="med" len="med"/>
                      <a:tailEnd type="none" w="med" len="med"/>
                    </a:lnT>
                    <a:lnB w="14392"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l" fontAlgn="base"/>
                      <a:r>
                        <a:rPr lang="es-PE" sz="1100" b="0" i="0" u="none" strike="noStrike" baseline="0" noProof="0">
                          <a:solidFill>
                            <a:schemeClr val="tx1"/>
                          </a:solidFill>
                          <a:effectLst/>
                          <a:latin typeface="+mn-lt"/>
                        </a:rPr>
                        <a:t>Cusco </a:t>
                      </a:r>
                      <a:r>
                        <a:rPr lang="es-PE" sz="1100" b="0" i="0" u="none" strike="noStrike" baseline="0" noProof="0" err="1">
                          <a:solidFill>
                            <a:schemeClr val="tx1"/>
                          </a:solidFill>
                          <a:effectLst/>
                          <a:latin typeface="+mn-lt"/>
                        </a:rPr>
                        <a:t>Aerodrome</a:t>
                      </a:r>
                      <a:endParaRPr lang="es-PE" sz="1100" b="0" i="0">
                        <a:solidFill>
                          <a:srgbClr val="000000"/>
                        </a:solidFill>
                        <a:effectLst/>
                        <a:latin typeface="Calibri"/>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ase"/>
                      <a:r>
                        <a:rPr lang="es-PE" sz="1100" b="0" i="0" u="none" strike="noStrike">
                          <a:solidFill>
                            <a:srgbClr val="000000"/>
                          </a:solidFill>
                          <a:effectLst/>
                          <a:latin typeface="+mn-lt"/>
                        </a:rPr>
                        <a:t>Project in </a:t>
                      </a:r>
                      <a:r>
                        <a:rPr lang="es-PE" sz="1100" b="0" i="0" u="none" strike="noStrike" err="1">
                          <a:solidFill>
                            <a:srgbClr val="000000"/>
                          </a:solidFill>
                          <a:effectLst/>
                          <a:latin typeface="+mn-lt"/>
                        </a:rPr>
                        <a:t>coordination</a:t>
                      </a:r>
                      <a:r>
                        <a:rPr lang="es-PE" sz="1100" b="0" i="0">
                          <a:solidFill>
                            <a:srgbClr val="000000"/>
                          </a:solidFill>
                          <a:effectLst/>
                          <a:latin typeface="Calibri"/>
                        </a:rPr>
                        <a:t>​</a:t>
                      </a: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ase"/>
                      <a:r>
                        <a:rPr lang="es-PE" sz="1100" b="0" i="0" u="none" strike="noStrike" err="1">
                          <a:solidFill>
                            <a:srgbClr val="000000"/>
                          </a:solidFill>
                          <a:effectLst/>
                          <a:latin typeface="+mn-lt"/>
                        </a:rPr>
                        <a:t>To</a:t>
                      </a:r>
                      <a:r>
                        <a:rPr lang="es-PE" sz="1100" b="0" i="0" u="none" strike="noStrike">
                          <a:solidFill>
                            <a:srgbClr val="000000"/>
                          </a:solidFill>
                          <a:effectLst/>
                          <a:latin typeface="+mn-lt"/>
                        </a:rPr>
                        <a:t> be </a:t>
                      </a:r>
                      <a:r>
                        <a:rPr lang="es-PE" sz="1100" b="0" i="0" u="none" strike="noStrike" err="1">
                          <a:solidFill>
                            <a:srgbClr val="000000"/>
                          </a:solidFill>
                          <a:effectLst/>
                          <a:latin typeface="+mn-lt"/>
                        </a:rPr>
                        <a:t>defined</a:t>
                      </a:r>
                      <a:endParaRPr lang="es-PE" sz="1100" b="0" i="0" u="none" strike="noStrike">
                        <a:solidFill>
                          <a:srgbClr val="000000"/>
                        </a:solidFill>
                        <a:effectLst/>
                        <a:latin typeface="+mn-lt"/>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978592666"/>
                  </a:ext>
                </a:extLst>
              </a:tr>
              <a:tr h="348603">
                <a:tc>
                  <a:txBody>
                    <a:bodyPr/>
                    <a:lstStyle/>
                    <a:p>
                      <a:pPr algn="ctr" fontAlgn="base"/>
                      <a:r>
                        <a:rPr lang="es-PE" sz="1100" b="1" i="0" u="none" strike="noStrike" err="1">
                          <a:solidFill>
                            <a:schemeClr val="bg1"/>
                          </a:solidFill>
                          <a:effectLst/>
                          <a:latin typeface="+mn-lt"/>
                        </a:rPr>
                        <a:t>Transports</a:t>
                      </a:r>
                      <a:r>
                        <a:rPr lang="es-PE" sz="1100" b="1" i="0">
                          <a:solidFill>
                            <a:schemeClr val="bg1"/>
                          </a:solidFill>
                          <a:effectLst/>
                          <a:latin typeface="Calibri"/>
                        </a:rPr>
                        <a:t>​</a:t>
                      </a:r>
                    </a:p>
                  </a:txBody>
                  <a:tcPr marL="59269" marR="59269" marT="29635" marB="29635" anchor="ctr">
                    <a:lnL w="14392" cap="flat" cmpd="sng" algn="ctr">
                      <a:noFill/>
                      <a:prstDash val="solid"/>
                      <a:round/>
                      <a:headEnd type="none" w="med" len="med"/>
                      <a:tailEnd type="none" w="med" len="med"/>
                    </a:lnL>
                    <a:lnR w="12700" cap="flat" cmpd="sng" algn="ctr">
                      <a:noFill/>
                      <a:prstDash val="solid"/>
                      <a:round/>
                      <a:headEnd type="none" w="med" len="med"/>
                      <a:tailEnd type="none" w="med" len="med"/>
                    </a:lnR>
                    <a:lnT w="14392" cap="flat" cmpd="sng" algn="ctr">
                      <a:noFill/>
                      <a:prstDash val="solid"/>
                      <a:round/>
                      <a:headEnd type="none" w="med" len="med"/>
                      <a:tailEnd type="none" w="med" len="med"/>
                    </a:lnT>
                    <a:lnB w="14392"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l" fontAlgn="base"/>
                      <a:r>
                        <a:rPr lang="es-ES" sz="1100" b="0" i="0" u="none" strike="noStrike" baseline="0" noProof="0">
                          <a:solidFill>
                            <a:schemeClr val="tx1"/>
                          </a:solidFill>
                          <a:effectLst/>
                          <a:latin typeface="+mn-lt"/>
                        </a:rPr>
                        <a:t>LEGADO </a:t>
                      </a:r>
                      <a:r>
                        <a:rPr lang="es-ES" sz="1100" b="0" i="0" u="none" strike="noStrike" baseline="0" noProof="0" err="1">
                          <a:solidFill>
                            <a:schemeClr val="tx1"/>
                          </a:solidFill>
                          <a:effectLst/>
                          <a:latin typeface="+mn-lt"/>
                        </a:rPr>
                        <a:t>Facilities</a:t>
                      </a:r>
                      <a:r>
                        <a:rPr lang="es-ES" sz="1100" b="0" i="0" u="none" strike="noStrike" baseline="0" noProof="0">
                          <a:solidFill>
                            <a:schemeClr val="tx1"/>
                          </a:solidFill>
                          <a:effectLst/>
                          <a:latin typeface="+mn-lt"/>
                        </a:rPr>
                        <a:t> (</a:t>
                      </a:r>
                      <a:r>
                        <a:rPr lang="es-ES" sz="1100" b="0" i="0" u="none" strike="noStrike" baseline="0" noProof="0" err="1">
                          <a:solidFill>
                            <a:schemeClr val="tx1"/>
                          </a:solidFill>
                          <a:effectLst/>
                          <a:latin typeface="+mn-lt"/>
                        </a:rPr>
                        <a:t>Sports</a:t>
                      </a:r>
                      <a:r>
                        <a:rPr lang="es-ES" sz="1100" b="0" i="0" u="none" strike="noStrike" baseline="0" noProof="0">
                          <a:solidFill>
                            <a:schemeClr val="tx1"/>
                          </a:solidFill>
                          <a:effectLst/>
                          <a:latin typeface="+mn-lt"/>
                        </a:rPr>
                        <a:t> </a:t>
                      </a:r>
                      <a:r>
                        <a:rPr lang="es-ES" sz="1100" b="0" i="0" u="none" strike="noStrike" baseline="0" noProof="0" err="1">
                          <a:solidFill>
                            <a:schemeClr val="tx1"/>
                          </a:solidFill>
                          <a:effectLst/>
                          <a:latin typeface="+mn-lt"/>
                        </a:rPr>
                        <a:t>Complex</a:t>
                      </a:r>
                      <a:r>
                        <a:rPr lang="es-ES" sz="1100" b="0" i="0" u="none" strike="noStrike" baseline="0" noProof="0">
                          <a:solidFill>
                            <a:schemeClr val="tx1"/>
                          </a:solidFill>
                          <a:effectLst/>
                          <a:latin typeface="+mn-lt"/>
                        </a:rPr>
                        <a:t>, Pan American </a:t>
                      </a:r>
                      <a:r>
                        <a:rPr lang="es-ES" sz="1100" b="0" i="0" u="none" strike="noStrike" baseline="0" noProof="0" err="1">
                          <a:solidFill>
                            <a:schemeClr val="tx1"/>
                          </a:solidFill>
                          <a:effectLst/>
                          <a:latin typeface="+mn-lt"/>
                        </a:rPr>
                        <a:t>Village</a:t>
                      </a:r>
                      <a:r>
                        <a:rPr lang="es-ES" sz="1100" b="0" i="0" u="none" strike="noStrike" baseline="0" noProof="0">
                          <a:solidFill>
                            <a:schemeClr val="tx1"/>
                          </a:solidFill>
                          <a:effectLst/>
                          <a:latin typeface="+mn-lt"/>
                        </a:rPr>
                        <a:t>, and </a:t>
                      </a:r>
                      <a:r>
                        <a:rPr lang="es-ES" sz="1100" b="0" i="0" u="none" strike="noStrike" baseline="0" noProof="0" err="1">
                          <a:solidFill>
                            <a:schemeClr val="tx1"/>
                          </a:solidFill>
                          <a:effectLst/>
                          <a:latin typeface="+mn-lt"/>
                        </a:rPr>
                        <a:t>others</a:t>
                      </a:r>
                      <a:r>
                        <a:rPr lang="es-ES" sz="1100" b="0" i="0" u="none" strike="noStrike" baseline="0" noProof="0">
                          <a:solidFill>
                            <a:schemeClr val="tx1"/>
                          </a:solidFill>
                          <a:effectLst/>
                          <a:latin typeface="+mn-lt"/>
                        </a:rPr>
                        <a:t>)</a:t>
                      </a:r>
                      <a:endParaRPr lang="es-ES" sz="1100" b="0" i="0">
                        <a:solidFill>
                          <a:srgbClr val="000000"/>
                        </a:solidFill>
                        <a:effectLst/>
                        <a:latin typeface="Calibri"/>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ase"/>
                      <a:r>
                        <a:rPr lang="es-PE" sz="1100" b="0" i="0" u="none" strike="noStrike">
                          <a:solidFill>
                            <a:srgbClr val="000000"/>
                          </a:solidFill>
                          <a:effectLst/>
                          <a:latin typeface="+mn-lt"/>
                        </a:rPr>
                        <a:t>Project in </a:t>
                      </a:r>
                      <a:r>
                        <a:rPr lang="es-PE" sz="1100" b="0" i="0" u="none" strike="noStrike" err="1">
                          <a:solidFill>
                            <a:srgbClr val="000000"/>
                          </a:solidFill>
                          <a:effectLst/>
                          <a:latin typeface="+mn-lt"/>
                        </a:rPr>
                        <a:t>coordination</a:t>
                      </a:r>
                      <a:r>
                        <a:rPr lang="es-PE" sz="1100" b="0" i="0">
                          <a:solidFill>
                            <a:srgbClr val="000000"/>
                          </a:solidFill>
                          <a:effectLst/>
                          <a:latin typeface="Calibri"/>
                        </a:rPr>
                        <a:t>​</a:t>
                      </a: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ase"/>
                      <a:r>
                        <a:rPr lang="es-PE" sz="1100" b="0" i="0" u="none" strike="noStrike" err="1">
                          <a:solidFill>
                            <a:srgbClr val="000000"/>
                          </a:solidFill>
                          <a:effectLst/>
                          <a:latin typeface="+mn-lt"/>
                        </a:rPr>
                        <a:t>To</a:t>
                      </a:r>
                      <a:r>
                        <a:rPr lang="es-PE" sz="1100" b="0" i="0" u="none" strike="noStrike">
                          <a:solidFill>
                            <a:srgbClr val="000000"/>
                          </a:solidFill>
                          <a:effectLst/>
                          <a:latin typeface="+mn-lt"/>
                        </a:rPr>
                        <a:t> be </a:t>
                      </a:r>
                      <a:r>
                        <a:rPr lang="es-PE" sz="1100" b="0" i="0" u="none" strike="noStrike" err="1">
                          <a:solidFill>
                            <a:srgbClr val="000000"/>
                          </a:solidFill>
                          <a:effectLst/>
                          <a:latin typeface="+mn-lt"/>
                        </a:rPr>
                        <a:t>defined</a:t>
                      </a:r>
                      <a:endParaRPr lang="es-PE" sz="1100" b="0" i="0" u="none" strike="noStrike">
                        <a:solidFill>
                          <a:srgbClr val="000000"/>
                        </a:solidFill>
                        <a:effectLst/>
                        <a:latin typeface="+mn-lt"/>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164260317"/>
                  </a:ext>
                </a:extLst>
              </a:tr>
              <a:tr h="198608">
                <a:tc>
                  <a:txBody>
                    <a:bodyPr/>
                    <a:lstStyle/>
                    <a:p>
                      <a:pPr algn="ctr" fontAlgn="base"/>
                      <a:r>
                        <a:rPr lang="es-PE" sz="1100" b="1" i="0" u="none" strike="noStrike" err="1">
                          <a:solidFill>
                            <a:schemeClr val="bg1"/>
                          </a:solidFill>
                          <a:effectLst/>
                          <a:latin typeface="+mn-lt"/>
                        </a:rPr>
                        <a:t>Transports</a:t>
                      </a:r>
                      <a:r>
                        <a:rPr lang="es-PE" sz="1100" b="1" i="0">
                          <a:solidFill>
                            <a:schemeClr val="bg1"/>
                          </a:solidFill>
                          <a:effectLst/>
                          <a:latin typeface="Calibri"/>
                        </a:rPr>
                        <a:t>​</a:t>
                      </a:r>
                    </a:p>
                  </a:txBody>
                  <a:tcPr marL="59269" marR="59269" marT="29635" marB="29635" anchor="ctr">
                    <a:lnL w="14392" cap="flat" cmpd="sng" algn="ctr">
                      <a:noFill/>
                      <a:prstDash val="solid"/>
                      <a:round/>
                      <a:headEnd type="none" w="med" len="med"/>
                      <a:tailEnd type="none" w="med" len="med"/>
                    </a:lnL>
                    <a:lnR w="12700" cap="flat" cmpd="sng" algn="ctr">
                      <a:noFill/>
                      <a:prstDash val="solid"/>
                      <a:round/>
                      <a:headEnd type="none" w="med" len="med"/>
                      <a:tailEnd type="none" w="med" len="med"/>
                    </a:lnR>
                    <a:lnT w="14392" cap="flat" cmpd="sng" algn="ctr">
                      <a:noFill/>
                      <a:prstDash val="solid"/>
                      <a:round/>
                      <a:headEnd type="none" w="med" len="med"/>
                      <a:tailEnd type="none" w="med" len="med"/>
                    </a:lnT>
                    <a:lnB w="14392"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lvl="0" indent="0" algn="l">
                        <a:lnSpc>
                          <a:spcPct val="100000"/>
                        </a:lnSpc>
                        <a:buNone/>
                      </a:pPr>
                      <a:r>
                        <a:rPr lang="es-PE" sz="1100" b="0" i="0" u="none" strike="noStrike" baseline="0" noProof="0">
                          <a:solidFill>
                            <a:schemeClr val="tx1"/>
                          </a:solidFill>
                          <a:effectLst/>
                          <a:latin typeface="+mn-lt"/>
                        </a:rPr>
                        <a:t>Pan-American </a:t>
                      </a:r>
                      <a:r>
                        <a:rPr lang="es-PE" sz="1100" b="0" i="0" u="none" strike="noStrike" baseline="0" noProof="0" err="1">
                          <a:solidFill>
                            <a:schemeClr val="tx1"/>
                          </a:solidFill>
                          <a:effectLst/>
                          <a:latin typeface="+mn-lt"/>
                        </a:rPr>
                        <a:t>Highway</a:t>
                      </a:r>
                      <a:r>
                        <a:rPr lang="es-PE" sz="1100" b="0" i="0" u="none" strike="noStrike" baseline="0" noProof="0">
                          <a:solidFill>
                            <a:schemeClr val="tx1"/>
                          </a:solidFill>
                          <a:effectLst/>
                          <a:latin typeface="+mn-lt"/>
                        </a:rPr>
                        <a:t> </a:t>
                      </a:r>
                      <a:r>
                        <a:rPr lang="es-PE" sz="1100" b="0" i="0" u="none" strike="noStrike" baseline="0" noProof="0" err="1">
                          <a:solidFill>
                            <a:schemeClr val="tx1"/>
                          </a:solidFill>
                          <a:effectLst/>
                          <a:latin typeface="+mn-lt"/>
                        </a:rPr>
                        <a:t>Section</a:t>
                      </a:r>
                      <a:r>
                        <a:rPr lang="es-PE" sz="1100" b="0" i="0" u="none" strike="noStrike" baseline="0" noProof="0">
                          <a:solidFill>
                            <a:schemeClr val="tx1"/>
                          </a:solidFill>
                          <a:effectLst/>
                          <a:latin typeface="+mn-lt"/>
                        </a:rPr>
                        <a:t> (Ica - Quilca Bypass)</a:t>
                      </a:r>
                      <a:endParaRPr lang="es-ES" sz="1100" baseline="0" noProof="0">
                        <a:solidFill>
                          <a:schemeClr val="tx1"/>
                        </a:solidFill>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s-PE" sz="1100" b="0" i="0" u="none" strike="noStrike">
                          <a:solidFill>
                            <a:srgbClr val="000000"/>
                          </a:solidFill>
                          <a:effectLst/>
                          <a:latin typeface="+mn-lt"/>
                        </a:rPr>
                        <a:t>Project </a:t>
                      </a:r>
                      <a:r>
                        <a:rPr lang="es-PE" sz="1100" b="0" i="0" u="none" strike="noStrike" err="1">
                          <a:solidFill>
                            <a:srgbClr val="000000"/>
                          </a:solidFill>
                          <a:effectLst/>
                          <a:latin typeface="+mn-lt"/>
                        </a:rPr>
                        <a:t>under</a:t>
                      </a:r>
                      <a:r>
                        <a:rPr lang="es-PE" sz="1100" b="0" i="0" u="none" strike="noStrike">
                          <a:solidFill>
                            <a:srgbClr val="000000"/>
                          </a:solidFill>
                          <a:effectLst/>
                          <a:latin typeface="+mn-lt"/>
                        </a:rPr>
                        <a:t> </a:t>
                      </a:r>
                      <a:r>
                        <a:rPr lang="es-PE" sz="1100" b="0" i="0" u="none" strike="noStrike" err="1">
                          <a:solidFill>
                            <a:srgbClr val="000000"/>
                          </a:solidFill>
                          <a:effectLst/>
                          <a:latin typeface="+mn-lt"/>
                        </a:rPr>
                        <a:t>evaluation</a:t>
                      </a:r>
                      <a:r>
                        <a:rPr lang="es-PE" sz="1100" b="0" i="0">
                          <a:solidFill>
                            <a:srgbClr val="000000"/>
                          </a:solidFill>
                          <a:effectLst/>
                          <a:latin typeface="Calibri"/>
                        </a:rPr>
                        <a:t>​</a:t>
                      </a: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ase"/>
                      <a:r>
                        <a:rPr lang="es-PE" sz="1100" b="0" i="0" u="none" strike="noStrike">
                          <a:solidFill>
                            <a:srgbClr val="000000"/>
                          </a:solidFill>
                          <a:effectLst/>
                          <a:latin typeface="+mn-lt"/>
                        </a:rPr>
                        <a:t>  592</a:t>
                      </a:r>
                      <a:r>
                        <a:rPr lang="es-PE" sz="1100" b="0" i="0">
                          <a:solidFill>
                            <a:srgbClr val="000000"/>
                          </a:solidFill>
                          <a:effectLst/>
                          <a:latin typeface="+mn-lt"/>
                        </a:rPr>
                        <a:t>​</a:t>
                      </a: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888930322"/>
                  </a:ext>
                </a:extLst>
              </a:tr>
              <a:tr h="198608">
                <a:tc>
                  <a:txBody>
                    <a:bodyPr/>
                    <a:lstStyle/>
                    <a:p>
                      <a:pPr algn="ctr" fontAlgn="base"/>
                      <a:r>
                        <a:rPr lang="es-PE" sz="1100" b="1" i="0" u="none" strike="noStrike" err="1">
                          <a:solidFill>
                            <a:schemeClr val="bg1"/>
                          </a:solidFill>
                          <a:effectLst/>
                          <a:latin typeface="+mn-lt"/>
                        </a:rPr>
                        <a:t>Transports</a:t>
                      </a:r>
                      <a:r>
                        <a:rPr lang="es-PE" sz="1100" b="1" i="0">
                          <a:solidFill>
                            <a:schemeClr val="bg1"/>
                          </a:solidFill>
                          <a:effectLst/>
                          <a:latin typeface="Calibri"/>
                        </a:rPr>
                        <a:t>​</a:t>
                      </a:r>
                    </a:p>
                  </a:txBody>
                  <a:tcPr marL="59269" marR="59269" marT="29635" marB="29635" anchor="ctr">
                    <a:lnL w="14392" cap="flat" cmpd="sng" algn="ctr">
                      <a:noFill/>
                      <a:prstDash val="solid"/>
                      <a:round/>
                      <a:headEnd type="none" w="med" len="med"/>
                      <a:tailEnd type="none" w="med" len="med"/>
                    </a:lnL>
                    <a:lnR w="12700" cap="flat" cmpd="sng" algn="ctr">
                      <a:noFill/>
                      <a:prstDash val="solid"/>
                      <a:round/>
                      <a:headEnd type="none" w="med" len="med"/>
                      <a:tailEnd type="none" w="med" len="med"/>
                    </a:lnR>
                    <a:lnT w="14392" cap="flat" cmpd="sng" algn="ctr">
                      <a:noFill/>
                      <a:prstDash val="solid"/>
                      <a:round/>
                      <a:headEnd type="none" w="med" len="med"/>
                      <a:tailEnd type="none" w="med" len="med"/>
                    </a:lnT>
                    <a:lnB w="14392"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lvl="0" indent="0" algn="l">
                        <a:lnSpc>
                          <a:spcPct val="100000"/>
                        </a:lnSpc>
                        <a:buNone/>
                      </a:pPr>
                      <a:r>
                        <a:rPr lang="es-PE" sz="1100" b="0" i="0" u="none" strike="noStrike" baseline="0" noProof="0">
                          <a:solidFill>
                            <a:schemeClr val="tx1"/>
                          </a:solidFill>
                          <a:effectLst/>
                          <a:latin typeface="+mn-lt"/>
                        </a:rPr>
                        <a:t>Piura-Tumbes Dual </a:t>
                      </a:r>
                      <a:r>
                        <a:rPr lang="es-PE" sz="1100" b="0" i="0" u="none" strike="noStrike" baseline="0" noProof="0" err="1">
                          <a:solidFill>
                            <a:schemeClr val="tx1"/>
                          </a:solidFill>
                          <a:effectLst/>
                          <a:latin typeface="+mn-lt"/>
                        </a:rPr>
                        <a:t>Carriageway</a:t>
                      </a:r>
                      <a:endParaRPr lang="es-PE" sz="1100" b="0" i="0" u="none" strike="noStrike" baseline="0" noProof="0">
                        <a:solidFill>
                          <a:schemeClr val="tx1"/>
                        </a:solidFill>
                        <a:effectLst/>
                        <a:latin typeface="+mn-lt"/>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s-PE" sz="1100" b="0" i="0" u="none" strike="noStrike">
                          <a:solidFill>
                            <a:srgbClr val="000000"/>
                          </a:solidFill>
                          <a:effectLst/>
                          <a:latin typeface="+mn-lt"/>
                        </a:rPr>
                        <a:t>Project </a:t>
                      </a:r>
                      <a:r>
                        <a:rPr lang="es-PE" sz="1100" b="0" i="0" u="none" strike="noStrike" err="1">
                          <a:solidFill>
                            <a:srgbClr val="000000"/>
                          </a:solidFill>
                          <a:effectLst/>
                          <a:latin typeface="+mn-lt"/>
                        </a:rPr>
                        <a:t>under</a:t>
                      </a:r>
                      <a:r>
                        <a:rPr lang="es-PE" sz="1100" b="0" i="0" u="none" strike="noStrike">
                          <a:solidFill>
                            <a:srgbClr val="000000"/>
                          </a:solidFill>
                          <a:effectLst/>
                          <a:latin typeface="+mn-lt"/>
                        </a:rPr>
                        <a:t> </a:t>
                      </a:r>
                      <a:r>
                        <a:rPr lang="es-PE" sz="1100" b="0" i="0" u="none" strike="noStrike" err="1">
                          <a:solidFill>
                            <a:srgbClr val="000000"/>
                          </a:solidFill>
                          <a:effectLst/>
                          <a:latin typeface="+mn-lt"/>
                        </a:rPr>
                        <a:t>evaluation</a:t>
                      </a:r>
                      <a:endParaRPr lang="es-PE" sz="1100" b="0" i="0">
                        <a:solidFill>
                          <a:srgbClr val="000000"/>
                        </a:solidFill>
                        <a:effectLst/>
                        <a:latin typeface="Calibri"/>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PE" sz="1100" b="0" i="0" u="none" strike="noStrike" err="1">
                          <a:solidFill>
                            <a:srgbClr val="000000"/>
                          </a:solidFill>
                          <a:effectLst/>
                          <a:latin typeface="+mn-lt"/>
                        </a:rPr>
                        <a:t>To</a:t>
                      </a:r>
                      <a:r>
                        <a:rPr lang="es-PE" sz="1100" b="0" i="0" u="none" strike="noStrike">
                          <a:solidFill>
                            <a:srgbClr val="000000"/>
                          </a:solidFill>
                          <a:effectLst/>
                          <a:latin typeface="+mn-lt"/>
                        </a:rPr>
                        <a:t> be </a:t>
                      </a:r>
                      <a:r>
                        <a:rPr lang="es-PE" sz="1100" b="0" i="0" u="none" strike="noStrike" err="1">
                          <a:solidFill>
                            <a:srgbClr val="000000"/>
                          </a:solidFill>
                          <a:effectLst/>
                          <a:latin typeface="+mn-lt"/>
                        </a:rPr>
                        <a:t>defined</a:t>
                      </a:r>
                      <a:r>
                        <a:rPr lang="es-PE" sz="1100" b="0" i="0" u="none" strike="noStrike">
                          <a:solidFill>
                            <a:srgbClr val="000000"/>
                          </a:solidFill>
                          <a:effectLst/>
                          <a:latin typeface="+mn-lt"/>
                        </a:rPr>
                        <a:t>​</a:t>
                      </a: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612236716"/>
                  </a:ext>
                </a:extLst>
              </a:tr>
              <a:tr h="198608">
                <a:tc>
                  <a:txBody>
                    <a:bodyPr/>
                    <a:lstStyle/>
                    <a:p>
                      <a:pPr algn="ctr" fontAlgn="base"/>
                      <a:r>
                        <a:rPr lang="es-PE" sz="1100" b="1" i="0" u="none" strike="noStrike" err="1">
                          <a:solidFill>
                            <a:schemeClr val="bg1"/>
                          </a:solidFill>
                          <a:effectLst/>
                          <a:latin typeface="+mn-lt"/>
                        </a:rPr>
                        <a:t>Transports</a:t>
                      </a:r>
                      <a:r>
                        <a:rPr lang="es-PE" sz="1100" b="1" i="0">
                          <a:solidFill>
                            <a:schemeClr val="bg1"/>
                          </a:solidFill>
                          <a:effectLst/>
                          <a:latin typeface="Calibri"/>
                        </a:rPr>
                        <a:t>​</a:t>
                      </a:r>
                    </a:p>
                  </a:txBody>
                  <a:tcPr marL="59269" marR="59269" marT="29635" marB="29635" anchor="ctr">
                    <a:lnL w="14392" cap="flat" cmpd="sng" algn="ctr">
                      <a:noFill/>
                      <a:prstDash val="solid"/>
                      <a:round/>
                      <a:headEnd type="none" w="med" len="med"/>
                      <a:tailEnd type="none" w="med" len="med"/>
                    </a:lnL>
                    <a:lnR w="12700" cap="flat" cmpd="sng" algn="ctr">
                      <a:noFill/>
                      <a:prstDash val="solid"/>
                      <a:round/>
                      <a:headEnd type="none" w="med" len="med"/>
                      <a:tailEnd type="none" w="med" len="med"/>
                    </a:lnR>
                    <a:lnT w="14392" cap="flat" cmpd="sng" algn="ctr">
                      <a:noFill/>
                      <a:prstDash val="solid"/>
                      <a:round/>
                      <a:headEnd type="none" w="med" len="med"/>
                      <a:tailEnd type="none" w="med" len="med"/>
                    </a:lnT>
                    <a:lnB w="14392"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lvl="0" indent="0" algn="l">
                        <a:lnSpc>
                          <a:spcPct val="100000"/>
                        </a:lnSpc>
                        <a:buNone/>
                      </a:pPr>
                      <a:r>
                        <a:rPr lang="pt-BR" sz="1100" b="0" i="0" u="none" strike="noStrike" baseline="0" noProof="0">
                          <a:solidFill>
                            <a:schemeClr val="tx1"/>
                          </a:solidFill>
                          <a:effectLst/>
                          <a:latin typeface="+mn-lt"/>
                        </a:rPr>
                        <a:t>Pucallpa Port Terminal</a:t>
                      </a:r>
                      <a:endParaRPr lang="es-ES" sz="1100" dirty="0">
                        <a:solidFill>
                          <a:schemeClr val="tx1"/>
                        </a:solidFill>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s-PE" sz="1100" b="0" i="0" u="none" strike="noStrike">
                          <a:solidFill>
                            <a:srgbClr val="000000"/>
                          </a:solidFill>
                          <a:effectLst/>
                          <a:latin typeface="+mn-lt"/>
                        </a:rPr>
                        <a:t>Project </a:t>
                      </a:r>
                      <a:r>
                        <a:rPr lang="es-PE" sz="1100" b="0" i="0" u="none" strike="noStrike" err="1">
                          <a:solidFill>
                            <a:srgbClr val="000000"/>
                          </a:solidFill>
                          <a:effectLst/>
                          <a:latin typeface="+mn-lt"/>
                        </a:rPr>
                        <a:t>under</a:t>
                      </a:r>
                      <a:r>
                        <a:rPr lang="es-PE" sz="1100" b="0" i="0" u="none" strike="noStrike">
                          <a:solidFill>
                            <a:srgbClr val="000000"/>
                          </a:solidFill>
                          <a:effectLst/>
                          <a:latin typeface="+mn-lt"/>
                        </a:rPr>
                        <a:t> </a:t>
                      </a:r>
                      <a:r>
                        <a:rPr lang="es-PE" sz="1100" b="0" i="0" u="none" strike="noStrike" err="1">
                          <a:solidFill>
                            <a:srgbClr val="000000"/>
                          </a:solidFill>
                          <a:effectLst/>
                          <a:latin typeface="+mn-lt"/>
                        </a:rPr>
                        <a:t>evaluation</a:t>
                      </a:r>
                      <a:endParaRPr lang="es-PE" sz="1100" b="0" i="0">
                        <a:solidFill>
                          <a:srgbClr val="000000"/>
                        </a:solidFill>
                        <a:effectLst/>
                        <a:latin typeface="Calibri"/>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ase"/>
                      <a:r>
                        <a:rPr lang="es-PE" sz="1100" b="0" i="0" u="none" strike="noStrike" err="1">
                          <a:solidFill>
                            <a:srgbClr val="000000"/>
                          </a:solidFill>
                          <a:effectLst/>
                          <a:latin typeface="+mn-lt"/>
                        </a:rPr>
                        <a:t>To</a:t>
                      </a:r>
                      <a:r>
                        <a:rPr lang="es-PE" sz="1100" b="0" i="0" u="none" strike="noStrike">
                          <a:solidFill>
                            <a:srgbClr val="000000"/>
                          </a:solidFill>
                          <a:effectLst/>
                          <a:latin typeface="+mn-lt"/>
                        </a:rPr>
                        <a:t> be </a:t>
                      </a:r>
                      <a:r>
                        <a:rPr lang="es-PE" sz="1100" b="0" i="0" u="none" strike="noStrike" err="1">
                          <a:solidFill>
                            <a:srgbClr val="000000"/>
                          </a:solidFill>
                          <a:effectLst/>
                          <a:latin typeface="+mn-lt"/>
                        </a:rPr>
                        <a:t>defined</a:t>
                      </a:r>
                      <a:endParaRPr lang="es-PE" sz="1100" b="0" i="0" u="none" strike="noStrike">
                        <a:solidFill>
                          <a:srgbClr val="000000"/>
                        </a:solidFill>
                        <a:effectLst/>
                        <a:latin typeface="+mn-lt"/>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10404667"/>
                  </a:ext>
                </a:extLst>
              </a:tr>
              <a:tr h="198608">
                <a:tc>
                  <a:txBody>
                    <a:bodyPr/>
                    <a:lstStyle/>
                    <a:p>
                      <a:pPr algn="ctr" fontAlgn="base"/>
                      <a:r>
                        <a:rPr lang="es-PE" sz="1100" b="1" i="0" u="none" strike="noStrike" err="1">
                          <a:solidFill>
                            <a:schemeClr val="bg1"/>
                          </a:solidFill>
                          <a:effectLst/>
                          <a:latin typeface="+mn-lt"/>
                        </a:rPr>
                        <a:t>Transports</a:t>
                      </a:r>
                      <a:r>
                        <a:rPr lang="es-PE" sz="1100" b="1" i="0">
                          <a:solidFill>
                            <a:schemeClr val="bg1"/>
                          </a:solidFill>
                          <a:effectLst/>
                          <a:latin typeface="Calibri"/>
                        </a:rPr>
                        <a:t>​</a:t>
                      </a:r>
                    </a:p>
                  </a:txBody>
                  <a:tcPr marL="59269" marR="59269" marT="29635" marB="29635" anchor="ctr">
                    <a:lnL w="14392" cap="flat" cmpd="sng" algn="ctr">
                      <a:noFill/>
                      <a:prstDash val="solid"/>
                      <a:round/>
                      <a:headEnd type="none" w="med" len="med"/>
                      <a:tailEnd type="none" w="med" len="med"/>
                    </a:lnL>
                    <a:lnR w="12700" cap="flat" cmpd="sng" algn="ctr">
                      <a:noFill/>
                      <a:prstDash val="solid"/>
                      <a:round/>
                      <a:headEnd type="none" w="med" len="med"/>
                      <a:tailEnd type="none" w="med" len="med"/>
                    </a:lnR>
                    <a:lnT w="14392" cap="flat" cmpd="sng" algn="ctr">
                      <a:noFill/>
                      <a:prstDash val="solid"/>
                      <a:round/>
                      <a:headEnd type="none" w="med" len="med"/>
                      <a:tailEnd type="none" w="med" len="med"/>
                    </a:lnT>
                    <a:lnB w="14392"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l" fontAlgn="base"/>
                      <a:r>
                        <a:rPr lang="es-ES" sz="1100" b="0" i="0" u="none" strike="noStrike" baseline="0" noProof="0">
                          <a:solidFill>
                            <a:schemeClr val="tx1"/>
                          </a:solidFill>
                          <a:effectLst/>
                          <a:latin typeface="+mn-lt"/>
                        </a:rPr>
                        <a:t>Lima-Ica </a:t>
                      </a:r>
                      <a:r>
                        <a:rPr lang="es-ES" sz="1100" b="0" i="0" u="none" strike="noStrike" baseline="0" noProof="0" err="1">
                          <a:solidFill>
                            <a:schemeClr val="tx1"/>
                          </a:solidFill>
                          <a:effectLst/>
                          <a:latin typeface="+mn-lt"/>
                        </a:rPr>
                        <a:t>Railway</a:t>
                      </a:r>
                      <a:r>
                        <a:rPr lang="es-ES" sz="1100" b="0" i="0" u="none" strike="noStrike" baseline="0" noProof="0">
                          <a:solidFill>
                            <a:schemeClr val="tx1"/>
                          </a:solidFill>
                          <a:effectLst/>
                          <a:latin typeface="+mn-lt"/>
                        </a:rPr>
                        <a:t> (</a:t>
                      </a:r>
                      <a:r>
                        <a:rPr lang="es-ES" sz="1100" b="0" i="0" u="none" strike="noStrike" baseline="0" noProof="0" err="1">
                          <a:solidFill>
                            <a:schemeClr val="tx1"/>
                          </a:solidFill>
                          <a:effectLst/>
                          <a:latin typeface="+mn-lt"/>
                        </a:rPr>
                        <a:t>Suburban</a:t>
                      </a:r>
                      <a:r>
                        <a:rPr lang="es-ES" sz="1100" b="0" i="0" u="none" strike="noStrike" baseline="0" noProof="0">
                          <a:solidFill>
                            <a:schemeClr val="tx1"/>
                          </a:solidFill>
                          <a:effectLst/>
                          <a:latin typeface="+mn-lt"/>
                        </a:rPr>
                        <a:t> Train)</a:t>
                      </a:r>
                      <a:endParaRPr lang="es-ES" sz="1100" b="0" i="0">
                        <a:solidFill>
                          <a:srgbClr val="000000"/>
                        </a:solidFill>
                        <a:effectLst/>
                        <a:latin typeface="Calibri"/>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ase"/>
                      <a:r>
                        <a:rPr lang="es-PE" sz="1100" b="0" i="0" u="none" strike="noStrike">
                          <a:solidFill>
                            <a:srgbClr val="000000"/>
                          </a:solidFill>
                          <a:effectLst/>
                          <a:latin typeface="+mn-lt"/>
                        </a:rPr>
                        <a:t>Project in </a:t>
                      </a:r>
                      <a:r>
                        <a:rPr lang="es-PE" sz="1100" b="0" i="0" u="none" strike="noStrike" err="1">
                          <a:solidFill>
                            <a:srgbClr val="000000"/>
                          </a:solidFill>
                          <a:effectLst/>
                          <a:latin typeface="+mn-lt"/>
                        </a:rPr>
                        <a:t>coordination</a:t>
                      </a:r>
                      <a:r>
                        <a:rPr lang="es-PE" sz="1100" b="0" i="0">
                          <a:solidFill>
                            <a:srgbClr val="000000"/>
                          </a:solidFill>
                          <a:effectLst/>
                          <a:latin typeface="Calibri"/>
                        </a:rPr>
                        <a:t>​</a:t>
                      </a: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s-PE" sz="1100" b="0" i="0" u="none" strike="noStrike">
                          <a:solidFill>
                            <a:srgbClr val="000000"/>
                          </a:solidFill>
                          <a:effectLst/>
                          <a:latin typeface="+mn-lt"/>
                        </a:rPr>
                        <a:t>864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374180483"/>
                  </a:ext>
                </a:extLst>
              </a:tr>
              <a:tr h="198608">
                <a:tc>
                  <a:txBody>
                    <a:bodyPr/>
                    <a:lstStyle/>
                    <a:p>
                      <a:pPr algn="ctr" fontAlgn="base"/>
                      <a:r>
                        <a:rPr lang="es-PE" sz="1100" b="1" i="0" u="none" strike="noStrike" err="1">
                          <a:solidFill>
                            <a:schemeClr val="bg1"/>
                          </a:solidFill>
                          <a:effectLst/>
                          <a:latin typeface="+mn-lt"/>
                        </a:rPr>
                        <a:t>Transports</a:t>
                      </a:r>
                      <a:r>
                        <a:rPr lang="es-PE" sz="1100" b="1" i="0">
                          <a:solidFill>
                            <a:schemeClr val="bg1"/>
                          </a:solidFill>
                          <a:effectLst/>
                          <a:latin typeface="Calibri"/>
                        </a:rPr>
                        <a:t>​</a:t>
                      </a:r>
                    </a:p>
                  </a:txBody>
                  <a:tcPr marL="59269" marR="59269" marT="29635" marB="29635" anchor="ctr">
                    <a:lnL w="14392" cap="flat" cmpd="sng" algn="ctr">
                      <a:noFill/>
                      <a:prstDash val="solid"/>
                      <a:round/>
                      <a:headEnd type="none" w="med" len="med"/>
                      <a:tailEnd type="none" w="med" len="med"/>
                    </a:lnL>
                    <a:lnR w="12700" cap="flat" cmpd="sng" algn="ctr">
                      <a:noFill/>
                      <a:prstDash val="solid"/>
                      <a:round/>
                      <a:headEnd type="none" w="med" len="med"/>
                      <a:tailEnd type="none" w="med" len="med"/>
                    </a:lnR>
                    <a:lnT w="14392" cap="flat" cmpd="sng" algn="ctr">
                      <a:noFill/>
                      <a:prstDash val="solid"/>
                      <a:round/>
                      <a:headEnd type="none" w="med" len="med"/>
                      <a:tailEnd type="none" w="med" len="med"/>
                    </a:lnT>
                    <a:lnB w="14392"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l" fontAlgn="base"/>
                      <a:r>
                        <a:rPr lang="es-PE" sz="1100" b="0" i="0" u="none" strike="noStrike" baseline="0" noProof="0">
                          <a:solidFill>
                            <a:schemeClr val="tx1"/>
                          </a:solidFill>
                          <a:effectLst/>
                          <a:latin typeface="+mn-lt"/>
                        </a:rPr>
                        <a:t>New Port </a:t>
                      </a:r>
                      <a:r>
                        <a:rPr lang="es-PE" sz="1100" b="0" i="0" u="none" strike="noStrike" baseline="0" noProof="0" err="1">
                          <a:solidFill>
                            <a:schemeClr val="tx1"/>
                          </a:solidFill>
                          <a:effectLst/>
                          <a:latin typeface="+mn-lt"/>
                        </a:rPr>
                        <a:t>Terminals</a:t>
                      </a:r>
                      <a:r>
                        <a:rPr lang="es-PE" sz="1100" b="0" i="0" u="none" strike="noStrike" baseline="0" noProof="0">
                          <a:solidFill>
                            <a:schemeClr val="tx1"/>
                          </a:solidFill>
                          <a:effectLst/>
                          <a:latin typeface="+mn-lt"/>
                        </a:rPr>
                        <a:t> in Loreto (</a:t>
                      </a:r>
                      <a:r>
                        <a:rPr lang="es-PE" sz="1100" b="0" i="0" u="none" strike="noStrike" baseline="0" noProof="0" err="1">
                          <a:solidFill>
                            <a:schemeClr val="tx1"/>
                          </a:solidFill>
                          <a:effectLst/>
                          <a:latin typeface="+mn-lt"/>
                        </a:rPr>
                        <a:t>Saramiza</a:t>
                      </a:r>
                      <a:r>
                        <a:rPr lang="es-PE" sz="1100" b="0" i="0" u="none" strike="noStrike" baseline="0" noProof="0">
                          <a:solidFill>
                            <a:schemeClr val="tx1"/>
                          </a:solidFill>
                          <a:effectLst/>
                          <a:latin typeface="+mn-lt"/>
                        </a:rPr>
                        <a:t> and Iquitos)</a:t>
                      </a:r>
                      <a:endParaRPr lang="es-PE" sz="1100" b="0" i="0">
                        <a:solidFill>
                          <a:srgbClr val="000000"/>
                        </a:solidFill>
                        <a:effectLst/>
                        <a:latin typeface="Calibri"/>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s-PE" sz="1100" b="0" i="0" u="none" strike="noStrike">
                          <a:solidFill>
                            <a:srgbClr val="000000"/>
                          </a:solidFill>
                          <a:effectLst/>
                          <a:latin typeface="+mn-lt"/>
                        </a:rPr>
                        <a:t>Project </a:t>
                      </a:r>
                      <a:r>
                        <a:rPr lang="es-PE" sz="1100" b="0" i="0" u="none" strike="noStrike" err="1">
                          <a:solidFill>
                            <a:srgbClr val="000000"/>
                          </a:solidFill>
                          <a:effectLst/>
                          <a:latin typeface="+mn-lt"/>
                        </a:rPr>
                        <a:t>under</a:t>
                      </a:r>
                      <a:r>
                        <a:rPr lang="es-PE" sz="1100" b="0" i="0" u="none" strike="noStrike">
                          <a:solidFill>
                            <a:srgbClr val="000000"/>
                          </a:solidFill>
                          <a:effectLst/>
                          <a:latin typeface="+mn-lt"/>
                        </a:rPr>
                        <a:t> </a:t>
                      </a:r>
                      <a:r>
                        <a:rPr lang="es-PE" sz="1100" b="0" i="0" u="none" strike="noStrike" err="1">
                          <a:solidFill>
                            <a:srgbClr val="000000"/>
                          </a:solidFill>
                          <a:effectLst/>
                          <a:latin typeface="+mn-lt"/>
                        </a:rPr>
                        <a:t>evaluation</a:t>
                      </a:r>
                      <a:r>
                        <a:rPr lang="es-PE" sz="1100" b="0" i="0">
                          <a:solidFill>
                            <a:srgbClr val="000000"/>
                          </a:solidFill>
                          <a:effectLst/>
                          <a:latin typeface="Calibri"/>
                        </a:rPr>
                        <a:t>​</a:t>
                      </a: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PE" sz="1100" b="0" i="0" u="none" strike="noStrike" err="1">
                          <a:solidFill>
                            <a:srgbClr val="000000"/>
                          </a:solidFill>
                          <a:effectLst/>
                          <a:latin typeface="+mn-lt"/>
                        </a:rPr>
                        <a:t>To</a:t>
                      </a:r>
                      <a:r>
                        <a:rPr lang="es-PE" sz="1100" b="0" i="0" u="none" strike="noStrike">
                          <a:solidFill>
                            <a:srgbClr val="000000"/>
                          </a:solidFill>
                          <a:effectLst/>
                          <a:latin typeface="+mn-lt"/>
                        </a:rPr>
                        <a:t> be </a:t>
                      </a:r>
                      <a:r>
                        <a:rPr lang="es-PE" sz="1100" b="0" i="0" u="none" strike="noStrike" err="1">
                          <a:solidFill>
                            <a:srgbClr val="000000"/>
                          </a:solidFill>
                          <a:effectLst/>
                          <a:latin typeface="+mn-lt"/>
                        </a:rPr>
                        <a:t>defined</a:t>
                      </a:r>
                      <a:r>
                        <a:rPr lang="es-PE" sz="1100" b="0" i="0" u="none" strike="noStrike">
                          <a:solidFill>
                            <a:srgbClr val="000000"/>
                          </a:solidFill>
                          <a:effectLst/>
                          <a:latin typeface="+mn-lt"/>
                        </a:rPr>
                        <a:t>​</a:t>
                      </a: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583774161"/>
                  </a:ext>
                </a:extLst>
              </a:tr>
              <a:tr h="348603">
                <a:tc>
                  <a:txBody>
                    <a:bodyPr/>
                    <a:lstStyle/>
                    <a:p>
                      <a:pPr algn="ctr" fontAlgn="base"/>
                      <a:r>
                        <a:rPr lang="es-PE" sz="1100" b="1" i="0" u="none" strike="noStrike">
                          <a:solidFill>
                            <a:schemeClr val="bg1"/>
                          </a:solidFill>
                          <a:effectLst/>
                          <a:latin typeface="Calibri"/>
                        </a:rPr>
                        <a:t>Energy</a:t>
                      </a:r>
                      <a:endParaRPr lang="es-PE" sz="1100" b="1" i="0">
                        <a:solidFill>
                          <a:schemeClr val="bg1"/>
                        </a:solidFill>
                        <a:effectLst/>
                        <a:latin typeface="Calibri"/>
                      </a:endParaRPr>
                    </a:p>
                  </a:txBody>
                  <a:tcPr marL="59269" marR="59269" marT="29635" marB="29635" anchor="ctr">
                    <a:lnL w="14392" cap="flat" cmpd="sng" algn="ctr">
                      <a:noFill/>
                      <a:prstDash val="solid"/>
                      <a:round/>
                      <a:headEnd type="none" w="med" len="med"/>
                      <a:tailEnd type="none" w="med" len="med"/>
                    </a:lnL>
                    <a:lnR w="12700" cap="flat" cmpd="sng" algn="ctr">
                      <a:noFill/>
                      <a:prstDash val="solid"/>
                      <a:round/>
                      <a:headEnd type="none" w="med" len="med"/>
                      <a:tailEnd type="none" w="med" len="med"/>
                    </a:lnR>
                    <a:lnT w="14392" cap="flat" cmpd="sng" algn="ctr">
                      <a:noFill/>
                      <a:prstDash val="solid"/>
                      <a:round/>
                      <a:headEnd type="none" w="med" len="med"/>
                      <a:tailEnd type="none" w="med" len="med"/>
                    </a:lnT>
                    <a:lnB w="14392"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l" fontAlgn="base"/>
                      <a:r>
                        <a:rPr lang="es-ES" sz="1100" b="0" i="0" u="none" strike="noStrike" baseline="0" noProof="0">
                          <a:solidFill>
                            <a:schemeClr val="tx1"/>
                          </a:solidFill>
                          <a:effectLst/>
                          <a:latin typeface="+mn-lt"/>
                        </a:rPr>
                        <a:t>Natural Gas </a:t>
                      </a:r>
                      <a:r>
                        <a:rPr lang="es-ES" sz="1100" b="0" i="0" u="none" strike="noStrike" baseline="0" noProof="0" err="1">
                          <a:solidFill>
                            <a:schemeClr val="tx1"/>
                          </a:solidFill>
                          <a:effectLst/>
                          <a:latin typeface="+mn-lt"/>
                        </a:rPr>
                        <a:t>Distribution</a:t>
                      </a:r>
                      <a:r>
                        <a:rPr lang="es-ES" sz="1100" b="0" i="0" u="none" strike="noStrike" baseline="0" noProof="0">
                          <a:solidFill>
                            <a:schemeClr val="tx1"/>
                          </a:solidFill>
                          <a:effectLst/>
                          <a:latin typeface="+mn-lt"/>
                        </a:rPr>
                        <a:t> Project in Arequipa, Moquegua, and Tacna</a:t>
                      </a:r>
                      <a:endParaRPr lang="es-ES" sz="1100" b="0" i="0">
                        <a:solidFill>
                          <a:srgbClr val="000000"/>
                        </a:solidFill>
                        <a:effectLst/>
                        <a:latin typeface="Calibri"/>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ase"/>
                      <a:r>
                        <a:rPr lang="es-PE" sz="1100" b="0" i="0" u="none" strike="noStrike">
                          <a:solidFill>
                            <a:srgbClr val="000000"/>
                          </a:solidFill>
                          <a:effectLst/>
                          <a:latin typeface="+mn-lt"/>
                        </a:rPr>
                        <a:t>Project in </a:t>
                      </a:r>
                      <a:r>
                        <a:rPr lang="es-PE" sz="1100" b="0" i="0" u="none" strike="noStrike" err="1">
                          <a:solidFill>
                            <a:srgbClr val="000000"/>
                          </a:solidFill>
                          <a:effectLst/>
                          <a:latin typeface="+mn-lt"/>
                        </a:rPr>
                        <a:t>coordination</a:t>
                      </a:r>
                      <a:endParaRPr lang="es-PE" sz="1100" b="0" i="0">
                        <a:solidFill>
                          <a:srgbClr val="000000"/>
                        </a:solidFill>
                        <a:effectLst/>
                        <a:latin typeface="Calibri"/>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ase"/>
                      <a:r>
                        <a:rPr lang="es-PE" sz="1100" b="0" i="0">
                          <a:solidFill>
                            <a:srgbClr val="000000"/>
                          </a:solidFill>
                          <a:effectLst/>
                          <a:latin typeface="+mn-lt"/>
                        </a:rPr>
                        <a:t>60​</a:t>
                      </a: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603958290"/>
                  </a:ext>
                </a:extLst>
              </a:tr>
              <a:tr h="0">
                <a:tc>
                  <a:txBody>
                    <a:bodyPr/>
                    <a:lstStyle/>
                    <a:p>
                      <a:pPr algn="ctr" rtl="0" fontAlgn="base"/>
                      <a:r>
                        <a:rPr lang="es-PE" sz="1100" b="1" i="0" u="none" strike="noStrike">
                          <a:solidFill>
                            <a:schemeClr val="bg1"/>
                          </a:solidFill>
                          <a:effectLst/>
                          <a:latin typeface="+mn-lt"/>
                        </a:rPr>
                        <a:t>Energy</a:t>
                      </a:r>
                      <a:endParaRPr lang="es-PE" sz="1100" b="1" i="0" noProof="0">
                        <a:solidFill>
                          <a:schemeClr val="bg1"/>
                        </a:solidFill>
                        <a:effectLst/>
                      </a:endParaRPr>
                    </a:p>
                  </a:txBody>
                  <a:tcPr anchor="ctr">
                    <a:lnL w="14392" cap="flat" cmpd="sng" algn="ctr">
                      <a:noFill/>
                      <a:prstDash val="solid"/>
                      <a:round/>
                      <a:headEnd type="none" w="med" len="med"/>
                      <a:tailEnd type="none" w="med" len="med"/>
                    </a:lnL>
                    <a:lnR w="12700" cap="flat" cmpd="sng" algn="ctr">
                      <a:noFill/>
                      <a:prstDash val="solid"/>
                      <a:round/>
                      <a:headEnd type="none" w="med" len="med"/>
                      <a:tailEnd type="none" w="med" len="med"/>
                    </a:lnR>
                    <a:lnT w="14392" cap="flat" cmpd="sng" algn="ctr">
                      <a:noFill/>
                      <a:prstDash val="solid"/>
                      <a:round/>
                      <a:headEnd type="none" w="med" len="med"/>
                      <a:tailEnd type="none" w="med" len="med"/>
                    </a:lnT>
                    <a:lnB w="14392"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l" rtl="0" fontAlgn="base"/>
                      <a:r>
                        <a:rPr lang="en-US" sz="1100" b="0" i="0" err="1">
                          <a:solidFill>
                            <a:srgbClr val="000000"/>
                          </a:solidFill>
                          <a:effectLst/>
                          <a:latin typeface="+mn-lt"/>
                        </a:rPr>
                        <a:t>Bayovar</a:t>
                      </a:r>
                      <a:r>
                        <a:rPr lang="en-US" sz="1100" b="0" i="0">
                          <a:solidFill>
                            <a:srgbClr val="000000"/>
                          </a:solidFill>
                          <a:effectLst/>
                          <a:latin typeface="+mn-lt"/>
                        </a:rPr>
                        <a:t> Brine Mining Project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ase"/>
                      <a:r>
                        <a:rPr lang="es-PE" sz="1100" b="0" i="0" u="none" strike="noStrike">
                          <a:solidFill>
                            <a:srgbClr val="000000"/>
                          </a:solidFill>
                          <a:effectLst/>
                          <a:latin typeface="+mn-lt"/>
                        </a:rPr>
                        <a:t>Project in </a:t>
                      </a:r>
                      <a:r>
                        <a:rPr lang="es-PE" sz="1100" b="0" i="0" u="none" strike="noStrike" err="1">
                          <a:solidFill>
                            <a:srgbClr val="000000"/>
                          </a:solidFill>
                          <a:effectLst/>
                          <a:latin typeface="+mn-lt"/>
                        </a:rPr>
                        <a:t>coordination</a:t>
                      </a:r>
                      <a:endParaRPr lang="es-PE" sz="1100" b="0" i="0">
                        <a:solidFill>
                          <a:srgbClr val="000000"/>
                        </a:solidFill>
                        <a:effectLst/>
                        <a:latin typeface="Calibri"/>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ase"/>
                      <a:r>
                        <a:rPr lang="es-PE" sz="1100" b="0" i="0" u="none" strike="noStrike" err="1">
                          <a:solidFill>
                            <a:srgbClr val="000000"/>
                          </a:solidFill>
                          <a:effectLst/>
                          <a:latin typeface="+mn-lt"/>
                        </a:rPr>
                        <a:t>To</a:t>
                      </a:r>
                      <a:r>
                        <a:rPr lang="es-PE" sz="1100" b="0" i="0" u="none" strike="noStrike">
                          <a:solidFill>
                            <a:srgbClr val="000000"/>
                          </a:solidFill>
                          <a:effectLst/>
                          <a:latin typeface="+mn-lt"/>
                        </a:rPr>
                        <a:t> be </a:t>
                      </a:r>
                      <a:r>
                        <a:rPr lang="es-PE" sz="1100" b="0" i="0" u="none" strike="noStrike" err="1">
                          <a:solidFill>
                            <a:srgbClr val="000000"/>
                          </a:solidFill>
                          <a:effectLst/>
                          <a:latin typeface="+mn-lt"/>
                        </a:rPr>
                        <a:t>defined</a:t>
                      </a:r>
                      <a:endParaRPr lang="es-PE" sz="1100" b="0" i="0" u="none" strike="noStrike">
                        <a:solidFill>
                          <a:srgbClr val="000000"/>
                        </a:solidFill>
                        <a:effectLst/>
                        <a:latin typeface="+mn-lt"/>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068737289"/>
                  </a:ext>
                </a:extLst>
              </a:tr>
              <a:tr h="0">
                <a:tc>
                  <a:txBody>
                    <a:bodyPr/>
                    <a:lstStyle/>
                    <a:p>
                      <a:pPr algn="ctr" rtl="0" fontAlgn="base"/>
                      <a:r>
                        <a:rPr lang="es-PE" sz="1100" b="1" i="0" u="none" strike="noStrike">
                          <a:solidFill>
                            <a:schemeClr val="bg1"/>
                          </a:solidFill>
                          <a:effectLst/>
                          <a:latin typeface="+mn-lt"/>
                        </a:rPr>
                        <a:t>Energy</a:t>
                      </a:r>
                      <a:endParaRPr lang="es-PE" sz="1100" b="1" i="0" noProof="0">
                        <a:solidFill>
                          <a:schemeClr val="bg1"/>
                        </a:solidFill>
                        <a:effectLst/>
                      </a:endParaRPr>
                    </a:p>
                  </a:txBody>
                  <a:tcPr anchor="ctr">
                    <a:lnL w="14392" cap="flat" cmpd="sng" algn="ctr">
                      <a:noFill/>
                      <a:prstDash val="solid"/>
                      <a:round/>
                      <a:headEnd type="none" w="med" len="med"/>
                      <a:tailEnd type="none" w="med" len="med"/>
                    </a:lnL>
                    <a:lnR w="12700" cap="flat" cmpd="sng" algn="ctr">
                      <a:noFill/>
                      <a:prstDash val="solid"/>
                      <a:round/>
                      <a:headEnd type="none" w="med" len="med"/>
                      <a:tailEnd type="none" w="med" len="med"/>
                    </a:lnR>
                    <a:lnT w="14392" cap="flat" cmpd="sng" algn="ctr">
                      <a:noFill/>
                      <a:prstDash val="solid"/>
                      <a:round/>
                      <a:headEnd type="none" w="med" len="med"/>
                      <a:tailEnd type="none" w="med" len="med"/>
                    </a:lnT>
                    <a:lnB w="14392"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l" rtl="0" fontAlgn="base"/>
                      <a:r>
                        <a:rPr lang="en-US" sz="1100" b="0" i="0">
                          <a:solidFill>
                            <a:srgbClr val="000000"/>
                          </a:solidFill>
                          <a:effectLst/>
                          <a:latin typeface="+mn-lt"/>
                        </a:rPr>
                        <a:t>ANAP </a:t>
                      </a:r>
                      <a:r>
                        <a:rPr lang="en-US" sz="1100" b="0" i="0" err="1">
                          <a:solidFill>
                            <a:srgbClr val="000000"/>
                          </a:solidFill>
                          <a:effectLst/>
                          <a:latin typeface="+mn-lt"/>
                        </a:rPr>
                        <a:t>ajaruni</a:t>
                      </a:r>
                      <a:r>
                        <a:rPr lang="en-US" sz="1100" b="0" i="0">
                          <a:solidFill>
                            <a:srgbClr val="000000"/>
                          </a:solidFill>
                          <a:effectLst/>
                          <a:latin typeface="+mn-lt"/>
                        </a:rPr>
                        <a:t> Project Mining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ase"/>
                      <a:r>
                        <a:rPr lang="es-PE" sz="1100" b="0" i="0" u="none" strike="noStrike">
                          <a:solidFill>
                            <a:srgbClr val="000000"/>
                          </a:solidFill>
                          <a:effectLst/>
                          <a:latin typeface="+mn-lt"/>
                        </a:rPr>
                        <a:t>Project in </a:t>
                      </a:r>
                      <a:r>
                        <a:rPr lang="es-PE" sz="1100" b="0" i="0" u="none" strike="noStrike" err="1">
                          <a:solidFill>
                            <a:srgbClr val="000000"/>
                          </a:solidFill>
                          <a:effectLst/>
                          <a:latin typeface="+mn-lt"/>
                        </a:rPr>
                        <a:t>coordination</a:t>
                      </a:r>
                      <a:endParaRPr lang="es-PE" sz="1100" b="0" i="0">
                        <a:solidFill>
                          <a:srgbClr val="000000"/>
                        </a:solidFill>
                        <a:effectLst/>
                        <a:latin typeface="Calibri"/>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ase"/>
                      <a:r>
                        <a:rPr lang="es-PE" sz="1100" b="0" i="0">
                          <a:solidFill>
                            <a:srgbClr val="000000"/>
                          </a:solidFill>
                          <a:effectLst/>
                          <a:latin typeface="+mn-lt"/>
                        </a:rPr>
                        <a:t>22</a:t>
                      </a: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130017703"/>
                  </a:ext>
                </a:extLst>
              </a:tr>
              <a:tr h="198608">
                <a:tc>
                  <a:txBody>
                    <a:bodyPr/>
                    <a:lstStyle/>
                    <a:p>
                      <a:pPr algn="ctr" fontAlgn="base"/>
                      <a:r>
                        <a:rPr lang="es-PE" sz="1100" b="1" i="0" u="none" strike="noStrike" err="1">
                          <a:solidFill>
                            <a:schemeClr val="bg1"/>
                          </a:solidFill>
                          <a:effectLst/>
                          <a:latin typeface="+mn-lt"/>
                        </a:rPr>
                        <a:t>Sanitation</a:t>
                      </a:r>
                      <a:r>
                        <a:rPr lang="es-PE" sz="1100" b="1" i="0">
                          <a:solidFill>
                            <a:schemeClr val="bg1"/>
                          </a:solidFill>
                          <a:effectLst/>
                          <a:latin typeface="Calibri"/>
                        </a:rPr>
                        <a:t>​</a:t>
                      </a:r>
                    </a:p>
                  </a:txBody>
                  <a:tcPr marL="59269" marR="59269" marT="29635" marB="29635" anchor="ctr">
                    <a:lnL w="14392" cap="flat" cmpd="sng" algn="ctr">
                      <a:noFill/>
                      <a:prstDash val="solid"/>
                      <a:round/>
                      <a:headEnd type="none" w="med" len="med"/>
                      <a:tailEnd type="none" w="med" len="med"/>
                    </a:lnL>
                    <a:lnR w="12700" cap="flat" cmpd="sng" algn="ctr">
                      <a:noFill/>
                      <a:prstDash val="solid"/>
                      <a:round/>
                      <a:headEnd type="none" w="med" len="med"/>
                      <a:tailEnd type="none" w="med" len="med"/>
                    </a:lnR>
                    <a:lnT w="14392" cap="flat" cmpd="sng" algn="ctr">
                      <a:noFill/>
                      <a:prstDash val="solid"/>
                      <a:round/>
                      <a:headEnd type="none" w="med" len="med"/>
                      <a:tailEnd type="none" w="med" len="med"/>
                    </a:lnT>
                    <a:lnB w="14392" cap="flat" cmpd="sng" algn="ctr">
                      <a:noFill/>
                      <a:prstDash val="solid"/>
                      <a:round/>
                      <a:headEnd type="none" w="med" len="med"/>
                      <a:tailEnd type="none" w="med" len="med"/>
                    </a:lnB>
                    <a:lnTlToBr w="12700" cmpd="sng">
                      <a:noFill/>
                      <a:prstDash val="solid"/>
                    </a:lnTlToBr>
                    <a:lnBlToTr w="12700" cmpd="sng">
                      <a:noFill/>
                      <a:prstDash val="solid"/>
                    </a:lnBlToTr>
                    <a:solidFill>
                      <a:srgbClr val="1467AC"/>
                    </a:solidFill>
                  </a:tcPr>
                </a:tc>
                <a:tc>
                  <a:txBody>
                    <a:bodyPr/>
                    <a:lstStyle/>
                    <a:p>
                      <a:pPr algn="l" fontAlgn="base"/>
                      <a:r>
                        <a:rPr lang="en-US" sz="1100" b="0" i="0" u="none" strike="noStrike">
                          <a:solidFill>
                            <a:srgbClr val="000000"/>
                          </a:solidFill>
                          <a:effectLst/>
                          <a:latin typeface="+mn-lt"/>
                        </a:rPr>
                        <a:t>Wastewater Treatment Plants and Desalination Plants of MVCS (Barranca, </a:t>
                      </a:r>
                      <a:r>
                        <a:rPr lang="en-US" sz="1100" b="0" i="0" u="none" strike="noStrike" err="1">
                          <a:solidFill>
                            <a:srgbClr val="000000"/>
                          </a:solidFill>
                          <a:effectLst/>
                          <a:latin typeface="+mn-lt"/>
                        </a:rPr>
                        <a:t>Huaura</a:t>
                      </a:r>
                      <a:r>
                        <a:rPr lang="en-US" sz="1100" b="0" i="0" u="none" strike="noStrike">
                          <a:solidFill>
                            <a:srgbClr val="000000"/>
                          </a:solidFill>
                          <a:effectLst/>
                          <a:latin typeface="+mn-lt"/>
                        </a:rPr>
                        <a:t>, and others)</a:t>
                      </a:r>
                      <a:endParaRPr lang="es-ES" sz="1100" b="0" i="0">
                        <a:solidFill>
                          <a:srgbClr val="000000"/>
                        </a:solidFill>
                        <a:effectLst/>
                        <a:latin typeface="+mn-lt"/>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s-PE" sz="1100" b="0" i="0" u="none" strike="noStrike">
                          <a:solidFill>
                            <a:srgbClr val="000000"/>
                          </a:solidFill>
                          <a:effectLst/>
                          <a:latin typeface="+mn-lt"/>
                        </a:rPr>
                        <a:t>Project </a:t>
                      </a:r>
                      <a:r>
                        <a:rPr lang="es-PE" sz="1100" b="0" i="0" u="none" strike="noStrike" err="1">
                          <a:solidFill>
                            <a:srgbClr val="000000"/>
                          </a:solidFill>
                          <a:effectLst/>
                          <a:latin typeface="+mn-lt"/>
                        </a:rPr>
                        <a:t>under</a:t>
                      </a:r>
                      <a:r>
                        <a:rPr lang="es-PE" sz="1100" b="0" i="0" u="none" strike="noStrike">
                          <a:solidFill>
                            <a:srgbClr val="000000"/>
                          </a:solidFill>
                          <a:effectLst/>
                          <a:latin typeface="+mn-lt"/>
                        </a:rPr>
                        <a:t> </a:t>
                      </a:r>
                      <a:r>
                        <a:rPr lang="es-PE" sz="1100" b="0" i="0" u="none" strike="noStrike" err="1">
                          <a:solidFill>
                            <a:srgbClr val="000000"/>
                          </a:solidFill>
                          <a:effectLst/>
                          <a:latin typeface="+mn-lt"/>
                        </a:rPr>
                        <a:t>evaluation</a:t>
                      </a:r>
                      <a:r>
                        <a:rPr lang="es-PE" sz="1100" b="0" i="0">
                          <a:solidFill>
                            <a:srgbClr val="000000"/>
                          </a:solidFill>
                          <a:effectLst/>
                          <a:latin typeface="Calibri"/>
                        </a:rPr>
                        <a:t>​</a:t>
                      </a: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s-PE" sz="1100" b="0" i="0" u="none" strike="noStrike" err="1">
                          <a:solidFill>
                            <a:srgbClr val="000000"/>
                          </a:solidFill>
                          <a:effectLst/>
                          <a:latin typeface="+mn-lt"/>
                        </a:rPr>
                        <a:t>To</a:t>
                      </a:r>
                      <a:r>
                        <a:rPr lang="es-PE" sz="1100" b="0" i="0" u="none" strike="noStrike">
                          <a:solidFill>
                            <a:srgbClr val="000000"/>
                          </a:solidFill>
                          <a:effectLst/>
                          <a:latin typeface="+mn-lt"/>
                        </a:rPr>
                        <a:t> be </a:t>
                      </a:r>
                      <a:r>
                        <a:rPr lang="es-PE" sz="1100" b="0" i="0" u="none" strike="noStrike" err="1">
                          <a:solidFill>
                            <a:srgbClr val="000000"/>
                          </a:solidFill>
                          <a:effectLst/>
                          <a:latin typeface="+mn-lt"/>
                        </a:rPr>
                        <a:t>defined</a:t>
                      </a:r>
                      <a:r>
                        <a:rPr lang="es-PE" sz="1100" b="0" i="0">
                          <a:solidFill>
                            <a:srgbClr val="000000"/>
                          </a:solidFill>
                          <a:effectLst/>
                          <a:latin typeface="+mn-lt"/>
                        </a:rPr>
                        <a:t>​</a:t>
                      </a: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253398114"/>
                  </a:ext>
                </a:extLst>
              </a:tr>
              <a:tr h="198608">
                <a:tc>
                  <a:txBody>
                    <a:bodyPr/>
                    <a:lstStyle/>
                    <a:p>
                      <a:pPr algn="ctr" fontAlgn="base"/>
                      <a:r>
                        <a:rPr lang="es-PE" sz="1100" b="1" i="0" u="none" strike="noStrike" err="1">
                          <a:solidFill>
                            <a:schemeClr val="bg1"/>
                          </a:solidFill>
                          <a:effectLst/>
                          <a:latin typeface="+mn-lt"/>
                        </a:rPr>
                        <a:t>Sanitation</a:t>
                      </a:r>
                      <a:endParaRPr lang="es-PE" sz="1100" b="1" i="0">
                        <a:solidFill>
                          <a:schemeClr val="bg1"/>
                        </a:solidFill>
                        <a:effectLst/>
                      </a:endParaRPr>
                    </a:p>
                  </a:txBody>
                  <a:tcPr marL="59269" marR="59269" marT="29635" marB="29635" anchor="ctr">
                    <a:lnL w="14392" cap="flat" cmpd="sng" algn="ctr">
                      <a:noFill/>
                      <a:prstDash val="solid"/>
                      <a:round/>
                      <a:headEnd type="none" w="med" len="med"/>
                      <a:tailEnd type="none" w="med" len="med"/>
                    </a:lnL>
                    <a:lnR w="12700" cap="flat" cmpd="sng" algn="ctr">
                      <a:noFill/>
                      <a:prstDash val="solid"/>
                      <a:round/>
                      <a:headEnd type="none" w="med" len="med"/>
                      <a:tailEnd type="none" w="med" len="med"/>
                    </a:lnR>
                    <a:lnT w="14392" cap="flat" cmpd="sng" algn="ctr">
                      <a:noFill/>
                      <a:prstDash val="solid"/>
                      <a:round/>
                      <a:headEnd type="none" w="med" len="med"/>
                      <a:tailEnd type="none" w="med" len="med"/>
                    </a:lnT>
                    <a:lnB w="14392" cap="flat" cmpd="sng" algn="ctr">
                      <a:noFill/>
                      <a:prstDash val="solid"/>
                      <a:round/>
                      <a:headEnd type="none" w="med" len="med"/>
                      <a:tailEnd type="none" w="med" len="med"/>
                    </a:lnB>
                    <a:lnTlToBr w="12700" cmpd="sng">
                      <a:noFill/>
                      <a:prstDash val="solid"/>
                    </a:lnTlToBr>
                    <a:lnBlToTr w="12700" cmpd="sng">
                      <a:noFill/>
                      <a:prstDash val="solid"/>
                    </a:lnBlToTr>
                    <a:solidFill>
                      <a:srgbClr val="1467AC"/>
                    </a:solidFill>
                  </a:tcPr>
                </a:tc>
                <a:tc>
                  <a:txBody>
                    <a:bodyPr/>
                    <a:lstStyle/>
                    <a:p>
                      <a:pPr algn="l" fontAlgn="base"/>
                      <a:r>
                        <a:rPr lang="en-US" sz="1100" b="0" i="0" u="none" strike="noStrike">
                          <a:solidFill>
                            <a:srgbClr val="000000"/>
                          </a:solidFill>
                          <a:effectLst/>
                          <a:latin typeface="+mn-lt"/>
                        </a:rPr>
                        <a:t>Management Contract for EPS Grau</a:t>
                      </a: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s-PE" sz="1100" b="0" i="0" u="none" strike="noStrike">
                          <a:solidFill>
                            <a:srgbClr val="000000"/>
                          </a:solidFill>
                          <a:effectLst/>
                          <a:latin typeface="+mn-lt"/>
                        </a:rPr>
                        <a:t>Project </a:t>
                      </a:r>
                      <a:r>
                        <a:rPr lang="es-PE" sz="1100" b="0" i="0" u="none" strike="noStrike" err="1">
                          <a:solidFill>
                            <a:srgbClr val="000000"/>
                          </a:solidFill>
                          <a:effectLst/>
                          <a:latin typeface="+mn-lt"/>
                        </a:rPr>
                        <a:t>under</a:t>
                      </a:r>
                      <a:r>
                        <a:rPr lang="es-PE" sz="1100" b="0" i="0" u="none" strike="noStrike">
                          <a:solidFill>
                            <a:srgbClr val="000000"/>
                          </a:solidFill>
                          <a:effectLst/>
                          <a:latin typeface="+mn-lt"/>
                        </a:rPr>
                        <a:t> </a:t>
                      </a:r>
                      <a:r>
                        <a:rPr lang="es-PE" sz="1100" b="0" i="0" u="none" strike="noStrike" err="1">
                          <a:solidFill>
                            <a:srgbClr val="000000"/>
                          </a:solidFill>
                          <a:effectLst/>
                          <a:latin typeface="+mn-lt"/>
                        </a:rPr>
                        <a:t>evaluation</a:t>
                      </a:r>
                      <a:endParaRPr lang="es-PE" sz="1100" b="0" i="0">
                        <a:solidFill>
                          <a:srgbClr val="000000"/>
                        </a:solidFill>
                        <a:effectLst/>
                        <a:latin typeface="Calibri"/>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s-PE" sz="1100" b="0" i="0" u="none" strike="noStrike" err="1">
                          <a:solidFill>
                            <a:srgbClr val="000000"/>
                          </a:solidFill>
                          <a:effectLst/>
                          <a:latin typeface="+mn-lt"/>
                        </a:rPr>
                        <a:t>To</a:t>
                      </a:r>
                      <a:r>
                        <a:rPr lang="es-PE" sz="1100" b="0" i="0" u="none" strike="noStrike">
                          <a:solidFill>
                            <a:srgbClr val="000000"/>
                          </a:solidFill>
                          <a:effectLst/>
                          <a:latin typeface="+mn-lt"/>
                        </a:rPr>
                        <a:t> be </a:t>
                      </a:r>
                      <a:r>
                        <a:rPr lang="es-PE" sz="1100" b="0" i="0" u="none" strike="noStrike" err="1">
                          <a:solidFill>
                            <a:srgbClr val="000000"/>
                          </a:solidFill>
                          <a:effectLst/>
                          <a:latin typeface="+mn-lt"/>
                        </a:rPr>
                        <a:t>defined</a:t>
                      </a:r>
                      <a:endParaRPr lang="es-PE" sz="1100" b="0" i="0" u="none" strike="noStrike">
                        <a:solidFill>
                          <a:srgbClr val="000000"/>
                        </a:solidFill>
                        <a:effectLst/>
                        <a:latin typeface="+mn-lt"/>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603769241"/>
                  </a:ext>
                </a:extLst>
              </a:tr>
              <a:tr h="198608">
                <a:tc>
                  <a:txBody>
                    <a:bodyPr/>
                    <a:lstStyle/>
                    <a:p>
                      <a:pPr algn="ctr" fontAlgn="base"/>
                      <a:r>
                        <a:rPr lang="es-PE" sz="1100" b="1" i="0" u="none" strike="noStrike" err="1">
                          <a:solidFill>
                            <a:schemeClr val="bg1"/>
                          </a:solidFill>
                          <a:effectLst/>
                          <a:latin typeface="+mn-lt"/>
                        </a:rPr>
                        <a:t>Tourism</a:t>
                      </a:r>
                      <a:r>
                        <a:rPr lang="es-PE" sz="1100" b="1" i="0">
                          <a:solidFill>
                            <a:schemeClr val="bg1"/>
                          </a:solidFill>
                          <a:effectLst/>
                          <a:latin typeface="Calibri"/>
                        </a:rPr>
                        <a:t>​</a:t>
                      </a:r>
                    </a:p>
                  </a:txBody>
                  <a:tcPr marL="59269" marR="59269" marT="29635" marB="29635" anchor="ctr">
                    <a:lnL w="14392" cap="flat" cmpd="sng" algn="ctr">
                      <a:noFill/>
                      <a:prstDash val="solid"/>
                      <a:round/>
                      <a:headEnd type="none" w="med" len="med"/>
                      <a:tailEnd type="none" w="med" len="med"/>
                    </a:lnL>
                    <a:lnR w="12700" cap="flat" cmpd="sng" algn="ctr">
                      <a:noFill/>
                      <a:prstDash val="solid"/>
                      <a:round/>
                      <a:headEnd type="none" w="med" len="med"/>
                      <a:tailEnd type="none" w="med" len="med"/>
                    </a:lnR>
                    <a:lnT w="14392" cap="flat" cmpd="sng" algn="ctr">
                      <a:noFill/>
                      <a:prstDash val="solid"/>
                      <a:round/>
                      <a:headEnd type="none" w="med" len="med"/>
                      <a:tailEnd type="none" w="med" len="med"/>
                    </a:lnT>
                    <a:lnB w="14392" cap="flat" cmpd="sng" algn="ctr">
                      <a:noFill/>
                      <a:prstDash val="solid"/>
                      <a:round/>
                      <a:headEnd type="none" w="med" len="med"/>
                      <a:tailEnd type="none" w="med" len="med"/>
                    </a:lnB>
                    <a:lnTlToBr w="12700" cmpd="sng">
                      <a:noFill/>
                      <a:prstDash val="solid"/>
                    </a:lnTlToBr>
                    <a:lnBlToTr w="12700" cmpd="sng">
                      <a:noFill/>
                      <a:prstDash val="solid"/>
                    </a:lnBlToTr>
                    <a:solidFill>
                      <a:srgbClr val="4372C4"/>
                    </a:solidFill>
                  </a:tcPr>
                </a:tc>
                <a:tc>
                  <a:txBody>
                    <a:bodyPr/>
                    <a:lstStyle/>
                    <a:p>
                      <a:pPr algn="l" fontAlgn="base"/>
                      <a:r>
                        <a:rPr lang="es-PE" sz="1100" b="0" i="0" u="none" strike="noStrike">
                          <a:solidFill>
                            <a:srgbClr val="000000"/>
                          </a:solidFill>
                          <a:effectLst/>
                          <a:latin typeface="+mn-lt"/>
                        </a:rPr>
                        <a:t>Puno Cable Car</a:t>
                      </a: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ase"/>
                      <a:r>
                        <a:rPr lang="es-PE" sz="1100" b="0" i="0" u="none" strike="noStrike">
                          <a:solidFill>
                            <a:srgbClr val="000000"/>
                          </a:solidFill>
                          <a:effectLst/>
                          <a:latin typeface="+mn-lt"/>
                        </a:rPr>
                        <a:t>Project in </a:t>
                      </a:r>
                      <a:r>
                        <a:rPr lang="es-PE" sz="1100" b="0" i="0" u="none" strike="noStrike" err="1">
                          <a:solidFill>
                            <a:srgbClr val="000000"/>
                          </a:solidFill>
                          <a:effectLst/>
                          <a:latin typeface="+mn-lt"/>
                        </a:rPr>
                        <a:t>coordination</a:t>
                      </a:r>
                      <a:r>
                        <a:rPr lang="es-PE" sz="1100" b="0" i="0">
                          <a:solidFill>
                            <a:srgbClr val="000000"/>
                          </a:solidFill>
                          <a:effectLst/>
                          <a:latin typeface="Calibri"/>
                        </a:rPr>
                        <a:t> </a:t>
                      </a:r>
                      <a:endParaRPr lang="es-PE" sz="1100" b="0" i="0">
                        <a:solidFill>
                          <a:srgbClr val="000000"/>
                        </a:solidFill>
                        <a:effectLst/>
                      </a:endParaRP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ase"/>
                      <a:r>
                        <a:rPr lang="es-PE" sz="1100" b="0" i="0">
                          <a:solidFill>
                            <a:srgbClr val="000000"/>
                          </a:solidFill>
                          <a:effectLst/>
                          <a:latin typeface="+mn-lt"/>
                        </a:rPr>
                        <a:t>20​</a:t>
                      </a:r>
                    </a:p>
                  </a:txBody>
                  <a:tcPr marL="59269" marR="59269" marT="29635" marB="2963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083436073"/>
                  </a:ext>
                </a:extLst>
              </a:tr>
              <a:tr h="207806">
                <a:tc>
                  <a:txBody>
                    <a:bodyPr/>
                    <a:lstStyle/>
                    <a:p>
                      <a:pPr algn="l" fontAlgn="auto"/>
                      <a:r>
                        <a:rPr lang="es-PE" sz="1100" b="0" i="0" u="none" strike="noStrike">
                          <a:solidFill>
                            <a:srgbClr val="000000"/>
                          </a:solidFill>
                          <a:effectLst/>
                          <a:latin typeface="Calibri"/>
                        </a:rPr>
                        <a:t>​</a:t>
                      </a:r>
                    </a:p>
                  </a:txBody>
                  <a:tcPr marL="59269" marR="59269" marT="29635" marB="29635" anchor="ctr">
                    <a:lnL w="14392" cap="flat" cmpd="sng" algn="ctr">
                      <a:noFill/>
                      <a:prstDash val="solid"/>
                      <a:round/>
                      <a:headEnd type="none" w="med" len="med"/>
                      <a:tailEnd type="none" w="med" len="med"/>
                    </a:lnL>
                    <a:lnR w="14392" cap="flat" cmpd="sng" algn="ctr">
                      <a:noFill/>
                      <a:prstDash val="solid"/>
                      <a:round/>
                      <a:headEnd type="none" w="med" len="med"/>
                      <a:tailEnd type="none" w="med" len="med"/>
                    </a:lnR>
                    <a:lnT w="14392" cap="flat" cmpd="sng" algn="ctr">
                      <a:noFill/>
                      <a:prstDash val="solid"/>
                      <a:round/>
                      <a:headEnd type="none" w="med" len="med"/>
                      <a:tailEnd type="none" w="med" len="med"/>
                    </a:lnT>
                    <a:lnB w="14392"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ase"/>
                      <a:r>
                        <a:rPr lang="es-PE" sz="1100" b="0" i="0" u="none" strike="noStrike">
                          <a:solidFill>
                            <a:srgbClr val="000000"/>
                          </a:solidFill>
                          <a:effectLst/>
                          <a:latin typeface="Calibri"/>
                        </a:rPr>
                        <a:t> </a:t>
                      </a:r>
                      <a:r>
                        <a:rPr lang="es-PE" sz="1100" b="0" i="0">
                          <a:solidFill>
                            <a:srgbClr val="000000"/>
                          </a:solidFill>
                          <a:effectLst/>
                          <a:latin typeface="Calibri"/>
                        </a:rPr>
                        <a:t>​</a:t>
                      </a:r>
                    </a:p>
                  </a:txBody>
                  <a:tcPr marL="59269" marR="59269" marT="29635" marB="29635" anchor="ctr">
                    <a:lnL w="14392" cap="flat" cmpd="sng" algn="ctr">
                      <a:noFill/>
                      <a:prstDash val="solid"/>
                      <a:round/>
                      <a:headEnd type="none" w="med" len="med"/>
                      <a:tailEnd type="none" w="med" len="med"/>
                    </a:lnL>
                    <a:lnR w="14392" cap="flat" cmpd="sng" algn="ctr">
                      <a:noFill/>
                      <a:prstDash val="solid"/>
                      <a:round/>
                      <a:headEnd type="none" w="med" len="med"/>
                      <a:tailEnd type="none" w="med" len="med"/>
                    </a:lnR>
                    <a:lnT w="12700" cap="flat" cmpd="sng" algn="ctr">
                      <a:noFill/>
                      <a:prstDash val="solid"/>
                      <a:round/>
                      <a:headEnd type="none" w="med" len="med"/>
                      <a:tailEnd type="none" w="med" len="med"/>
                    </a:lnT>
                    <a:lnB w="14392"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ase"/>
                      <a:r>
                        <a:rPr lang="es-PE" sz="1100" b="1" i="0" u="none" strike="noStrike">
                          <a:solidFill>
                            <a:srgbClr val="FFFFFF"/>
                          </a:solidFill>
                          <a:effectLst/>
                          <a:latin typeface="Calibri"/>
                        </a:rPr>
                        <a:t>TOTAL</a:t>
                      </a:r>
                      <a:r>
                        <a:rPr lang="es-PE" sz="1100" b="0" i="0">
                          <a:solidFill>
                            <a:srgbClr val="FFFFFF"/>
                          </a:solidFill>
                          <a:effectLst/>
                          <a:latin typeface="Calibri"/>
                        </a:rPr>
                        <a:t>​</a:t>
                      </a:r>
                      <a:endParaRPr lang="es-PE" sz="1100" b="0" i="0">
                        <a:solidFill>
                          <a:srgbClr val="000000"/>
                        </a:solidFill>
                        <a:effectLst/>
                        <a:latin typeface="Calibri"/>
                      </a:endParaRPr>
                    </a:p>
                  </a:txBody>
                  <a:tcPr marL="59269" marR="59269" marT="29635" marB="29635" anchor="ctr">
                    <a:lnL w="14392" cap="flat" cmpd="sng" algn="ctr">
                      <a:noFill/>
                      <a:prstDash val="solid"/>
                      <a:round/>
                      <a:headEnd type="none" w="med" len="med"/>
                      <a:tailEnd type="none" w="med" len="med"/>
                    </a:lnL>
                    <a:lnR w="14392" cap="flat" cmpd="sng" algn="ctr">
                      <a:noFill/>
                      <a:prstDash val="solid"/>
                      <a:round/>
                      <a:headEnd type="none" w="med" len="med"/>
                      <a:tailEnd type="none" w="med" len="med"/>
                    </a:lnR>
                    <a:lnT w="12700" cap="flat" cmpd="sng" algn="ctr">
                      <a:noFill/>
                      <a:prstDash val="solid"/>
                      <a:round/>
                      <a:headEnd type="none" w="med" len="med"/>
                      <a:tailEnd type="none" w="med" len="med"/>
                    </a:lnT>
                    <a:lnB w="14392"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tc>
                  <a:txBody>
                    <a:bodyPr/>
                    <a:lstStyle/>
                    <a:p>
                      <a:pPr algn="ctr" fontAlgn="b"/>
                      <a:r>
                        <a:rPr lang="es-PE" sz="1100" b="1" i="0" u="none" strike="noStrike" dirty="0">
                          <a:solidFill>
                            <a:schemeClr val="bg1"/>
                          </a:solidFill>
                          <a:effectLst/>
                          <a:latin typeface="Calibri"/>
                        </a:rPr>
                        <a:t>4,672*</a:t>
                      </a:r>
                    </a:p>
                  </a:txBody>
                  <a:tcPr marL="9525" marR="9525" marT="9525" marB="0" anchor="ctr">
                    <a:lnL w="14392" cap="flat" cmpd="sng" algn="ctr">
                      <a:noFill/>
                      <a:prstDash val="solid"/>
                      <a:round/>
                      <a:headEnd type="none" w="med" len="med"/>
                      <a:tailEnd type="none" w="med" len="med"/>
                    </a:lnL>
                    <a:lnR w="14392" cap="flat" cmpd="sng" algn="ctr">
                      <a:noFill/>
                      <a:prstDash val="solid"/>
                      <a:round/>
                      <a:headEnd type="none" w="med" len="med"/>
                      <a:tailEnd type="none" w="med" len="med"/>
                    </a:lnR>
                    <a:lnT w="12700" cap="flat" cmpd="sng" algn="ctr">
                      <a:noFill/>
                      <a:prstDash val="solid"/>
                      <a:round/>
                      <a:headEnd type="none" w="med" len="med"/>
                      <a:tailEnd type="none" w="med" len="med"/>
                    </a:lnT>
                    <a:lnB w="14392"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50000"/>
                      </a:schemeClr>
                    </a:solidFill>
                  </a:tcPr>
                </a:tc>
                <a:extLst>
                  <a:ext uri="{0D108BD9-81ED-4DB2-BD59-A6C34878D82A}">
                    <a16:rowId xmlns:a16="http://schemas.microsoft.com/office/drawing/2014/main" val="1318446650"/>
                  </a:ext>
                </a:extLst>
              </a:tr>
            </a:tbl>
          </a:graphicData>
        </a:graphic>
      </p:graphicFrame>
      <p:sp>
        <p:nvSpPr>
          <p:cNvPr id="3" name="Rectangle 1">
            <a:extLst>
              <a:ext uri="{FF2B5EF4-FFF2-40B4-BE49-F238E27FC236}">
                <a16:creationId xmlns:a16="http://schemas.microsoft.com/office/drawing/2014/main" id="{22B56D2C-C292-3FF4-C9FD-02DB8D79661C}"/>
              </a:ext>
            </a:extLst>
          </p:cNvPr>
          <p:cNvSpPr>
            <a:spLocks noChangeArrowheads="1"/>
          </p:cNvSpPr>
          <p:nvPr/>
        </p:nvSpPr>
        <p:spPr bwMode="auto">
          <a:xfrm>
            <a:off x="3406775" y="1692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PE" altLang="es-PE"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s-PE" altLang="es-PE"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PE" altLang="es-PE" sz="1800" b="0" i="0" u="none" strike="noStrike" cap="none" normalizeH="0" baseline="0">
              <a:ln>
                <a:noFill/>
              </a:ln>
              <a:solidFill>
                <a:schemeClr val="tx1"/>
              </a:solidFill>
              <a:effectLst/>
              <a:latin typeface="Arial" panose="020B0604020202020204" pitchFamily="34" charset="0"/>
            </a:endParaRPr>
          </a:p>
        </p:txBody>
      </p:sp>
      <p:sp>
        <p:nvSpPr>
          <p:cNvPr id="6" name="Subtítulo 2">
            <a:extLst>
              <a:ext uri="{FF2B5EF4-FFF2-40B4-BE49-F238E27FC236}">
                <a16:creationId xmlns:a16="http://schemas.microsoft.com/office/drawing/2014/main" id="{670AE2CF-DDE3-E43A-BEFC-3703E0CFDBBF}"/>
              </a:ext>
            </a:extLst>
          </p:cNvPr>
          <p:cNvSpPr>
            <a:spLocks noGrp="1"/>
          </p:cNvSpPr>
          <p:nvPr/>
        </p:nvSpPr>
        <p:spPr>
          <a:xfrm>
            <a:off x="1500559" y="437063"/>
            <a:ext cx="7934386" cy="384174"/>
          </a:xfrm>
          <a:prstGeom prst="rect">
            <a:avLst/>
          </a:prstGeom>
          <a:noFill/>
        </p:spPr>
        <p:txBody>
          <a:bodyPr vert="horz" lIns="91440" tIns="45720" rIns="91440" bIns="45720" rtlCol="0">
            <a:noAutofit/>
          </a:bodyPr>
          <a:lstStyle>
            <a:lvl1pPr marL="0" indent="0" algn="ctr" defTabSz="686440" rtl="0" eaLnBrk="1" latinLnBrk="0" hangingPunct="1">
              <a:lnSpc>
                <a:spcPct val="90000"/>
              </a:lnSpc>
              <a:spcBef>
                <a:spcPts val="751"/>
              </a:spcBef>
              <a:buFont typeface="Arial" panose="020B0604020202020204" pitchFamily="34" charset="0"/>
              <a:buNone/>
              <a:defRPr sz="1802" kern="1200">
                <a:solidFill>
                  <a:schemeClr val="tx1"/>
                </a:solidFill>
                <a:latin typeface="+mn-lt"/>
                <a:ea typeface="+mn-ea"/>
                <a:cs typeface="+mn-cs"/>
              </a:defRPr>
            </a:lvl1pPr>
            <a:lvl2pPr marL="343220" indent="0" algn="ctr" defTabSz="686440" rtl="0" eaLnBrk="1" latinLnBrk="0" hangingPunct="1">
              <a:lnSpc>
                <a:spcPct val="90000"/>
              </a:lnSpc>
              <a:spcBef>
                <a:spcPts val="375"/>
              </a:spcBef>
              <a:buFont typeface="Arial" panose="020B0604020202020204" pitchFamily="34" charset="0"/>
              <a:buNone/>
              <a:defRPr sz="1501" kern="1200">
                <a:solidFill>
                  <a:schemeClr val="tx1"/>
                </a:solidFill>
                <a:latin typeface="+mn-lt"/>
                <a:ea typeface="+mn-ea"/>
                <a:cs typeface="+mn-cs"/>
              </a:defRPr>
            </a:lvl2pPr>
            <a:lvl3pPr marL="686440" indent="0" algn="ctr" defTabSz="686440" rtl="0" eaLnBrk="1" latinLnBrk="0" hangingPunct="1">
              <a:lnSpc>
                <a:spcPct val="90000"/>
              </a:lnSpc>
              <a:spcBef>
                <a:spcPts val="375"/>
              </a:spcBef>
              <a:buFont typeface="Arial" panose="020B0604020202020204" pitchFamily="34" charset="0"/>
              <a:buNone/>
              <a:defRPr sz="1351" kern="1200">
                <a:solidFill>
                  <a:schemeClr val="tx1"/>
                </a:solidFill>
                <a:latin typeface="+mn-lt"/>
                <a:ea typeface="+mn-ea"/>
                <a:cs typeface="+mn-cs"/>
              </a:defRPr>
            </a:lvl3pPr>
            <a:lvl4pPr marL="1029660" indent="0" algn="ctr" defTabSz="686440" rtl="0" eaLnBrk="1" latinLnBrk="0" hangingPunct="1">
              <a:lnSpc>
                <a:spcPct val="90000"/>
              </a:lnSpc>
              <a:spcBef>
                <a:spcPts val="375"/>
              </a:spcBef>
              <a:buFont typeface="Arial" panose="020B0604020202020204" pitchFamily="34" charset="0"/>
              <a:buNone/>
              <a:defRPr sz="1201" kern="1200">
                <a:solidFill>
                  <a:schemeClr val="tx1"/>
                </a:solidFill>
                <a:latin typeface="+mn-lt"/>
                <a:ea typeface="+mn-ea"/>
                <a:cs typeface="+mn-cs"/>
              </a:defRPr>
            </a:lvl4pPr>
            <a:lvl5pPr marL="1372880" indent="0" algn="ctr" defTabSz="686440" rtl="0" eaLnBrk="1" latinLnBrk="0" hangingPunct="1">
              <a:lnSpc>
                <a:spcPct val="90000"/>
              </a:lnSpc>
              <a:spcBef>
                <a:spcPts val="375"/>
              </a:spcBef>
              <a:buFont typeface="Arial" panose="020B0604020202020204" pitchFamily="34" charset="0"/>
              <a:buNone/>
              <a:defRPr sz="1201" kern="1200">
                <a:solidFill>
                  <a:schemeClr val="tx1"/>
                </a:solidFill>
                <a:latin typeface="+mn-lt"/>
                <a:ea typeface="+mn-ea"/>
                <a:cs typeface="+mn-cs"/>
              </a:defRPr>
            </a:lvl5pPr>
            <a:lvl6pPr marL="1716100" indent="0" algn="ctr" defTabSz="686440" rtl="0" eaLnBrk="1" latinLnBrk="0" hangingPunct="1">
              <a:lnSpc>
                <a:spcPct val="90000"/>
              </a:lnSpc>
              <a:spcBef>
                <a:spcPts val="375"/>
              </a:spcBef>
              <a:buFont typeface="Arial" panose="020B0604020202020204" pitchFamily="34" charset="0"/>
              <a:buNone/>
              <a:defRPr sz="1201" kern="1200">
                <a:solidFill>
                  <a:schemeClr val="tx1"/>
                </a:solidFill>
                <a:latin typeface="+mn-lt"/>
                <a:ea typeface="+mn-ea"/>
                <a:cs typeface="+mn-cs"/>
              </a:defRPr>
            </a:lvl6pPr>
            <a:lvl7pPr marL="2059320" indent="0" algn="ctr" defTabSz="686440" rtl="0" eaLnBrk="1" latinLnBrk="0" hangingPunct="1">
              <a:lnSpc>
                <a:spcPct val="90000"/>
              </a:lnSpc>
              <a:spcBef>
                <a:spcPts val="375"/>
              </a:spcBef>
              <a:buFont typeface="Arial" panose="020B0604020202020204" pitchFamily="34" charset="0"/>
              <a:buNone/>
              <a:defRPr sz="1201" kern="1200">
                <a:solidFill>
                  <a:schemeClr val="tx1"/>
                </a:solidFill>
                <a:latin typeface="+mn-lt"/>
                <a:ea typeface="+mn-ea"/>
                <a:cs typeface="+mn-cs"/>
              </a:defRPr>
            </a:lvl7pPr>
            <a:lvl8pPr marL="2402540" indent="0" algn="ctr" defTabSz="686440" rtl="0" eaLnBrk="1" latinLnBrk="0" hangingPunct="1">
              <a:lnSpc>
                <a:spcPct val="90000"/>
              </a:lnSpc>
              <a:spcBef>
                <a:spcPts val="375"/>
              </a:spcBef>
              <a:buFont typeface="Arial" panose="020B0604020202020204" pitchFamily="34" charset="0"/>
              <a:buNone/>
              <a:defRPr sz="1201" kern="1200">
                <a:solidFill>
                  <a:schemeClr val="tx1"/>
                </a:solidFill>
                <a:latin typeface="+mn-lt"/>
                <a:ea typeface="+mn-ea"/>
                <a:cs typeface="+mn-cs"/>
              </a:defRPr>
            </a:lvl8pPr>
            <a:lvl9pPr marL="2745760" indent="0" algn="ctr" defTabSz="686440" rtl="0" eaLnBrk="1" latinLnBrk="0" hangingPunct="1">
              <a:lnSpc>
                <a:spcPct val="90000"/>
              </a:lnSpc>
              <a:spcBef>
                <a:spcPts val="375"/>
              </a:spcBef>
              <a:buFont typeface="Arial" panose="020B0604020202020204" pitchFamily="34" charset="0"/>
              <a:buNone/>
              <a:defRPr sz="1201" kern="1200">
                <a:solidFill>
                  <a:schemeClr val="tx1"/>
                </a:solidFill>
                <a:latin typeface="+mn-lt"/>
                <a:ea typeface="+mn-ea"/>
                <a:cs typeface="+mn-cs"/>
              </a:defRPr>
            </a:lvl9pPr>
          </a:lstStyle>
          <a:p>
            <a:pPr algn="l"/>
            <a:r>
              <a:rPr lang="en-US" sz="2400" b="1">
                <a:solidFill>
                  <a:srgbClr val="002060"/>
                </a:solidFill>
              </a:rPr>
              <a:t>Projects in the process of incorporation and/or evaluation</a:t>
            </a:r>
            <a:r>
              <a:rPr lang="es-PE" sz="2400" b="1">
                <a:solidFill>
                  <a:srgbClr val="002060"/>
                </a:solidFill>
              </a:rPr>
              <a:t> </a:t>
            </a:r>
          </a:p>
        </p:txBody>
      </p:sp>
      <p:grpSp>
        <p:nvGrpSpPr>
          <p:cNvPr id="7" name="Grupo 6">
            <a:extLst>
              <a:ext uri="{FF2B5EF4-FFF2-40B4-BE49-F238E27FC236}">
                <a16:creationId xmlns:a16="http://schemas.microsoft.com/office/drawing/2014/main" id="{57B52F5E-93B5-EF2C-7A78-EEF1DDCCF744}"/>
              </a:ext>
            </a:extLst>
          </p:cNvPr>
          <p:cNvGrpSpPr/>
          <p:nvPr/>
        </p:nvGrpSpPr>
        <p:grpSpPr>
          <a:xfrm>
            <a:off x="1250165" y="2720756"/>
            <a:ext cx="352800" cy="352800"/>
            <a:chOff x="3919366" y="1137798"/>
            <a:chExt cx="391795" cy="391795"/>
          </a:xfrm>
        </p:grpSpPr>
        <p:sp>
          <p:nvSpPr>
            <p:cNvPr id="8" name="object 55">
              <a:extLst>
                <a:ext uri="{FF2B5EF4-FFF2-40B4-BE49-F238E27FC236}">
                  <a16:creationId xmlns:a16="http://schemas.microsoft.com/office/drawing/2014/main" id="{35565539-088D-8CFC-8276-663FA392566D}"/>
                </a:ext>
              </a:extLst>
            </p:cNvPr>
            <p:cNvSpPr/>
            <p:nvPr/>
          </p:nvSpPr>
          <p:spPr>
            <a:xfrm>
              <a:off x="3919366" y="1137798"/>
              <a:ext cx="391795" cy="391795"/>
            </a:xfrm>
            <a:custGeom>
              <a:avLst/>
              <a:gdLst/>
              <a:ahLst/>
              <a:cxnLst/>
              <a:rect l="l" t="t" r="r" b="b"/>
              <a:pathLst>
                <a:path w="391794" h="391795">
                  <a:moveTo>
                    <a:pt x="195694" y="0"/>
                  </a:moveTo>
                  <a:lnTo>
                    <a:pt x="150824" y="5168"/>
                  </a:lnTo>
                  <a:lnTo>
                    <a:pt x="109633" y="19890"/>
                  </a:lnTo>
                  <a:lnTo>
                    <a:pt x="73298" y="42992"/>
                  </a:lnTo>
                  <a:lnTo>
                    <a:pt x="42992" y="73298"/>
                  </a:lnTo>
                  <a:lnTo>
                    <a:pt x="19890" y="109633"/>
                  </a:lnTo>
                  <a:lnTo>
                    <a:pt x="5168" y="150824"/>
                  </a:lnTo>
                  <a:lnTo>
                    <a:pt x="0" y="195694"/>
                  </a:lnTo>
                  <a:lnTo>
                    <a:pt x="5168" y="240564"/>
                  </a:lnTo>
                  <a:lnTo>
                    <a:pt x="19890" y="281754"/>
                  </a:lnTo>
                  <a:lnTo>
                    <a:pt x="42992" y="318090"/>
                  </a:lnTo>
                  <a:lnTo>
                    <a:pt x="73298" y="348396"/>
                  </a:lnTo>
                  <a:lnTo>
                    <a:pt x="109633" y="371497"/>
                  </a:lnTo>
                  <a:lnTo>
                    <a:pt x="150824" y="386220"/>
                  </a:lnTo>
                  <a:lnTo>
                    <a:pt x="195694" y="391388"/>
                  </a:lnTo>
                  <a:lnTo>
                    <a:pt x="240564" y="386220"/>
                  </a:lnTo>
                  <a:lnTo>
                    <a:pt x="281754" y="371497"/>
                  </a:lnTo>
                  <a:lnTo>
                    <a:pt x="318090" y="348396"/>
                  </a:lnTo>
                  <a:lnTo>
                    <a:pt x="348396" y="318090"/>
                  </a:lnTo>
                  <a:lnTo>
                    <a:pt x="371497" y="281754"/>
                  </a:lnTo>
                  <a:lnTo>
                    <a:pt x="386220" y="240564"/>
                  </a:lnTo>
                  <a:lnTo>
                    <a:pt x="391388" y="195694"/>
                  </a:lnTo>
                  <a:lnTo>
                    <a:pt x="386220" y="150824"/>
                  </a:lnTo>
                  <a:lnTo>
                    <a:pt x="371497" y="109633"/>
                  </a:lnTo>
                  <a:lnTo>
                    <a:pt x="348396" y="73298"/>
                  </a:lnTo>
                  <a:lnTo>
                    <a:pt x="318090" y="42992"/>
                  </a:lnTo>
                  <a:lnTo>
                    <a:pt x="281754" y="19890"/>
                  </a:lnTo>
                  <a:lnTo>
                    <a:pt x="240564" y="5168"/>
                  </a:lnTo>
                  <a:lnTo>
                    <a:pt x="195694"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object 56">
              <a:extLst>
                <a:ext uri="{FF2B5EF4-FFF2-40B4-BE49-F238E27FC236}">
                  <a16:creationId xmlns:a16="http://schemas.microsoft.com/office/drawing/2014/main" id="{00FC86E4-B3D5-5C48-0801-A851CE931FEE}"/>
                </a:ext>
              </a:extLst>
            </p:cNvPr>
            <p:cNvSpPr/>
            <p:nvPr/>
          </p:nvSpPr>
          <p:spPr>
            <a:xfrm>
              <a:off x="3919366" y="1160950"/>
              <a:ext cx="345440" cy="345440"/>
            </a:xfrm>
            <a:custGeom>
              <a:avLst/>
              <a:gdLst/>
              <a:ahLst/>
              <a:cxnLst/>
              <a:rect l="l" t="t" r="r" b="b"/>
              <a:pathLst>
                <a:path w="345440" h="345439">
                  <a:moveTo>
                    <a:pt x="172542" y="0"/>
                  </a:moveTo>
                  <a:lnTo>
                    <a:pt x="126675" y="6163"/>
                  </a:lnTo>
                  <a:lnTo>
                    <a:pt x="85458" y="23558"/>
                  </a:lnTo>
                  <a:lnTo>
                    <a:pt x="50538" y="50538"/>
                  </a:lnTo>
                  <a:lnTo>
                    <a:pt x="23558" y="85458"/>
                  </a:lnTo>
                  <a:lnTo>
                    <a:pt x="6163" y="126675"/>
                  </a:lnTo>
                  <a:lnTo>
                    <a:pt x="0" y="172542"/>
                  </a:lnTo>
                  <a:lnTo>
                    <a:pt x="6163" y="218409"/>
                  </a:lnTo>
                  <a:lnTo>
                    <a:pt x="23558" y="259625"/>
                  </a:lnTo>
                  <a:lnTo>
                    <a:pt x="50538" y="294546"/>
                  </a:lnTo>
                  <a:lnTo>
                    <a:pt x="85458" y="321526"/>
                  </a:lnTo>
                  <a:lnTo>
                    <a:pt x="126675" y="338920"/>
                  </a:lnTo>
                  <a:lnTo>
                    <a:pt x="172542" y="345084"/>
                  </a:lnTo>
                  <a:lnTo>
                    <a:pt x="218409" y="338920"/>
                  </a:lnTo>
                  <a:lnTo>
                    <a:pt x="259625" y="321526"/>
                  </a:lnTo>
                  <a:lnTo>
                    <a:pt x="294546" y="294546"/>
                  </a:lnTo>
                  <a:lnTo>
                    <a:pt x="321526" y="259625"/>
                  </a:lnTo>
                  <a:lnTo>
                    <a:pt x="338920" y="218409"/>
                  </a:lnTo>
                  <a:lnTo>
                    <a:pt x="345084" y="172542"/>
                  </a:lnTo>
                  <a:lnTo>
                    <a:pt x="338920" y="126675"/>
                  </a:lnTo>
                  <a:lnTo>
                    <a:pt x="321526" y="85458"/>
                  </a:lnTo>
                  <a:lnTo>
                    <a:pt x="294546" y="50538"/>
                  </a:lnTo>
                  <a:lnTo>
                    <a:pt x="259625" y="23558"/>
                  </a:lnTo>
                  <a:lnTo>
                    <a:pt x="218409" y="6163"/>
                  </a:lnTo>
                  <a:lnTo>
                    <a:pt x="172542" y="0"/>
                  </a:lnTo>
                  <a:close/>
                </a:path>
              </a:pathLst>
            </a:custGeom>
            <a:solidFill>
              <a:srgbClr val="0C886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 name="object 59">
              <a:extLst>
                <a:ext uri="{FF2B5EF4-FFF2-40B4-BE49-F238E27FC236}">
                  <a16:creationId xmlns:a16="http://schemas.microsoft.com/office/drawing/2014/main" id="{F066F853-DE4B-9484-E88E-5C8FE45D0EA4}"/>
                </a:ext>
              </a:extLst>
            </p:cNvPr>
            <p:cNvPicPr/>
            <p:nvPr/>
          </p:nvPicPr>
          <p:blipFill>
            <a:blip r:embed="rId3" cstate="screen">
              <a:extLst>
                <a:ext uri="{28A0092B-C50C-407E-A947-70E740481C1C}">
                  <a14:useLocalDpi xmlns:a14="http://schemas.microsoft.com/office/drawing/2010/main"/>
                </a:ext>
              </a:extLst>
            </a:blip>
            <a:stretch>
              <a:fillRect/>
            </a:stretch>
          </p:blipFill>
          <p:spPr>
            <a:xfrm>
              <a:off x="3985958" y="1203252"/>
              <a:ext cx="216852" cy="232535"/>
            </a:xfrm>
            <a:prstGeom prst="rect">
              <a:avLst/>
            </a:prstGeom>
          </p:spPr>
        </p:pic>
      </p:grpSp>
      <p:sp>
        <p:nvSpPr>
          <p:cNvPr id="31" name="CuadroTexto 30">
            <a:extLst>
              <a:ext uri="{FF2B5EF4-FFF2-40B4-BE49-F238E27FC236}">
                <a16:creationId xmlns:a16="http://schemas.microsoft.com/office/drawing/2014/main" id="{AB2DE399-1B78-0FA1-3787-4E1519301A70}"/>
              </a:ext>
            </a:extLst>
          </p:cNvPr>
          <p:cNvSpPr txBox="1"/>
          <p:nvPr/>
        </p:nvSpPr>
        <p:spPr>
          <a:xfrm>
            <a:off x="1421825" y="6332321"/>
            <a:ext cx="7214066" cy="584775"/>
          </a:xfrm>
          <a:prstGeom prst="rect">
            <a:avLst/>
          </a:prstGeom>
          <a:noFill/>
        </p:spPr>
        <p:txBody>
          <a:bodyPr wrap="square" rtlCol="0">
            <a:spAutoFit/>
          </a:bodyPr>
          <a:lstStyle/>
          <a:p>
            <a:r>
              <a:rPr lang="es-PE" sz="800"/>
              <a:t>*</a:t>
            </a:r>
            <a:r>
              <a:rPr lang="en-US" sz="800"/>
              <a:t>Estimated amount based on available reference amounts (exchange rate of 3.7).</a:t>
            </a:r>
            <a:endParaRPr lang="es-PE" sz="800"/>
          </a:p>
          <a:p>
            <a:r>
              <a:rPr lang="es-PE" sz="800">
                <a:cs typeface="Calibri"/>
              </a:rPr>
              <a:t>**</a:t>
            </a:r>
            <a:r>
              <a:rPr lang="en-US" sz="800">
                <a:cs typeface="Calibri"/>
              </a:rPr>
              <a:t>Projects under evaluation: These are projects whose execution modality is currently being evaluated, with a high likelihood of being entrusted to </a:t>
            </a:r>
            <a:r>
              <a:rPr lang="en-US" sz="800" err="1">
                <a:cs typeface="Calibri"/>
              </a:rPr>
              <a:t>Proinversión</a:t>
            </a:r>
            <a:r>
              <a:rPr lang="en-US" sz="800">
                <a:cs typeface="Calibri"/>
              </a:rPr>
              <a:t>.</a:t>
            </a:r>
            <a:r>
              <a:rPr lang="es-PE" sz="800">
                <a:cs typeface="Calibri"/>
              </a:rPr>
              <a:t>.</a:t>
            </a:r>
          </a:p>
          <a:p>
            <a:r>
              <a:rPr lang="en-US" sz="800">
                <a:cs typeface="Calibri"/>
              </a:rPr>
              <a:t>Projects in progress: These are projects that have not yet been included in the portfolio but are progressing through various milestones.</a:t>
            </a:r>
            <a:endParaRPr lang="es-PE" sz="800">
              <a:cs typeface="Calibri"/>
            </a:endParaRPr>
          </a:p>
          <a:p>
            <a:r>
              <a:rPr lang="en-US" sz="800">
                <a:cs typeface="Calibri"/>
              </a:rPr>
              <a:t>Projects under coordination: These are projects that are in the process of being entrusted to </a:t>
            </a:r>
            <a:r>
              <a:rPr lang="en-US" sz="800" err="1">
                <a:cs typeface="Calibri"/>
              </a:rPr>
              <a:t>Proinversión</a:t>
            </a:r>
            <a:r>
              <a:rPr lang="es-ES" sz="800">
                <a:cs typeface="Calibri"/>
              </a:rPr>
              <a:t>. </a:t>
            </a:r>
            <a:endParaRPr lang="es-PE"/>
          </a:p>
        </p:txBody>
      </p:sp>
      <p:pic>
        <p:nvPicPr>
          <p:cNvPr id="25" name="Google Shape;1490;p11">
            <a:extLst>
              <a:ext uri="{FF2B5EF4-FFF2-40B4-BE49-F238E27FC236}">
                <a16:creationId xmlns:a16="http://schemas.microsoft.com/office/drawing/2014/main" id="{F6E7CEA6-7D26-A346-8DA0-CD53CA9D3106}"/>
              </a:ext>
            </a:extLst>
          </p:cNvPr>
          <p:cNvPicPr preferRelativeResize="0"/>
          <p:nvPr/>
        </p:nvPicPr>
        <p:blipFill rotWithShape="1">
          <a:blip r:embed="rId4">
            <a:alphaModFix/>
          </a:blip>
          <a:srcRect/>
          <a:stretch/>
        </p:blipFill>
        <p:spPr>
          <a:xfrm>
            <a:off x="1250165" y="5178767"/>
            <a:ext cx="352800" cy="352800"/>
          </a:xfrm>
          <a:prstGeom prst="rect">
            <a:avLst/>
          </a:prstGeom>
          <a:noFill/>
          <a:ln>
            <a:noFill/>
          </a:ln>
        </p:spPr>
      </p:pic>
      <p:grpSp>
        <p:nvGrpSpPr>
          <p:cNvPr id="12" name="Grupo 11">
            <a:extLst>
              <a:ext uri="{FF2B5EF4-FFF2-40B4-BE49-F238E27FC236}">
                <a16:creationId xmlns:a16="http://schemas.microsoft.com/office/drawing/2014/main" id="{AB2FD608-0B11-3EF0-E79D-76761B93943E}"/>
              </a:ext>
            </a:extLst>
          </p:cNvPr>
          <p:cNvGrpSpPr/>
          <p:nvPr/>
        </p:nvGrpSpPr>
        <p:grpSpPr>
          <a:xfrm>
            <a:off x="1250165" y="4556700"/>
            <a:ext cx="352800" cy="352800"/>
            <a:chOff x="1250165" y="4556700"/>
            <a:chExt cx="352800" cy="352800"/>
          </a:xfrm>
        </p:grpSpPr>
        <p:grpSp>
          <p:nvGrpSpPr>
            <p:cNvPr id="36" name="Google Shape;1506;p11">
              <a:extLst>
                <a:ext uri="{FF2B5EF4-FFF2-40B4-BE49-F238E27FC236}">
                  <a16:creationId xmlns:a16="http://schemas.microsoft.com/office/drawing/2014/main" id="{D4B5710D-5657-8948-B52A-78BC82192A97}"/>
                </a:ext>
              </a:extLst>
            </p:cNvPr>
            <p:cNvGrpSpPr/>
            <p:nvPr/>
          </p:nvGrpSpPr>
          <p:grpSpPr>
            <a:xfrm>
              <a:off x="1250165" y="4556700"/>
              <a:ext cx="352800" cy="352800"/>
              <a:chOff x="3919366" y="1137798"/>
              <a:chExt cx="391794" cy="391795"/>
            </a:xfrm>
          </p:grpSpPr>
          <p:sp>
            <p:nvSpPr>
              <p:cNvPr id="38" name="Google Shape;1507;p11">
                <a:extLst>
                  <a:ext uri="{FF2B5EF4-FFF2-40B4-BE49-F238E27FC236}">
                    <a16:creationId xmlns:a16="http://schemas.microsoft.com/office/drawing/2014/main" id="{4524BFF6-5592-6D41-B571-9D04F865933A}"/>
                  </a:ext>
                </a:extLst>
              </p:cNvPr>
              <p:cNvSpPr/>
              <p:nvPr/>
            </p:nvSpPr>
            <p:spPr>
              <a:xfrm>
                <a:off x="3919366" y="1137798"/>
                <a:ext cx="391794" cy="391795"/>
              </a:xfrm>
              <a:custGeom>
                <a:avLst/>
                <a:gdLst/>
                <a:ahLst/>
                <a:cxnLst/>
                <a:rect l="l" t="t" r="r" b="b"/>
                <a:pathLst>
                  <a:path w="391794" h="391795" extrusionOk="0">
                    <a:moveTo>
                      <a:pt x="195694" y="0"/>
                    </a:moveTo>
                    <a:lnTo>
                      <a:pt x="150824" y="5168"/>
                    </a:lnTo>
                    <a:lnTo>
                      <a:pt x="109633" y="19890"/>
                    </a:lnTo>
                    <a:lnTo>
                      <a:pt x="73298" y="42992"/>
                    </a:lnTo>
                    <a:lnTo>
                      <a:pt x="42992" y="73298"/>
                    </a:lnTo>
                    <a:lnTo>
                      <a:pt x="19890" y="109633"/>
                    </a:lnTo>
                    <a:lnTo>
                      <a:pt x="5168" y="150824"/>
                    </a:lnTo>
                    <a:lnTo>
                      <a:pt x="0" y="195694"/>
                    </a:lnTo>
                    <a:lnTo>
                      <a:pt x="5168" y="240564"/>
                    </a:lnTo>
                    <a:lnTo>
                      <a:pt x="19890" y="281754"/>
                    </a:lnTo>
                    <a:lnTo>
                      <a:pt x="42992" y="318090"/>
                    </a:lnTo>
                    <a:lnTo>
                      <a:pt x="73298" y="348396"/>
                    </a:lnTo>
                    <a:lnTo>
                      <a:pt x="109633" y="371497"/>
                    </a:lnTo>
                    <a:lnTo>
                      <a:pt x="150824" y="386220"/>
                    </a:lnTo>
                    <a:lnTo>
                      <a:pt x="195694" y="391388"/>
                    </a:lnTo>
                    <a:lnTo>
                      <a:pt x="240564" y="386220"/>
                    </a:lnTo>
                    <a:lnTo>
                      <a:pt x="281754" y="371497"/>
                    </a:lnTo>
                    <a:lnTo>
                      <a:pt x="318090" y="348396"/>
                    </a:lnTo>
                    <a:lnTo>
                      <a:pt x="348396" y="318090"/>
                    </a:lnTo>
                    <a:lnTo>
                      <a:pt x="371497" y="281754"/>
                    </a:lnTo>
                    <a:lnTo>
                      <a:pt x="386220" y="240564"/>
                    </a:lnTo>
                    <a:lnTo>
                      <a:pt x="391388" y="195694"/>
                    </a:lnTo>
                    <a:lnTo>
                      <a:pt x="386220" y="150824"/>
                    </a:lnTo>
                    <a:lnTo>
                      <a:pt x="371497" y="109633"/>
                    </a:lnTo>
                    <a:lnTo>
                      <a:pt x="348396" y="73298"/>
                    </a:lnTo>
                    <a:lnTo>
                      <a:pt x="318090" y="42992"/>
                    </a:lnTo>
                    <a:lnTo>
                      <a:pt x="281754" y="19890"/>
                    </a:lnTo>
                    <a:lnTo>
                      <a:pt x="240564" y="5168"/>
                    </a:lnTo>
                    <a:lnTo>
                      <a:pt x="195694" y="0"/>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39" name="Google Shape;1508;p11">
                <a:extLst>
                  <a:ext uri="{FF2B5EF4-FFF2-40B4-BE49-F238E27FC236}">
                    <a16:creationId xmlns:a16="http://schemas.microsoft.com/office/drawing/2014/main" id="{FA4B5AFA-0A30-3B48-9FCF-A39EE5BEBF48}"/>
                  </a:ext>
                </a:extLst>
              </p:cNvPr>
              <p:cNvSpPr/>
              <p:nvPr/>
            </p:nvSpPr>
            <p:spPr>
              <a:xfrm>
                <a:off x="3919366" y="1160950"/>
                <a:ext cx="345440" cy="345439"/>
              </a:xfrm>
              <a:custGeom>
                <a:avLst/>
                <a:gdLst/>
                <a:ahLst/>
                <a:cxnLst/>
                <a:rect l="l" t="t" r="r" b="b"/>
                <a:pathLst>
                  <a:path w="345440" h="345439" extrusionOk="0">
                    <a:moveTo>
                      <a:pt x="172542" y="0"/>
                    </a:moveTo>
                    <a:lnTo>
                      <a:pt x="126675" y="6163"/>
                    </a:lnTo>
                    <a:lnTo>
                      <a:pt x="85458" y="23558"/>
                    </a:lnTo>
                    <a:lnTo>
                      <a:pt x="50538" y="50538"/>
                    </a:lnTo>
                    <a:lnTo>
                      <a:pt x="23558" y="85458"/>
                    </a:lnTo>
                    <a:lnTo>
                      <a:pt x="6163" y="126675"/>
                    </a:lnTo>
                    <a:lnTo>
                      <a:pt x="0" y="172542"/>
                    </a:lnTo>
                    <a:lnTo>
                      <a:pt x="6163" y="218409"/>
                    </a:lnTo>
                    <a:lnTo>
                      <a:pt x="23558" y="259625"/>
                    </a:lnTo>
                    <a:lnTo>
                      <a:pt x="50538" y="294546"/>
                    </a:lnTo>
                    <a:lnTo>
                      <a:pt x="85458" y="321526"/>
                    </a:lnTo>
                    <a:lnTo>
                      <a:pt x="126675" y="338920"/>
                    </a:lnTo>
                    <a:lnTo>
                      <a:pt x="172542" y="345084"/>
                    </a:lnTo>
                    <a:lnTo>
                      <a:pt x="218409" y="338920"/>
                    </a:lnTo>
                    <a:lnTo>
                      <a:pt x="259625" y="321526"/>
                    </a:lnTo>
                    <a:lnTo>
                      <a:pt x="294546" y="294546"/>
                    </a:lnTo>
                    <a:lnTo>
                      <a:pt x="321526" y="259625"/>
                    </a:lnTo>
                    <a:lnTo>
                      <a:pt x="338920" y="218409"/>
                    </a:lnTo>
                    <a:lnTo>
                      <a:pt x="345084" y="172542"/>
                    </a:lnTo>
                    <a:lnTo>
                      <a:pt x="338920" y="126675"/>
                    </a:lnTo>
                    <a:lnTo>
                      <a:pt x="321526" y="85458"/>
                    </a:lnTo>
                    <a:lnTo>
                      <a:pt x="294546" y="50538"/>
                    </a:lnTo>
                    <a:lnTo>
                      <a:pt x="259625" y="23558"/>
                    </a:lnTo>
                    <a:lnTo>
                      <a:pt x="218409" y="6163"/>
                    </a:lnTo>
                    <a:lnTo>
                      <a:pt x="172542" y="0"/>
                    </a:lnTo>
                    <a:close/>
                  </a:path>
                </a:pathLst>
              </a:custGeom>
              <a:solidFill>
                <a:schemeClr val="accent5"/>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pic>
          <p:nvPicPr>
            <p:cNvPr id="37" name="Google Shape;1509;p11">
              <a:extLst>
                <a:ext uri="{FF2B5EF4-FFF2-40B4-BE49-F238E27FC236}">
                  <a16:creationId xmlns:a16="http://schemas.microsoft.com/office/drawing/2014/main" id="{E746275A-3378-3347-92DE-27BDDD3E8C89}"/>
                </a:ext>
              </a:extLst>
            </p:cNvPr>
            <p:cNvPicPr preferRelativeResize="0"/>
            <p:nvPr/>
          </p:nvPicPr>
          <p:blipFill rotWithShape="1">
            <a:blip r:embed="rId5">
              <a:alphaModFix/>
            </a:blip>
            <a:srcRect/>
            <a:stretch/>
          </p:blipFill>
          <p:spPr>
            <a:xfrm>
              <a:off x="1349873" y="4623579"/>
              <a:ext cx="133435" cy="227153"/>
            </a:xfrm>
            <a:prstGeom prst="rect">
              <a:avLst/>
            </a:prstGeom>
            <a:noFill/>
            <a:ln>
              <a:noFill/>
            </a:ln>
          </p:spPr>
        </p:pic>
      </p:grpSp>
      <p:grpSp>
        <p:nvGrpSpPr>
          <p:cNvPr id="26" name="Grupo 25">
            <a:extLst>
              <a:ext uri="{FF2B5EF4-FFF2-40B4-BE49-F238E27FC236}">
                <a16:creationId xmlns:a16="http://schemas.microsoft.com/office/drawing/2014/main" id="{B4DFFAAD-EB66-F394-680C-935AF8F3580A}"/>
              </a:ext>
            </a:extLst>
          </p:cNvPr>
          <p:cNvGrpSpPr/>
          <p:nvPr/>
        </p:nvGrpSpPr>
        <p:grpSpPr>
          <a:xfrm>
            <a:off x="1258563" y="5683535"/>
            <a:ext cx="352800" cy="352800"/>
            <a:chOff x="3950492" y="5690354"/>
            <a:chExt cx="391795" cy="391795"/>
          </a:xfrm>
        </p:grpSpPr>
        <p:grpSp>
          <p:nvGrpSpPr>
            <p:cNvPr id="27" name="Grupo 26">
              <a:extLst>
                <a:ext uri="{FF2B5EF4-FFF2-40B4-BE49-F238E27FC236}">
                  <a16:creationId xmlns:a16="http://schemas.microsoft.com/office/drawing/2014/main" id="{56FD6FCB-4DBA-5CCA-9850-6ADA5B3788BB}"/>
                </a:ext>
              </a:extLst>
            </p:cNvPr>
            <p:cNvGrpSpPr/>
            <p:nvPr/>
          </p:nvGrpSpPr>
          <p:grpSpPr>
            <a:xfrm>
              <a:off x="3950492" y="5690354"/>
              <a:ext cx="391795" cy="391795"/>
              <a:chOff x="3331854" y="5305356"/>
              <a:chExt cx="391795" cy="391795"/>
            </a:xfrm>
          </p:grpSpPr>
          <p:sp>
            <p:nvSpPr>
              <p:cNvPr id="29" name="object 44">
                <a:extLst>
                  <a:ext uri="{FF2B5EF4-FFF2-40B4-BE49-F238E27FC236}">
                    <a16:creationId xmlns:a16="http://schemas.microsoft.com/office/drawing/2014/main" id="{AEC533E5-6223-1441-3EBD-A3E81CA1CA8B}"/>
                  </a:ext>
                </a:extLst>
              </p:cNvPr>
              <p:cNvSpPr/>
              <p:nvPr/>
            </p:nvSpPr>
            <p:spPr>
              <a:xfrm>
                <a:off x="3331854" y="5305356"/>
                <a:ext cx="391795" cy="391795"/>
              </a:xfrm>
              <a:custGeom>
                <a:avLst/>
                <a:gdLst/>
                <a:ahLst/>
                <a:cxnLst/>
                <a:rect l="l" t="t" r="r" b="b"/>
                <a:pathLst>
                  <a:path w="391794" h="391795">
                    <a:moveTo>
                      <a:pt x="195694" y="0"/>
                    </a:moveTo>
                    <a:lnTo>
                      <a:pt x="150824" y="5168"/>
                    </a:lnTo>
                    <a:lnTo>
                      <a:pt x="109633" y="19890"/>
                    </a:lnTo>
                    <a:lnTo>
                      <a:pt x="73298" y="42992"/>
                    </a:lnTo>
                    <a:lnTo>
                      <a:pt x="42992" y="73298"/>
                    </a:lnTo>
                    <a:lnTo>
                      <a:pt x="19890" y="109633"/>
                    </a:lnTo>
                    <a:lnTo>
                      <a:pt x="5168" y="150824"/>
                    </a:lnTo>
                    <a:lnTo>
                      <a:pt x="0" y="195694"/>
                    </a:lnTo>
                    <a:lnTo>
                      <a:pt x="5168" y="240564"/>
                    </a:lnTo>
                    <a:lnTo>
                      <a:pt x="19890" y="281754"/>
                    </a:lnTo>
                    <a:lnTo>
                      <a:pt x="42992" y="318090"/>
                    </a:lnTo>
                    <a:lnTo>
                      <a:pt x="73298" y="348396"/>
                    </a:lnTo>
                    <a:lnTo>
                      <a:pt x="109633" y="371497"/>
                    </a:lnTo>
                    <a:lnTo>
                      <a:pt x="150824" y="386220"/>
                    </a:lnTo>
                    <a:lnTo>
                      <a:pt x="195694" y="391388"/>
                    </a:lnTo>
                    <a:lnTo>
                      <a:pt x="240564" y="386220"/>
                    </a:lnTo>
                    <a:lnTo>
                      <a:pt x="281754" y="371497"/>
                    </a:lnTo>
                    <a:lnTo>
                      <a:pt x="318090" y="348396"/>
                    </a:lnTo>
                    <a:lnTo>
                      <a:pt x="348396" y="318090"/>
                    </a:lnTo>
                    <a:lnTo>
                      <a:pt x="371497" y="281754"/>
                    </a:lnTo>
                    <a:lnTo>
                      <a:pt x="386220" y="240564"/>
                    </a:lnTo>
                    <a:lnTo>
                      <a:pt x="391388" y="195694"/>
                    </a:lnTo>
                    <a:lnTo>
                      <a:pt x="386220" y="150824"/>
                    </a:lnTo>
                    <a:lnTo>
                      <a:pt x="371497" y="109633"/>
                    </a:lnTo>
                    <a:lnTo>
                      <a:pt x="348396" y="73298"/>
                    </a:lnTo>
                    <a:lnTo>
                      <a:pt x="318090" y="42992"/>
                    </a:lnTo>
                    <a:lnTo>
                      <a:pt x="281754" y="19890"/>
                    </a:lnTo>
                    <a:lnTo>
                      <a:pt x="240564" y="5168"/>
                    </a:lnTo>
                    <a:lnTo>
                      <a:pt x="195694"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object 45">
                <a:extLst>
                  <a:ext uri="{FF2B5EF4-FFF2-40B4-BE49-F238E27FC236}">
                    <a16:creationId xmlns:a16="http://schemas.microsoft.com/office/drawing/2014/main" id="{3B067EB4-D1EE-0E76-AC71-3DB6D5A13C07}"/>
                  </a:ext>
                </a:extLst>
              </p:cNvPr>
              <p:cNvSpPr/>
              <p:nvPr/>
            </p:nvSpPr>
            <p:spPr>
              <a:xfrm>
                <a:off x="3331854" y="5328508"/>
                <a:ext cx="345440" cy="345440"/>
              </a:xfrm>
              <a:custGeom>
                <a:avLst/>
                <a:gdLst/>
                <a:ahLst/>
                <a:cxnLst/>
                <a:rect l="l" t="t" r="r" b="b"/>
                <a:pathLst>
                  <a:path w="345440" h="345439">
                    <a:moveTo>
                      <a:pt x="172542" y="0"/>
                    </a:moveTo>
                    <a:lnTo>
                      <a:pt x="126675" y="6163"/>
                    </a:lnTo>
                    <a:lnTo>
                      <a:pt x="85458" y="23558"/>
                    </a:lnTo>
                    <a:lnTo>
                      <a:pt x="50538" y="50538"/>
                    </a:lnTo>
                    <a:lnTo>
                      <a:pt x="23558" y="85458"/>
                    </a:lnTo>
                    <a:lnTo>
                      <a:pt x="6163" y="126675"/>
                    </a:lnTo>
                    <a:lnTo>
                      <a:pt x="0" y="172542"/>
                    </a:lnTo>
                    <a:lnTo>
                      <a:pt x="6163" y="218409"/>
                    </a:lnTo>
                    <a:lnTo>
                      <a:pt x="23558" y="259625"/>
                    </a:lnTo>
                    <a:lnTo>
                      <a:pt x="50538" y="294546"/>
                    </a:lnTo>
                    <a:lnTo>
                      <a:pt x="85458" y="321526"/>
                    </a:lnTo>
                    <a:lnTo>
                      <a:pt x="126675" y="338920"/>
                    </a:lnTo>
                    <a:lnTo>
                      <a:pt x="172542" y="345084"/>
                    </a:lnTo>
                    <a:lnTo>
                      <a:pt x="218409" y="338920"/>
                    </a:lnTo>
                    <a:lnTo>
                      <a:pt x="259625" y="321526"/>
                    </a:lnTo>
                    <a:lnTo>
                      <a:pt x="294546" y="294546"/>
                    </a:lnTo>
                    <a:lnTo>
                      <a:pt x="321526" y="259625"/>
                    </a:lnTo>
                    <a:lnTo>
                      <a:pt x="338920" y="218409"/>
                    </a:lnTo>
                    <a:lnTo>
                      <a:pt x="345084" y="172542"/>
                    </a:lnTo>
                    <a:lnTo>
                      <a:pt x="338920" y="126675"/>
                    </a:lnTo>
                    <a:lnTo>
                      <a:pt x="321526" y="85458"/>
                    </a:lnTo>
                    <a:lnTo>
                      <a:pt x="294546" y="50538"/>
                    </a:lnTo>
                    <a:lnTo>
                      <a:pt x="259625" y="23558"/>
                    </a:lnTo>
                    <a:lnTo>
                      <a:pt x="218409" y="6163"/>
                    </a:lnTo>
                    <a:lnTo>
                      <a:pt x="172542" y="0"/>
                    </a:lnTo>
                    <a:close/>
                  </a:path>
                </a:pathLst>
              </a:custGeom>
              <a:solidFill>
                <a:srgbClr val="B0176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28" name="Gráfico 27" descr="Viaje contorno">
              <a:extLst>
                <a:ext uri="{FF2B5EF4-FFF2-40B4-BE49-F238E27FC236}">
                  <a16:creationId xmlns:a16="http://schemas.microsoft.com/office/drawing/2014/main" id="{1853DE2B-70BC-4356-33DF-EE586ABE6B84}"/>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4000062" y="5749656"/>
              <a:ext cx="276738" cy="276738"/>
            </a:xfrm>
            <a:prstGeom prst="rect">
              <a:avLst/>
            </a:prstGeom>
          </p:spPr>
        </p:pic>
      </p:grpSp>
      <p:sp>
        <p:nvSpPr>
          <p:cNvPr id="14" name="object 13">
            <a:extLst>
              <a:ext uri="{FF2B5EF4-FFF2-40B4-BE49-F238E27FC236}">
                <a16:creationId xmlns:a16="http://schemas.microsoft.com/office/drawing/2014/main" id="{F1AC939B-D53B-0D01-F5F0-DA7B69196917}"/>
              </a:ext>
            </a:extLst>
          </p:cNvPr>
          <p:cNvSpPr txBox="1"/>
          <p:nvPr/>
        </p:nvSpPr>
        <p:spPr>
          <a:xfrm>
            <a:off x="1611363" y="1422148"/>
            <a:ext cx="919154" cy="173124"/>
          </a:xfrm>
          <a:prstGeom prst="rect">
            <a:avLst/>
          </a:prstGeom>
        </p:spPr>
        <p:txBody>
          <a:bodyPr vert="horz" wrap="square" lIns="0" tIns="11430" rIns="0" bIns="0" rtlCol="0">
            <a:spAutoFit/>
          </a:bodyPr>
          <a:lstStyle/>
          <a:p>
            <a:pPr marL="12700" marR="0" lvl="0" indent="0" algn="ctr" rtl="0">
              <a:lnSpc>
                <a:spcPct val="100000"/>
              </a:lnSpc>
              <a:spcBef>
                <a:spcPts val="0"/>
              </a:spcBef>
              <a:spcAft>
                <a:spcPts val="0"/>
              </a:spcAft>
              <a:buNone/>
            </a:pPr>
            <a:r>
              <a:rPr lang="en-US" sz="1050" b="1" dirty="0">
                <a:solidFill>
                  <a:srgbClr val="FFFFFF"/>
                </a:solidFill>
                <a:latin typeface="Calibri"/>
                <a:ea typeface="Calibri"/>
                <a:cs typeface="Calibri"/>
                <a:sym typeface="Calibri"/>
              </a:rPr>
              <a:t>Project Owner</a:t>
            </a:r>
            <a:endParaRPr lang="en-US" sz="105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678455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10">
            <a:extLst>
              <a:ext uri="{FF2B5EF4-FFF2-40B4-BE49-F238E27FC236}">
                <a16:creationId xmlns:a16="http://schemas.microsoft.com/office/drawing/2014/main" id="{3483FF75-412A-3814-02B8-22F8AB138590}"/>
              </a:ext>
            </a:extLst>
          </p:cNvPr>
          <p:cNvGraphicFramePr>
            <a:graphicFrameLocks noGrp="1"/>
          </p:cNvGraphicFramePr>
          <p:nvPr>
            <p:extLst>
              <p:ext uri="{D42A27DB-BD31-4B8C-83A1-F6EECF244321}">
                <p14:modId xmlns:p14="http://schemas.microsoft.com/office/powerpoint/2010/main" val="1121646844"/>
              </p:ext>
            </p:extLst>
          </p:nvPr>
        </p:nvGraphicFramePr>
        <p:xfrm>
          <a:off x="1582249" y="1196608"/>
          <a:ext cx="5337056" cy="5301721"/>
        </p:xfrm>
        <a:graphic>
          <a:graphicData uri="http://schemas.openxmlformats.org/drawingml/2006/table">
            <a:tbl>
              <a:tblPr firstRow="1" bandRow="1">
                <a:tableStyleId>{2D5ABB26-0587-4C30-8999-92F81FD0307C}</a:tableStyleId>
              </a:tblPr>
              <a:tblGrid>
                <a:gridCol w="933393">
                  <a:extLst>
                    <a:ext uri="{9D8B030D-6E8A-4147-A177-3AD203B41FA5}">
                      <a16:colId xmlns:a16="http://schemas.microsoft.com/office/drawing/2014/main" val="20000"/>
                    </a:ext>
                  </a:extLst>
                </a:gridCol>
                <a:gridCol w="4403663">
                  <a:extLst>
                    <a:ext uri="{9D8B030D-6E8A-4147-A177-3AD203B41FA5}">
                      <a16:colId xmlns:a16="http://schemas.microsoft.com/office/drawing/2014/main" val="20001"/>
                    </a:ext>
                  </a:extLst>
                </a:gridCol>
              </a:tblGrid>
              <a:tr h="177570">
                <a:tc>
                  <a:txBody>
                    <a:bodyPr/>
                    <a:lstStyle/>
                    <a:p>
                      <a:pPr marL="0" marR="62865" lvl="0" indent="0" algn="ctr" defTabSz="801688" rtl="0" eaLnBrk="1" latinLnBrk="0" hangingPunct="1">
                        <a:lnSpc>
                          <a:spcPct val="100000"/>
                        </a:lnSpc>
                        <a:spcBef>
                          <a:spcPts val="0"/>
                        </a:spcBef>
                      </a:pPr>
                      <a:r>
                        <a:rPr kumimoji="0" lang="es-ES" sz="900" b="1" i="0" u="none" strike="noStrike" kern="1200" cap="none" spc="0" normalizeH="0" baseline="0" dirty="0" err="1">
                          <a:ln>
                            <a:noFill/>
                          </a:ln>
                          <a:solidFill>
                            <a:srgbClr val="FFFFFF"/>
                          </a:solidFill>
                          <a:effectLst/>
                          <a:uLnTx/>
                          <a:uFillTx/>
                          <a:latin typeface="+mn-lt"/>
                          <a:ea typeface="+mn-ea"/>
                          <a:cs typeface="Calibri"/>
                        </a:rPr>
                        <a:t>Transports</a:t>
                      </a:r>
                      <a:endParaRPr kumimoji="0" sz="900" b="1" i="0" u="none" strike="noStrike" kern="1200" cap="none" spc="0" normalizeH="0" baseline="0" dirty="0">
                        <a:ln>
                          <a:noFill/>
                        </a:ln>
                        <a:solidFill>
                          <a:srgbClr val="FFFFFF"/>
                        </a:solidFill>
                        <a:effectLst/>
                        <a:uLnTx/>
                        <a:uFillTx/>
                        <a:latin typeface="Calibri"/>
                        <a:ea typeface="+mn-ea"/>
                        <a:cs typeface="Calibri"/>
                      </a:endParaRPr>
                    </a:p>
                  </a:txBody>
                  <a:tcPr marL="0" marR="0" marT="22860" marB="0" anchor="ctr">
                    <a:lnR w="12700" cap="flat" cmpd="sng" algn="ctr">
                      <a:solidFill>
                        <a:schemeClr val="bg1">
                          <a:lumMod val="85000"/>
                        </a:schemeClr>
                      </a:solidFill>
                      <a:prstDash val="solid"/>
                      <a:round/>
                      <a:headEnd type="none" w="med" len="med"/>
                      <a:tailEnd type="none" w="med" len="med"/>
                    </a:lnR>
                    <a:solidFill>
                      <a:srgbClr val="002060"/>
                    </a:solidFill>
                  </a:tcPr>
                </a:tc>
                <a:tc>
                  <a:txBody>
                    <a:bodyPr/>
                    <a:lstStyle/>
                    <a:p>
                      <a:pPr marL="179388" lvl="1" indent="0" algn="l" fontAlgn="ctr"/>
                      <a:r>
                        <a:rPr lang="es-ES" sz="900" b="0" i="0" u="none" strike="noStrike" dirty="0">
                          <a:solidFill>
                            <a:srgbClr val="000000"/>
                          </a:solidFill>
                          <a:effectLst/>
                          <a:latin typeface="Arial" panose="020B0604020202020204" pitchFamily="34" charset="0"/>
                        </a:rPr>
                        <a:t>Lima - Ica </a:t>
                      </a:r>
                      <a:r>
                        <a:rPr lang="es-ES" sz="900" b="0" i="0" u="none" strike="noStrike" dirty="0" err="1">
                          <a:solidFill>
                            <a:srgbClr val="000000"/>
                          </a:solidFill>
                          <a:effectLst/>
                          <a:latin typeface="Arial" panose="020B0604020202020204" pitchFamily="34" charset="0"/>
                        </a:rPr>
                        <a:t>Railway</a:t>
                      </a:r>
                      <a:r>
                        <a:rPr lang="es-ES" sz="900" b="0" i="0" u="none" strike="noStrike" dirty="0">
                          <a:solidFill>
                            <a:srgbClr val="000000"/>
                          </a:solidFill>
                          <a:effectLst/>
                          <a:latin typeface="Arial" panose="020B0604020202020204" pitchFamily="34" charset="0"/>
                        </a:rPr>
                        <a:t> (</a:t>
                      </a:r>
                      <a:r>
                        <a:rPr lang="es-ES" sz="900" b="0" i="0" u="none" strike="noStrike" dirty="0" err="1">
                          <a:solidFill>
                            <a:srgbClr val="000000"/>
                          </a:solidFill>
                          <a:effectLst/>
                          <a:latin typeface="Arial" panose="020B0604020202020204" pitchFamily="34" charset="0"/>
                        </a:rPr>
                        <a:t>Suburban</a:t>
                      </a:r>
                      <a:r>
                        <a:rPr lang="es-ES" sz="900" b="0" i="0" u="none" strike="noStrike" dirty="0">
                          <a:solidFill>
                            <a:srgbClr val="000000"/>
                          </a:solidFill>
                          <a:effectLst/>
                          <a:latin typeface="Arial" panose="020B0604020202020204" pitchFamily="34" charset="0"/>
                        </a:rPr>
                        <a:t> Train)</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62773">
                <a:tc>
                  <a:txBody>
                    <a:bodyPr/>
                    <a:lstStyle/>
                    <a:p>
                      <a:pPr marL="0" marR="62865" lvl="0" indent="0" algn="ctr" defTabSz="801688" rtl="0" eaLnBrk="1" fontAlgn="auto" latinLnBrk="0" hangingPunct="1">
                        <a:lnSpc>
                          <a:spcPct val="100000"/>
                        </a:lnSpc>
                        <a:spcBef>
                          <a:spcPts val="0"/>
                        </a:spcBef>
                        <a:spcAft>
                          <a:spcPts val="0"/>
                        </a:spcAft>
                        <a:buClrTx/>
                        <a:buSzTx/>
                        <a:buFontTx/>
                        <a:buNone/>
                        <a:tabLst/>
                        <a:defRPr/>
                      </a:pPr>
                      <a:r>
                        <a:rPr kumimoji="0" lang="es-ES" sz="900" b="1" i="0" u="none" strike="noStrike" kern="1200" cap="none" spc="0" normalizeH="0" baseline="0" dirty="0" err="1">
                          <a:ln>
                            <a:noFill/>
                          </a:ln>
                          <a:solidFill>
                            <a:srgbClr val="FFFFFF"/>
                          </a:solidFill>
                          <a:effectLst/>
                          <a:uLnTx/>
                          <a:uFillTx/>
                          <a:latin typeface="+mn-lt"/>
                          <a:ea typeface="+mn-ea"/>
                          <a:cs typeface="Calibri"/>
                        </a:rPr>
                        <a:t>Transports</a:t>
                      </a:r>
                      <a:endParaRPr kumimoji="0" lang="es-ES" sz="900" b="1" i="0" u="none" strike="noStrike" kern="1200" cap="none" spc="0" normalizeH="0" baseline="0" noProof="0" dirty="0">
                        <a:ln>
                          <a:noFill/>
                        </a:ln>
                        <a:solidFill>
                          <a:srgbClr val="FFFFFF"/>
                        </a:solidFill>
                        <a:effectLst/>
                        <a:uLnTx/>
                        <a:uFillTx/>
                        <a:latin typeface="Calibri" panose="020F0502020204030204"/>
                        <a:ea typeface="+mn-ea"/>
                        <a:cs typeface="Calibri"/>
                      </a:endParaRPr>
                    </a:p>
                  </a:txBody>
                  <a:tcPr marL="0" marR="0" marT="6350" marB="0" anchor="ctr">
                    <a:lnR w="12700" cap="flat" cmpd="sng" algn="ctr">
                      <a:solidFill>
                        <a:schemeClr val="bg1">
                          <a:lumMod val="85000"/>
                        </a:schemeClr>
                      </a:solidFill>
                      <a:prstDash val="solid"/>
                      <a:round/>
                      <a:headEnd type="none" w="med" len="med"/>
                      <a:tailEnd type="none" w="med" len="med"/>
                    </a:lnR>
                    <a:solidFill>
                      <a:srgbClr val="002060"/>
                    </a:solidFill>
                  </a:tcPr>
                </a:tc>
                <a:tc>
                  <a:txBody>
                    <a:bodyPr/>
                    <a:lstStyle/>
                    <a:p>
                      <a:pPr marL="179388" lvl="1" indent="0" algn="l" fontAlgn="ctr"/>
                      <a:r>
                        <a:rPr lang="en-US" sz="900" b="0" i="0" u="none" strike="noStrike">
                          <a:solidFill>
                            <a:srgbClr val="000000"/>
                          </a:solidFill>
                          <a:effectLst/>
                          <a:latin typeface="Arial" panose="020B0604020202020204" pitchFamily="34" charset="0"/>
                        </a:rPr>
                        <a:t>Train Link with Metro Line 1</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09996812"/>
                  </a:ext>
                </a:extLst>
              </a:tr>
              <a:tr h="162773">
                <a:tc>
                  <a:txBody>
                    <a:bodyPr/>
                    <a:lstStyle/>
                    <a:p>
                      <a:pPr marL="0" marR="62865" lvl="0" indent="0" algn="ctr" defTabSz="801688" rtl="0" eaLnBrk="1" fontAlgn="auto" latinLnBrk="0" hangingPunct="1">
                        <a:lnSpc>
                          <a:spcPct val="100000"/>
                        </a:lnSpc>
                        <a:spcBef>
                          <a:spcPts val="0"/>
                        </a:spcBef>
                        <a:spcAft>
                          <a:spcPts val="0"/>
                        </a:spcAft>
                        <a:buClrTx/>
                        <a:buSzTx/>
                        <a:buFontTx/>
                        <a:buNone/>
                        <a:tabLst/>
                        <a:defRPr/>
                      </a:pPr>
                      <a:r>
                        <a:rPr kumimoji="0" lang="es-ES" sz="900" b="1" i="0" u="none" strike="noStrike" kern="1200" cap="none" spc="0" normalizeH="0" baseline="0" err="1">
                          <a:ln>
                            <a:noFill/>
                          </a:ln>
                          <a:solidFill>
                            <a:srgbClr val="FFFFFF"/>
                          </a:solidFill>
                          <a:effectLst/>
                          <a:uLnTx/>
                          <a:uFillTx/>
                          <a:latin typeface="+mn-lt"/>
                          <a:ea typeface="+mn-ea"/>
                          <a:cs typeface="Calibri"/>
                        </a:rPr>
                        <a:t>Transports</a:t>
                      </a:r>
                      <a:endParaRPr kumimoji="0" lang="es-ES" sz="900" b="1" i="0" u="none" strike="noStrike" kern="1200" cap="none" spc="0" normalizeH="0" baseline="0" noProof="0">
                        <a:ln>
                          <a:noFill/>
                        </a:ln>
                        <a:solidFill>
                          <a:srgbClr val="FFFFFF"/>
                        </a:solidFill>
                        <a:effectLst/>
                        <a:uLnTx/>
                        <a:uFillTx/>
                        <a:latin typeface="Calibri" panose="020F0502020204030204"/>
                        <a:ea typeface="+mn-ea"/>
                        <a:cs typeface="Calibri"/>
                      </a:endParaRPr>
                    </a:p>
                  </a:txBody>
                  <a:tcPr marL="0" marR="0" marT="9525" marB="0" anchor="ctr">
                    <a:lnR w="12700" cap="flat" cmpd="sng" algn="ctr">
                      <a:solidFill>
                        <a:schemeClr val="bg1">
                          <a:lumMod val="85000"/>
                        </a:schemeClr>
                      </a:solidFill>
                      <a:prstDash val="solid"/>
                      <a:round/>
                      <a:headEnd type="none" w="med" len="med"/>
                      <a:tailEnd type="none" w="med" len="med"/>
                    </a:lnR>
                    <a:solidFill>
                      <a:srgbClr val="002060"/>
                    </a:solidFill>
                  </a:tcPr>
                </a:tc>
                <a:tc>
                  <a:txBody>
                    <a:bodyPr/>
                    <a:lstStyle/>
                    <a:p>
                      <a:pPr marL="179388" lvl="1" indent="0" algn="l" fontAlgn="ctr"/>
                      <a:r>
                        <a:rPr lang="es-PE" sz="900" b="0" i="0" u="none" strike="noStrike" dirty="0">
                          <a:solidFill>
                            <a:srgbClr val="000000"/>
                          </a:solidFill>
                          <a:effectLst/>
                          <a:latin typeface="Arial" panose="020B0604020202020204" pitchFamily="34" charset="0"/>
                        </a:rPr>
                        <a:t>Grau Train</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21634320"/>
                  </a:ext>
                </a:extLst>
              </a:tr>
              <a:tr h="162773">
                <a:tc>
                  <a:txBody>
                    <a:bodyPr/>
                    <a:lstStyle/>
                    <a:p>
                      <a:pPr marL="0" marR="62865" lvl="0" indent="0" algn="ctr" defTabSz="801688" rtl="0" eaLnBrk="1" fontAlgn="auto" latinLnBrk="0" hangingPunct="1">
                        <a:lnSpc>
                          <a:spcPct val="100000"/>
                        </a:lnSpc>
                        <a:spcBef>
                          <a:spcPts val="0"/>
                        </a:spcBef>
                        <a:spcAft>
                          <a:spcPts val="0"/>
                        </a:spcAft>
                        <a:buClrTx/>
                        <a:buSzTx/>
                        <a:buFontTx/>
                        <a:buNone/>
                        <a:tabLst/>
                        <a:defRPr/>
                      </a:pPr>
                      <a:r>
                        <a:rPr kumimoji="0" lang="es-ES" sz="900" b="1" i="0" u="none" strike="noStrike" kern="1200" cap="none" spc="0" normalizeH="0" baseline="0" dirty="0" err="1">
                          <a:ln>
                            <a:noFill/>
                          </a:ln>
                          <a:solidFill>
                            <a:srgbClr val="FFFFFF"/>
                          </a:solidFill>
                          <a:effectLst/>
                          <a:uLnTx/>
                          <a:uFillTx/>
                          <a:latin typeface="+mn-lt"/>
                          <a:ea typeface="+mn-ea"/>
                          <a:cs typeface="Calibri"/>
                        </a:rPr>
                        <a:t>Transports</a:t>
                      </a:r>
                      <a:endParaRPr kumimoji="0" lang="es-ES" sz="900" b="1" i="0" u="none" strike="noStrike" kern="1200" cap="none" spc="0" normalizeH="0" baseline="0" noProof="0" dirty="0">
                        <a:ln>
                          <a:noFill/>
                        </a:ln>
                        <a:solidFill>
                          <a:srgbClr val="FFFFFF"/>
                        </a:solidFill>
                        <a:effectLst/>
                        <a:uLnTx/>
                        <a:uFillTx/>
                        <a:latin typeface="Calibri" panose="020F0502020204030204"/>
                        <a:ea typeface="+mn-ea"/>
                        <a:cs typeface="Calibri"/>
                      </a:endParaRPr>
                    </a:p>
                  </a:txBody>
                  <a:tcPr marL="0" marR="0" marT="635" marB="0" anchor="ctr">
                    <a:lnR w="12700" cap="flat" cmpd="sng" algn="ctr">
                      <a:solidFill>
                        <a:schemeClr val="bg1">
                          <a:lumMod val="85000"/>
                        </a:schemeClr>
                      </a:solidFill>
                      <a:prstDash val="solid"/>
                      <a:round/>
                      <a:headEnd type="none" w="med" len="med"/>
                      <a:tailEnd type="none" w="med" len="med"/>
                    </a:lnR>
                    <a:solidFill>
                      <a:srgbClr val="002060"/>
                    </a:solidFill>
                  </a:tcPr>
                </a:tc>
                <a:tc>
                  <a:txBody>
                    <a:bodyPr/>
                    <a:lstStyle/>
                    <a:p>
                      <a:pPr marL="179388" lvl="1" indent="0" algn="l" fontAlgn="ctr"/>
                      <a:r>
                        <a:rPr lang="en-US" sz="900" b="0" i="0" u="none" strike="noStrike">
                          <a:solidFill>
                            <a:srgbClr val="000000"/>
                          </a:solidFill>
                          <a:effectLst/>
                          <a:latin typeface="Arial" panose="020B0604020202020204" pitchFamily="34" charset="0"/>
                        </a:rPr>
                        <a:t>Operation and Maintenance of the Dorsal Network</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945490790"/>
                  </a:ext>
                </a:extLst>
              </a:tr>
              <a:tr h="162773">
                <a:tc>
                  <a:txBody>
                    <a:bodyPr/>
                    <a:lstStyle/>
                    <a:p>
                      <a:pPr marL="0" marR="62865" lvl="0" indent="0" algn="ctr" defTabSz="801688" rtl="0" eaLnBrk="1" fontAlgn="auto" latinLnBrk="0" hangingPunct="1">
                        <a:lnSpc>
                          <a:spcPct val="100000"/>
                        </a:lnSpc>
                        <a:spcBef>
                          <a:spcPts val="0"/>
                        </a:spcBef>
                        <a:spcAft>
                          <a:spcPts val="0"/>
                        </a:spcAft>
                        <a:buClrTx/>
                        <a:buSzTx/>
                        <a:buFontTx/>
                        <a:buNone/>
                        <a:tabLst/>
                        <a:defRPr/>
                      </a:pPr>
                      <a:r>
                        <a:rPr kumimoji="0" lang="es-ES" sz="900" b="1" i="0" u="none" strike="noStrike" kern="1200" cap="none" spc="0" normalizeH="0" baseline="0" err="1">
                          <a:ln>
                            <a:noFill/>
                          </a:ln>
                          <a:solidFill>
                            <a:srgbClr val="FFFFFF"/>
                          </a:solidFill>
                          <a:effectLst/>
                          <a:uLnTx/>
                          <a:uFillTx/>
                          <a:latin typeface="+mn-lt"/>
                          <a:ea typeface="+mn-ea"/>
                          <a:cs typeface="Calibri"/>
                        </a:rPr>
                        <a:t>Transports</a:t>
                      </a:r>
                      <a:endParaRPr kumimoji="0" lang="es-ES" sz="900" b="1" i="0" u="none" strike="noStrike" kern="1200" cap="none" spc="0" normalizeH="0" baseline="0" noProof="0">
                        <a:ln>
                          <a:noFill/>
                        </a:ln>
                        <a:solidFill>
                          <a:srgbClr val="FFFFFF"/>
                        </a:solidFill>
                        <a:effectLst/>
                        <a:uLnTx/>
                        <a:uFillTx/>
                        <a:latin typeface="Calibri" panose="020F0502020204030204"/>
                        <a:ea typeface="+mn-ea"/>
                        <a:cs typeface="Calibri"/>
                      </a:endParaRPr>
                    </a:p>
                  </a:txBody>
                  <a:tcPr marL="0" marR="0" marT="1270" marB="0" anchor="ctr">
                    <a:lnR w="12700" cap="flat" cmpd="sng" algn="ctr">
                      <a:solidFill>
                        <a:schemeClr val="bg1">
                          <a:lumMod val="85000"/>
                        </a:schemeClr>
                      </a:solidFill>
                      <a:prstDash val="solid"/>
                      <a:round/>
                      <a:headEnd type="none" w="med" len="med"/>
                      <a:tailEnd type="none" w="med" len="med"/>
                    </a:lnR>
                    <a:solidFill>
                      <a:srgbClr val="002060"/>
                    </a:solidFill>
                  </a:tcPr>
                </a:tc>
                <a:tc>
                  <a:txBody>
                    <a:bodyPr/>
                    <a:lstStyle/>
                    <a:p>
                      <a:pPr marL="179388" lvl="1" indent="0" algn="l" fontAlgn="ctr"/>
                      <a:r>
                        <a:rPr lang="en-US" sz="900" b="0" i="0" u="none" strike="noStrike">
                          <a:solidFill>
                            <a:srgbClr val="000000"/>
                          </a:solidFill>
                          <a:effectLst/>
                          <a:latin typeface="Arial" panose="020B0604020202020204" pitchFamily="34" charset="0"/>
                        </a:rPr>
                        <a:t>Sierra Longitudinal Highway Section 5</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62773">
                <a:tc>
                  <a:txBody>
                    <a:bodyPr/>
                    <a:lstStyle/>
                    <a:p>
                      <a:pPr marL="0" marR="62865" lvl="0" indent="0" algn="ctr" defTabSz="801688" rtl="0" eaLnBrk="1" fontAlgn="auto" latinLnBrk="0" hangingPunct="1">
                        <a:lnSpc>
                          <a:spcPct val="100000"/>
                        </a:lnSpc>
                        <a:spcBef>
                          <a:spcPts val="0"/>
                        </a:spcBef>
                        <a:spcAft>
                          <a:spcPts val="0"/>
                        </a:spcAft>
                        <a:buClrTx/>
                        <a:buSzTx/>
                        <a:buFontTx/>
                        <a:buNone/>
                        <a:tabLst/>
                        <a:defRPr/>
                      </a:pPr>
                      <a:r>
                        <a:rPr kumimoji="0" lang="es-ES" sz="900" b="1" i="0" u="none" strike="noStrike" kern="1200" cap="none" spc="0" normalizeH="0" baseline="0" err="1">
                          <a:ln>
                            <a:noFill/>
                          </a:ln>
                          <a:solidFill>
                            <a:srgbClr val="FFFFFF"/>
                          </a:solidFill>
                          <a:effectLst/>
                          <a:uLnTx/>
                          <a:uFillTx/>
                          <a:latin typeface="+mn-lt"/>
                          <a:ea typeface="+mn-ea"/>
                          <a:cs typeface="Calibri"/>
                        </a:rPr>
                        <a:t>Transports</a:t>
                      </a:r>
                      <a:endParaRPr kumimoji="0" lang="es-ES" sz="900" b="1" i="0" u="none" strike="noStrike" kern="1200" cap="none" spc="0" normalizeH="0" baseline="0" noProof="0">
                        <a:ln>
                          <a:noFill/>
                        </a:ln>
                        <a:solidFill>
                          <a:srgbClr val="FFFFFF"/>
                        </a:solidFill>
                        <a:effectLst/>
                        <a:uLnTx/>
                        <a:uFillTx/>
                        <a:latin typeface="Calibri" panose="020F0502020204030204"/>
                        <a:ea typeface="+mn-ea"/>
                        <a:cs typeface="Calibri"/>
                      </a:endParaRPr>
                    </a:p>
                  </a:txBody>
                  <a:tcPr marL="0" marR="0" marT="0" marB="0" anchor="ctr">
                    <a:lnR w="12700" cap="flat" cmpd="sng" algn="ctr">
                      <a:solidFill>
                        <a:schemeClr val="bg1">
                          <a:lumMod val="85000"/>
                        </a:schemeClr>
                      </a:solidFill>
                      <a:prstDash val="solid"/>
                      <a:round/>
                      <a:headEnd type="none" w="med" len="med"/>
                      <a:tailEnd type="none" w="med" len="med"/>
                    </a:lnR>
                    <a:solidFill>
                      <a:srgbClr val="002060"/>
                    </a:solidFill>
                  </a:tcPr>
                </a:tc>
                <a:tc>
                  <a:txBody>
                    <a:bodyPr/>
                    <a:lstStyle/>
                    <a:p>
                      <a:pPr marL="179388" lvl="1" indent="0" algn="l" fontAlgn="ctr"/>
                      <a:r>
                        <a:rPr lang="es-ES" sz="900" b="0" i="0" u="none" strike="noStrike" dirty="0">
                          <a:solidFill>
                            <a:srgbClr val="000000"/>
                          </a:solidFill>
                          <a:effectLst/>
                          <a:latin typeface="Arial" panose="020B0604020202020204" pitchFamily="34" charset="0"/>
                        </a:rPr>
                        <a:t>San Juan de Marcona - Andahuaylas - VRAEM </a:t>
                      </a:r>
                      <a:r>
                        <a:rPr lang="es-ES" sz="900" b="0" i="0" u="none" strike="noStrike" dirty="0" err="1">
                          <a:solidFill>
                            <a:srgbClr val="000000"/>
                          </a:solidFill>
                          <a:effectLst/>
                          <a:latin typeface="Arial" panose="020B0604020202020204" pitchFamily="34" charset="0"/>
                        </a:rPr>
                        <a:t>Railway</a:t>
                      </a:r>
                      <a:endParaRPr lang="es-ES" sz="9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62773">
                <a:tc>
                  <a:txBody>
                    <a:bodyPr/>
                    <a:lstStyle/>
                    <a:p>
                      <a:pPr marL="0" marR="62865" lvl="0" indent="0" algn="ctr" defTabSz="801688" rtl="0" eaLnBrk="1" fontAlgn="auto" latinLnBrk="0" hangingPunct="1">
                        <a:lnSpc>
                          <a:spcPct val="100000"/>
                        </a:lnSpc>
                        <a:spcBef>
                          <a:spcPts val="0"/>
                        </a:spcBef>
                        <a:spcAft>
                          <a:spcPts val="0"/>
                        </a:spcAft>
                        <a:buClrTx/>
                        <a:buSzTx/>
                        <a:buFontTx/>
                        <a:buNone/>
                        <a:tabLst/>
                        <a:defRPr/>
                      </a:pPr>
                      <a:r>
                        <a:rPr kumimoji="0" lang="es-ES" sz="900" b="1" i="0" u="none" strike="noStrike" kern="1200" cap="none" spc="0" normalizeH="0" baseline="0" err="1">
                          <a:ln>
                            <a:noFill/>
                          </a:ln>
                          <a:solidFill>
                            <a:srgbClr val="FFFFFF"/>
                          </a:solidFill>
                          <a:effectLst/>
                          <a:uLnTx/>
                          <a:uFillTx/>
                          <a:latin typeface="+mn-lt"/>
                          <a:ea typeface="+mn-ea"/>
                          <a:cs typeface="Calibri"/>
                        </a:rPr>
                        <a:t>Transports</a:t>
                      </a:r>
                      <a:endParaRPr kumimoji="0" lang="es-ES" sz="900" b="1" i="0" u="none" strike="noStrike" kern="1200" cap="none" spc="0" normalizeH="0" baseline="0" noProof="0">
                        <a:ln>
                          <a:noFill/>
                        </a:ln>
                        <a:solidFill>
                          <a:srgbClr val="FFFFFF"/>
                        </a:solidFill>
                        <a:effectLst/>
                        <a:uLnTx/>
                        <a:uFillTx/>
                        <a:latin typeface="Calibri" panose="020F0502020204030204"/>
                        <a:ea typeface="+mn-ea"/>
                        <a:cs typeface="Calibri"/>
                      </a:endParaRPr>
                    </a:p>
                  </a:txBody>
                  <a:tcPr marL="0" marR="0" marT="0" marB="0" anchor="ctr">
                    <a:lnR w="12700" cap="flat" cmpd="sng" algn="ctr">
                      <a:solidFill>
                        <a:schemeClr val="bg1">
                          <a:lumMod val="85000"/>
                        </a:schemeClr>
                      </a:solidFill>
                      <a:prstDash val="solid"/>
                      <a:round/>
                      <a:headEnd type="none" w="med" len="med"/>
                      <a:tailEnd type="none" w="med" len="med"/>
                    </a:lnR>
                    <a:solidFill>
                      <a:srgbClr val="002060"/>
                    </a:solidFill>
                  </a:tcPr>
                </a:tc>
                <a:tc>
                  <a:txBody>
                    <a:bodyPr/>
                    <a:lstStyle/>
                    <a:p>
                      <a:pPr marL="179388" lvl="1" indent="0" algn="l" fontAlgn="ctr"/>
                      <a:r>
                        <a:rPr lang="en-US" sz="900" b="0" i="0" u="none" strike="noStrike">
                          <a:solidFill>
                            <a:srgbClr val="000000"/>
                          </a:solidFill>
                          <a:effectLst/>
                          <a:latin typeface="Arial" panose="020B0604020202020204" pitchFamily="34" charset="0"/>
                        </a:rPr>
                        <a:t>Expansion and Extension of Metro Line 1</a:t>
                      </a:r>
                      <a:r>
                        <a:rPr lang="es-ES" sz="900" b="0" i="0" u="none" strike="noStrike">
                          <a:solidFill>
                            <a:srgbClr val="000000"/>
                          </a:solidFill>
                          <a:effectLst/>
                          <a:latin typeface="Arial" panose="020B0604020202020204" pitchFamily="34" charset="0"/>
                        </a:rPr>
                        <a:t> </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62773">
                <a:tc>
                  <a:txBody>
                    <a:bodyPr/>
                    <a:lstStyle/>
                    <a:p>
                      <a:pPr marL="0" marR="62865" lvl="0" indent="0" algn="ctr" defTabSz="801688" rtl="0" eaLnBrk="1" fontAlgn="auto" latinLnBrk="0" hangingPunct="1">
                        <a:lnSpc>
                          <a:spcPct val="100000"/>
                        </a:lnSpc>
                        <a:spcBef>
                          <a:spcPts val="0"/>
                        </a:spcBef>
                        <a:spcAft>
                          <a:spcPts val="0"/>
                        </a:spcAft>
                        <a:buClrTx/>
                        <a:buSzTx/>
                        <a:buFontTx/>
                        <a:buNone/>
                        <a:tabLst/>
                        <a:defRPr/>
                      </a:pPr>
                      <a:r>
                        <a:rPr kumimoji="0" lang="es-ES" sz="900" b="1" i="0" u="none" strike="noStrike" kern="1200" cap="none" spc="0" normalizeH="0" baseline="0" dirty="0" err="1">
                          <a:ln>
                            <a:noFill/>
                          </a:ln>
                          <a:solidFill>
                            <a:srgbClr val="FFFFFF"/>
                          </a:solidFill>
                          <a:effectLst/>
                          <a:uLnTx/>
                          <a:uFillTx/>
                          <a:latin typeface="+mn-lt"/>
                          <a:ea typeface="+mn-ea"/>
                          <a:cs typeface="Calibri"/>
                        </a:rPr>
                        <a:t>Transports</a:t>
                      </a:r>
                      <a:endParaRPr kumimoji="0" lang="es-ES" sz="900" b="1" i="0" u="none" strike="noStrike" kern="1200" cap="none" spc="0" normalizeH="0" baseline="0" noProof="0" dirty="0">
                        <a:ln>
                          <a:noFill/>
                        </a:ln>
                        <a:solidFill>
                          <a:srgbClr val="FFFFFF"/>
                        </a:solidFill>
                        <a:effectLst/>
                        <a:uLnTx/>
                        <a:uFillTx/>
                        <a:latin typeface="Calibri" panose="020F0502020204030204"/>
                        <a:ea typeface="+mn-ea"/>
                        <a:cs typeface="Calibri"/>
                      </a:endParaRPr>
                    </a:p>
                  </a:txBody>
                  <a:tcPr marL="0" marR="0" marT="2540" marB="0" anchor="ctr">
                    <a:lnR w="12700" cap="flat" cmpd="sng" algn="ctr">
                      <a:solidFill>
                        <a:schemeClr val="bg1">
                          <a:lumMod val="85000"/>
                        </a:schemeClr>
                      </a:solidFill>
                      <a:prstDash val="solid"/>
                      <a:round/>
                      <a:headEnd type="none" w="med" len="med"/>
                      <a:tailEnd type="none" w="med" len="med"/>
                    </a:lnR>
                    <a:solidFill>
                      <a:srgbClr val="002060"/>
                    </a:solidFill>
                  </a:tcPr>
                </a:tc>
                <a:tc>
                  <a:txBody>
                    <a:bodyPr/>
                    <a:lstStyle/>
                    <a:p>
                      <a:pPr marL="179388" lvl="1" indent="0" algn="l" fontAlgn="ctr">
                        <a:tabLst>
                          <a:tab pos="179388" algn="l"/>
                        </a:tabLst>
                      </a:pPr>
                      <a:r>
                        <a:rPr lang="es-PE" sz="900" b="0" i="0" u="none" strike="noStrike" dirty="0">
                          <a:solidFill>
                            <a:srgbClr val="000000"/>
                          </a:solidFill>
                          <a:effectLst/>
                          <a:latin typeface="Arial" panose="020B0604020202020204" pitchFamily="34" charset="0"/>
                        </a:rPr>
                        <a:t>Metro Line 3</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193777">
                <a:tc>
                  <a:txBody>
                    <a:bodyPr/>
                    <a:lstStyle/>
                    <a:p>
                      <a:pPr marL="0" marR="62865" lvl="0" indent="0" algn="ctr" defTabSz="801688" rtl="0" eaLnBrk="1" fontAlgn="auto" latinLnBrk="0" hangingPunct="1">
                        <a:lnSpc>
                          <a:spcPct val="100000"/>
                        </a:lnSpc>
                        <a:spcBef>
                          <a:spcPts val="0"/>
                        </a:spcBef>
                        <a:spcAft>
                          <a:spcPts val="0"/>
                        </a:spcAft>
                        <a:buClrTx/>
                        <a:buSzTx/>
                        <a:buFontTx/>
                        <a:buNone/>
                        <a:tabLst/>
                        <a:defRPr/>
                      </a:pPr>
                      <a:r>
                        <a:rPr kumimoji="0" lang="es-ES" sz="900" b="1" i="0" u="none" strike="noStrike" kern="1200" cap="none" spc="0" normalizeH="0" baseline="0" err="1">
                          <a:ln>
                            <a:noFill/>
                          </a:ln>
                          <a:solidFill>
                            <a:srgbClr val="FFFFFF"/>
                          </a:solidFill>
                          <a:effectLst/>
                          <a:uLnTx/>
                          <a:uFillTx/>
                          <a:latin typeface="+mn-lt"/>
                          <a:ea typeface="+mn-ea"/>
                          <a:cs typeface="Calibri"/>
                        </a:rPr>
                        <a:t>Transports</a:t>
                      </a:r>
                      <a:endParaRPr kumimoji="0" lang="es-ES" sz="900" b="1" i="0" u="none" strike="noStrike" kern="1200" cap="none" spc="0" normalizeH="0" baseline="0" noProof="0">
                        <a:ln>
                          <a:noFill/>
                        </a:ln>
                        <a:solidFill>
                          <a:srgbClr val="FFFFFF"/>
                        </a:solidFill>
                        <a:effectLst/>
                        <a:uLnTx/>
                        <a:uFillTx/>
                        <a:latin typeface="Calibri" panose="020F0502020204030204"/>
                        <a:ea typeface="+mn-ea"/>
                        <a:cs typeface="Calibri"/>
                      </a:endParaRPr>
                    </a:p>
                  </a:txBody>
                  <a:tcPr marL="0" marR="0" marT="37465" marB="0" anchor="ctr">
                    <a:lnR w="12700" cap="flat" cmpd="sng" algn="ctr">
                      <a:solidFill>
                        <a:schemeClr val="bg1">
                          <a:lumMod val="85000"/>
                        </a:schemeClr>
                      </a:solidFill>
                      <a:prstDash val="solid"/>
                      <a:round/>
                      <a:headEnd type="none" w="med" len="med"/>
                      <a:tailEnd type="none" w="med" len="med"/>
                    </a:lnR>
                    <a:solidFill>
                      <a:srgbClr val="002060"/>
                    </a:solidFill>
                  </a:tcPr>
                </a:tc>
                <a:tc>
                  <a:txBody>
                    <a:bodyPr/>
                    <a:lstStyle/>
                    <a:p>
                      <a:pPr marL="179388" lvl="1" indent="0" algn="l" fontAlgn="ctr"/>
                      <a:r>
                        <a:rPr lang="es-PE" sz="900" b="0" i="0" u="none" strike="noStrike">
                          <a:solidFill>
                            <a:srgbClr val="000000"/>
                          </a:solidFill>
                          <a:effectLst/>
                          <a:latin typeface="Arial" panose="020B0604020202020204" pitchFamily="34" charset="0"/>
                        </a:rPr>
                        <a:t>Metro Line 4</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193777">
                <a:tc>
                  <a:txBody>
                    <a:bodyPr/>
                    <a:lstStyle/>
                    <a:p>
                      <a:pPr marL="0" marR="62865" lvl="0" indent="0" algn="ctr" defTabSz="801688" rtl="0" eaLnBrk="1" fontAlgn="auto" latinLnBrk="0" hangingPunct="1">
                        <a:lnSpc>
                          <a:spcPct val="100000"/>
                        </a:lnSpc>
                        <a:spcBef>
                          <a:spcPts val="0"/>
                        </a:spcBef>
                        <a:spcAft>
                          <a:spcPts val="0"/>
                        </a:spcAft>
                        <a:buClrTx/>
                        <a:buSzTx/>
                        <a:buFontTx/>
                        <a:buNone/>
                        <a:tabLst/>
                        <a:defRPr/>
                      </a:pPr>
                      <a:r>
                        <a:rPr kumimoji="0" lang="es-ES" sz="900" b="1" i="0" u="none" strike="noStrike" kern="1200" cap="none" spc="0" normalizeH="0" baseline="0" err="1">
                          <a:ln>
                            <a:noFill/>
                          </a:ln>
                          <a:solidFill>
                            <a:srgbClr val="FFFFFF"/>
                          </a:solidFill>
                          <a:effectLst/>
                          <a:uLnTx/>
                          <a:uFillTx/>
                          <a:latin typeface="+mn-lt"/>
                          <a:ea typeface="+mn-ea"/>
                          <a:cs typeface="Calibri"/>
                        </a:rPr>
                        <a:t>Transports</a:t>
                      </a:r>
                      <a:endParaRPr kumimoji="0" lang="es-ES" sz="900" b="1" i="0" u="none" strike="noStrike" kern="1200" cap="none" spc="0" normalizeH="0" baseline="0" noProof="0">
                        <a:ln>
                          <a:noFill/>
                        </a:ln>
                        <a:solidFill>
                          <a:srgbClr val="FFFFFF"/>
                        </a:solidFill>
                        <a:effectLst/>
                        <a:uLnTx/>
                        <a:uFillTx/>
                        <a:latin typeface="Calibri" panose="020F0502020204030204"/>
                        <a:ea typeface="+mn-ea"/>
                        <a:cs typeface="Calibri"/>
                      </a:endParaRPr>
                    </a:p>
                  </a:txBody>
                  <a:tcPr marL="0" marR="0" marT="37465" marB="0" anchor="ctr">
                    <a:lnR w="12700" cap="flat" cmpd="sng" algn="ctr">
                      <a:solidFill>
                        <a:schemeClr val="bg1">
                          <a:lumMod val="85000"/>
                        </a:schemeClr>
                      </a:solidFill>
                      <a:prstDash val="solid"/>
                      <a:round/>
                      <a:headEnd type="none" w="med" len="med"/>
                      <a:tailEnd type="none" w="med" len="med"/>
                    </a:lnR>
                    <a:solidFill>
                      <a:srgbClr val="002060"/>
                    </a:solidFill>
                  </a:tcPr>
                </a:tc>
                <a:tc>
                  <a:txBody>
                    <a:bodyPr/>
                    <a:lstStyle/>
                    <a:p>
                      <a:pPr marL="179388" lvl="1" indent="0" algn="l" fontAlgn="ctr"/>
                      <a:r>
                        <a:rPr lang="en-US" sz="900" b="0" i="0" u="none" strike="noStrike" dirty="0">
                          <a:solidFill>
                            <a:srgbClr val="000000"/>
                          </a:solidFill>
                          <a:effectLst/>
                          <a:latin typeface="Arial" panose="020B0604020202020204" pitchFamily="34" charset="0"/>
                        </a:rPr>
                        <a:t>Access Road to </a:t>
                      </a:r>
                      <a:r>
                        <a:rPr lang="en-US" sz="900" b="0" i="0" u="none" strike="noStrike" dirty="0" err="1">
                          <a:solidFill>
                            <a:srgbClr val="000000"/>
                          </a:solidFill>
                          <a:effectLst/>
                          <a:latin typeface="Arial" panose="020B0604020202020204" pitchFamily="34" charset="0"/>
                        </a:rPr>
                        <a:t>Chinchero</a:t>
                      </a:r>
                      <a:r>
                        <a:rPr lang="en-US" sz="900" b="0" i="0" u="none" strike="noStrike" dirty="0">
                          <a:solidFill>
                            <a:srgbClr val="000000"/>
                          </a:solidFill>
                          <a:effectLst/>
                          <a:latin typeface="Arial" panose="020B0604020202020204" pitchFamily="34" charset="0"/>
                        </a:rPr>
                        <a:t> Airport</a:t>
                      </a:r>
                      <a:r>
                        <a:rPr lang="it-IT" sz="900" b="0" i="0" u="none" strike="noStrike" dirty="0">
                          <a:solidFill>
                            <a:srgbClr val="000000"/>
                          </a:solidFill>
                          <a:effectLst/>
                          <a:latin typeface="Arial" panose="020B0604020202020204" pitchFamily="34" charset="0"/>
                        </a:rPr>
                        <a:t> </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206461">
                <a:tc>
                  <a:txBody>
                    <a:bodyPr/>
                    <a:lstStyle/>
                    <a:p>
                      <a:pPr marL="0" marR="62865" lvl="0" indent="0" algn="ctr" defTabSz="801688" rtl="0" eaLnBrk="1" fontAlgn="auto" latinLnBrk="0" hangingPunct="1">
                        <a:lnSpc>
                          <a:spcPct val="100000"/>
                        </a:lnSpc>
                        <a:spcBef>
                          <a:spcPts val="0"/>
                        </a:spcBef>
                        <a:spcAft>
                          <a:spcPts val="0"/>
                        </a:spcAft>
                        <a:buClrTx/>
                        <a:buSzTx/>
                        <a:buFontTx/>
                        <a:buNone/>
                        <a:tabLst/>
                        <a:defRPr/>
                      </a:pPr>
                      <a:r>
                        <a:rPr kumimoji="0" lang="es-ES" sz="900" b="1" i="0" u="none" strike="noStrike" kern="1200" cap="none" spc="0" normalizeH="0" baseline="0" err="1">
                          <a:ln>
                            <a:noFill/>
                          </a:ln>
                          <a:solidFill>
                            <a:srgbClr val="FFFFFF"/>
                          </a:solidFill>
                          <a:effectLst/>
                          <a:uLnTx/>
                          <a:uFillTx/>
                          <a:latin typeface="+mn-lt"/>
                          <a:ea typeface="+mn-ea"/>
                          <a:cs typeface="Calibri"/>
                        </a:rPr>
                        <a:t>Transports</a:t>
                      </a:r>
                      <a:endParaRPr kumimoji="0" lang="es-ES" sz="900" b="1" i="0" u="none" strike="noStrike" kern="1200" cap="none" spc="0" normalizeH="0" baseline="0" noProof="0">
                        <a:ln>
                          <a:noFill/>
                        </a:ln>
                        <a:solidFill>
                          <a:srgbClr val="FFFFFF"/>
                        </a:solidFill>
                        <a:effectLst/>
                        <a:uLnTx/>
                        <a:uFillTx/>
                        <a:latin typeface="Calibri" panose="020F0502020204030204"/>
                        <a:ea typeface="+mn-ea"/>
                        <a:cs typeface="Calibri"/>
                      </a:endParaRPr>
                    </a:p>
                  </a:txBody>
                  <a:tcPr marL="0" marR="0" marT="48895" marB="0" anchor="ctr">
                    <a:lnR w="12700" cap="flat" cmpd="sng" algn="ctr">
                      <a:solidFill>
                        <a:schemeClr val="bg1">
                          <a:lumMod val="85000"/>
                        </a:schemeClr>
                      </a:solidFill>
                      <a:prstDash val="solid"/>
                      <a:round/>
                      <a:headEnd type="none" w="med" len="med"/>
                      <a:tailEnd type="none" w="med" len="med"/>
                    </a:lnR>
                    <a:solidFill>
                      <a:srgbClr val="002060"/>
                    </a:solidFill>
                  </a:tcPr>
                </a:tc>
                <a:tc>
                  <a:txBody>
                    <a:bodyPr/>
                    <a:lstStyle/>
                    <a:p>
                      <a:pPr marL="179388" lvl="1" indent="0" algn="l" fontAlgn="ctr"/>
                      <a:r>
                        <a:rPr lang="es-ES" sz="900" b="0" i="0" u="none" strike="noStrike" dirty="0" err="1">
                          <a:solidFill>
                            <a:srgbClr val="000000"/>
                          </a:solidFill>
                          <a:effectLst/>
                          <a:latin typeface="Arial" panose="020B0604020202020204" pitchFamily="34" charset="0"/>
                        </a:rPr>
                        <a:t>Aerodrome</a:t>
                      </a:r>
                      <a:r>
                        <a:rPr lang="es-ES" sz="900" b="0" i="0" u="none" strike="noStrike" dirty="0">
                          <a:solidFill>
                            <a:srgbClr val="000000"/>
                          </a:solidFill>
                          <a:effectLst/>
                          <a:latin typeface="Arial" panose="020B0604020202020204" pitchFamily="34" charset="0"/>
                        </a:rPr>
                        <a:t> </a:t>
                      </a:r>
                      <a:r>
                        <a:rPr lang="es-ES" sz="900" b="0" i="0" u="none" strike="noStrike" dirty="0" err="1">
                          <a:solidFill>
                            <a:srgbClr val="000000"/>
                          </a:solidFill>
                          <a:effectLst/>
                          <a:latin typeface="Arial" panose="020B0604020202020204" pitchFamily="34" charset="0"/>
                        </a:rPr>
                        <a:t>Projects</a:t>
                      </a:r>
                      <a:r>
                        <a:rPr lang="es-ES" sz="900" b="0" i="0" u="none" strike="noStrike" dirty="0">
                          <a:solidFill>
                            <a:srgbClr val="000000"/>
                          </a:solidFill>
                          <a:effectLst/>
                          <a:latin typeface="Arial" panose="020B0604020202020204" pitchFamily="34" charset="0"/>
                        </a:rPr>
                        <a:t> in </a:t>
                      </a:r>
                      <a:r>
                        <a:rPr lang="es-ES" sz="900" b="0" i="0" u="none" strike="noStrike" dirty="0" err="1">
                          <a:solidFill>
                            <a:srgbClr val="000000"/>
                          </a:solidFill>
                          <a:effectLst/>
                          <a:latin typeface="Arial" panose="020B0604020202020204" pitchFamily="34" charset="0"/>
                        </a:rPr>
                        <a:t>Provinces</a:t>
                      </a:r>
                      <a:r>
                        <a:rPr lang="es-ES" sz="900" b="0" i="0" u="none" strike="noStrike" dirty="0">
                          <a:solidFill>
                            <a:srgbClr val="000000"/>
                          </a:solidFill>
                          <a:effectLst/>
                          <a:latin typeface="Arial" panose="020B0604020202020204" pitchFamily="34" charset="0"/>
                        </a:rPr>
                        <a:t> </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204347">
                <a:tc>
                  <a:txBody>
                    <a:bodyPr/>
                    <a:lstStyle/>
                    <a:p>
                      <a:pPr marL="0" marR="62865" lvl="0" indent="0" algn="ctr" defTabSz="801688" rtl="0" eaLnBrk="1" fontAlgn="auto" latinLnBrk="0" hangingPunct="1">
                        <a:lnSpc>
                          <a:spcPct val="100000"/>
                        </a:lnSpc>
                        <a:spcBef>
                          <a:spcPts val="0"/>
                        </a:spcBef>
                        <a:spcAft>
                          <a:spcPts val="0"/>
                        </a:spcAft>
                        <a:buClrTx/>
                        <a:buSzTx/>
                        <a:buFontTx/>
                        <a:buNone/>
                        <a:tabLst/>
                        <a:defRPr/>
                      </a:pPr>
                      <a:r>
                        <a:rPr kumimoji="0" lang="es-ES" sz="900" b="1" i="0" u="none" strike="noStrike" kern="1200" cap="none" spc="0" normalizeH="0" baseline="0" dirty="0" err="1">
                          <a:ln>
                            <a:noFill/>
                          </a:ln>
                          <a:solidFill>
                            <a:srgbClr val="FFFFFF"/>
                          </a:solidFill>
                          <a:effectLst/>
                          <a:uLnTx/>
                          <a:uFillTx/>
                          <a:latin typeface="+mn-lt"/>
                          <a:ea typeface="+mn-ea"/>
                          <a:cs typeface="Calibri"/>
                        </a:rPr>
                        <a:t>Transports</a:t>
                      </a:r>
                      <a:endParaRPr kumimoji="0" lang="es-ES" sz="900" b="1" i="0" u="none" strike="noStrike" kern="1200" cap="none" spc="0" normalizeH="0" baseline="0" noProof="0" dirty="0">
                        <a:ln>
                          <a:noFill/>
                        </a:ln>
                        <a:solidFill>
                          <a:srgbClr val="FFFFFF"/>
                        </a:solidFill>
                        <a:effectLst/>
                        <a:uLnTx/>
                        <a:uFillTx/>
                        <a:latin typeface="Calibri" panose="020F0502020204030204"/>
                        <a:ea typeface="+mn-ea"/>
                        <a:cs typeface="Calibri"/>
                      </a:endParaRPr>
                    </a:p>
                  </a:txBody>
                  <a:tcPr marL="0" marR="0" marT="46990" marB="0" anchor="ctr">
                    <a:lnR w="12700" cap="flat" cmpd="sng" algn="ctr">
                      <a:solidFill>
                        <a:schemeClr val="bg1">
                          <a:lumMod val="85000"/>
                        </a:schemeClr>
                      </a:solidFill>
                      <a:prstDash val="solid"/>
                      <a:round/>
                      <a:headEnd type="none" w="med" len="med"/>
                      <a:tailEnd type="none" w="med" len="med"/>
                    </a:lnR>
                    <a:solidFill>
                      <a:srgbClr val="002060"/>
                    </a:solidFill>
                  </a:tcPr>
                </a:tc>
                <a:tc>
                  <a:txBody>
                    <a:bodyPr/>
                    <a:lstStyle/>
                    <a:p>
                      <a:pPr marL="179388" lvl="1" indent="0" algn="l" fontAlgn="ctr"/>
                      <a:r>
                        <a:rPr lang="es-PE" sz="900" b="0" i="0" u="none" strike="noStrike" dirty="0">
                          <a:solidFill>
                            <a:srgbClr val="000000"/>
                          </a:solidFill>
                          <a:effectLst/>
                          <a:latin typeface="Arial" panose="020B0604020202020204" pitchFamily="34" charset="0"/>
                        </a:rPr>
                        <a:t>South </a:t>
                      </a:r>
                      <a:r>
                        <a:rPr lang="es-PE" sz="900" b="0" i="0" u="none" strike="noStrike" dirty="0" err="1">
                          <a:solidFill>
                            <a:srgbClr val="000000"/>
                          </a:solidFill>
                          <a:effectLst/>
                          <a:latin typeface="Arial" panose="020B0604020202020204" pitchFamily="34" charset="0"/>
                        </a:rPr>
                        <a:t>Coastal</a:t>
                      </a:r>
                      <a:r>
                        <a:rPr lang="es-PE" sz="900" b="0" i="0" u="none" strike="noStrike" dirty="0">
                          <a:solidFill>
                            <a:srgbClr val="000000"/>
                          </a:solidFill>
                          <a:effectLst/>
                          <a:latin typeface="Arial" panose="020B0604020202020204" pitchFamily="34" charset="0"/>
                        </a:rPr>
                        <a:t> </a:t>
                      </a:r>
                      <a:r>
                        <a:rPr lang="es-PE" sz="900" b="0" i="0" u="none" strike="noStrike" dirty="0" err="1">
                          <a:solidFill>
                            <a:srgbClr val="000000"/>
                          </a:solidFill>
                          <a:effectLst/>
                          <a:latin typeface="Arial" panose="020B0604020202020204" pitchFamily="34" charset="0"/>
                        </a:rPr>
                        <a:t>Highway</a:t>
                      </a:r>
                      <a:endParaRPr lang="es-PE" sz="9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196596">
                <a:tc>
                  <a:txBody>
                    <a:bodyPr/>
                    <a:lstStyle/>
                    <a:p>
                      <a:pPr marL="0" marR="62865" lvl="0" indent="0" algn="ctr" defTabSz="801688" rtl="0" eaLnBrk="1" fontAlgn="auto" latinLnBrk="0" hangingPunct="1">
                        <a:lnSpc>
                          <a:spcPct val="100000"/>
                        </a:lnSpc>
                        <a:spcBef>
                          <a:spcPts val="0"/>
                        </a:spcBef>
                        <a:spcAft>
                          <a:spcPts val="0"/>
                        </a:spcAft>
                        <a:buClrTx/>
                        <a:buSzTx/>
                        <a:buFontTx/>
                        <a:buNone/>
                        <a:tabLst/>
                        <a:defRPr/>
                      </a:pPr>
                      <a:r>
                        <a:rPr kumimoji="0" lang="es-ES" sz="900" b="1" i="0" u="none" strike="noStrike" kern="1200" cap="none" spc="0" normalizeH="0" baseline="0" dirty="0" err="1">
                          <a:ln>
                            <a:noFill/>
                          </a:ln>
                          <a:solidFill>
                            <a:srgbClr val="FFFFFF"/>
                          </a:solidFill>
                          <a:effectLst/>
                          <a:uLnTx/>
                          <a:uFillTx/>
                          <a:latin typeface="+mn-lt"/>
                          <a:ea typeface="+mn-ea"/>
                          <a:cs typeface="Calibri"/>
                        </a:rPr>
                        <a:t>Transports</a:t>
                      </a:r>
                      <a:endParaRPr kumimoji="0" lang="es-ES" sz="900" b="1" i="0" u="none" strike="noStrike" kern="1200" cap="none" spc="0" normalizeH="0" baseline="0" noProof="0" dirty="0">
                        <a:ln>
                          <a:noFill/>
                        </a:ln>
                        <a:solidFill>
                          <a:srgbClr val="FFFFFF"/>
                        </a:solidFill>
                        <a:effectLst/>
                        <a:uLnTx/>
                        <a:uFillTx/>
                        <a:latin typeface="Calibri" panose="020F0502020204030204"/>
                        <a:ea typeface="+mn-ea"/>
                        <a:cs typeface="Calibri"/>
                      </a:endParaRPr>
                    </a:p>
                  </a:txBody>
                  <a:tcPr marL="0" marR="0" marT="40005" marB="0" anchor="ctr">
                    <a:lnR w="12700" cap="flat" cmpd="sng" algn="ctr">
                      <a:solidFill>
                        <a:schemeClr val="bg1">
                          <a:lumMod val="85000"/>
                        </a:schemeClr>
                      </a:solidFill>
                      <a:prstDash val="solid"/>
                      <a:round/>
                      <a:headEnd type="none" w="med" len="med"/>
                      <a:tailEnd type="none" w="med" len="med"/>
                    </a:lnR>
                    <a:solidFill>
                      <a:srgbClr val="002060"/>
                    </a:solidFill>
                  </a:tcPr>
                </a:tc>
                <a:tc>
                  <a:txBody>
                    <a:bodyPr/>
                    <a:lstStyle/>
                    <a:p>
                      <a:pPr marL="179388" lvl="1" indent="0" algn="l" fontAlgn="ctr"/>
                      <a:r>
                        <a:rPr lang="en-US" sz="900" b="0" i="0" u="none" strike="noStrike" dirty="0">
                          <a:solidFill>
                            <a:srgbClr val="000000"/>
                          </a:solidFill>
                          <a:effectLst/>
                          <a:latin typeface="Arial" panose="020B0604020202020204" pitchFamily="34" charset="0"/>
                        </a:rPr>
                        <a:t>Pan-American Highway Section (Ica - </a:t>
                      </a:r>
                      <a:r>
                        <a:rPr lang="en-US" sz="900" b="0" i="0" u="none" strike="noStrike" dirty="0" err="1">
                          <a:solidFill>
                            <a:srgbClr val="000000"/>
                          </a:solidFill>
                          <a:effectLst/>
                          <a:latin typeface="Arial" panose="020B0604020202020204" pitchFamily="34" charset="0"/>
                        </a:rPr>
                        <a:t>Quilca</a:t>
                      </a:r>
                      <a:r>
                        <a:rPr lang="en-US" sz="900" b="0" i="0" u="none" strike="noStrike" dirty="0">
                          <a:solidFill>
                            <a:srgbClr val="000000"/>
                          </a:solidFill>
                          <a:effectLst/>
                          <a:latin typeface="Arial" panose="020B0604020202020204" pitchFamily="34" charset="0"/>
                        </a:rPr>
                        <a:t> Bypass)</a:t>
                      </a:r>
                      <a:r>
                        <a:rPr lang="es-PE" sz="900" b="0" i="0" u="none" strike="noStrike" dirty="0">
                          <a:solidFill>
                            <a:srgbClr val="000000"/>
                          </a:solidFill>
                          <a:effectLst/>
                          <a:latin typeface="Arial" panose="020B0604020202020204" pitchFamily="34" charset="0"/>
                        </a:rPr>
                        <a:t> </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r h="195186">
                <a:tc>
                  <a:txBody>
                    <a:bodyPr/>
                    <a:lstStyle/>
                    <a:p>
                      <a:pPr marL="0" marR="62865" lvl="0" indent="0" algn="ctr" defTabSz="801688" rtl="0" eaLnBrk="1" fontAlgn="auto" latinLnBrk="0" hangingPunct="1">
                        <a:lnSpc>
                          <a:spcPct val="100000"/>
                        </a:lnSpc>
                        <a:spcBef>
                          <a:spcPts val="0"/>
                        </a:spcBef>
                        <a:spcAft>
                          <a:spcPts val="0"/>
                        </a:spcAft>
                        <a:buClrTx/>
                        <a:buSzTx/>
                        <a:buFontTx/>
                        <a:buNone/>
                        <a:tabLst/>
                        <a:defRPr/>
                      </a:pPr>
                      <a:r>
                        <a:rPr kumimoji="0" lang="es-ES" sz="900" b="1" i="0" u="none" strike="noStrike" kern="1200" cap="none" spc="0" normalizeH="0" baseline="0" err="1">
                          <a:ln>
                            <a:noFill/>
                          </a:ln>
                          <a:solidFill>
                            <a:srgbClr val="FFFFFF"/>
                          </a:solidFill>
                          <a:effectLst/>
                          <a:uLnTx/>
                          <a:uFillTx/>
                          <a:latin typeface="+mn-lt"/>
                          <a:ea typeface="+mn-ea"/>
                          <a:cs typeface="Calibri"/>
                        </a:rPr>
                        <a:t>Transports</a:t>
                      </a:r>
                      <a:endParaRPr kumimoji="0" lang="es-ES" sz="900" b="1" i="0" u="none" strike="noStrike" kern="1200" cap="none" spc="0" normalizeH="0" baseline="0" noProof="0">
                        <a:ln>
                          <a:noFill/>
                        </a:ln>
                        <a:solidFill>
                          <a:srgbClr val="FFFFFF"/>
                        </a:solidFill>
                        <a:effectLst/>
                        <a:uLnTx/>
                        <a:uFillTx/>
                        <a:latin typeface="Calibri" panose="020F0502020204030204"/>
                        <a:ea typeface="+mn-ea"/>
                        <a:cs typeface="Calibri"/>
                      </a:endParaRPr>
                    </a:p>
                  </a:txBody>
                  <a:tcPr marL="0" marR="0" marT="38735" marB="0" anchor="ctr">
                    <a:lnR w="12700" cap="flat" cmpd="sng" algn="ctr">
                      <a:solidFill>
                        <a:schemeClr val="bg1">
                          <a:lumMod val="85000"/>
                        </a:schemeClr>
                      </a:solidFill>
                      <a:prstDash val="solid"/>
                      <a:round/>
                      <a:headEnd type="none" w="med" len="med"/>
                      <a:tailEnd type="none" w="med" len="med"/>
                    </a:lnR>
                    <a:solidFill>
                      <a:srgbClr val="002060"/>
                    </a:solidFill>
                  </a:tcPr>
                </a:tc>
                <a:tc>
                  <a:txBody>
                    <a:bodyPr/>
                    <a:lstStyle/>
                    <a:p>
                      <a:pPr marL="179388" lvl="1" indent="0" algn="l" fontAlgn="ctr"/>
                      <a:r>
                        <a:rPr lang="es-PE" sz="900" b="0" i="0" u="none" strike="noStrike" dirty="0">
                          <a:solidFill>
                            <a:srgbClr val="000000"/>
                          </a:solidFill>
                          <a:effectLst/>
                          <a:latin typeface="Arial" panose="020B0604020202020204" pitchFamily="34" charset="0"/>
                        </a:rPr>
                        <a:t>Arequipa </a:t>
                      </a:r>
                      <a:r>
                        <a:rPr lang="es-PE" sz="900" b="0" i="0" u="none" strike="noStrike" dirty="0" err="1">
                          <a:solidFill>
                            <a:srgbClr val="000000"/>
                          </a:solidFill>
                          <a:effectLst/>
                          <a:latin typeface="Arial" panose="020B0604020202020204" pitchFamily="34" charset="0"/>
                        </a:rPr>
                        <a:t>Mass</a:t>
                      </a:r>
                      <a:r>
                        <a:rPr lang="es-PE" sz="900" b="0" i="0" u="none" strike="noStrike" dirty="0">
                          <a:solidFill>
                            <a:srgbClr val="000000"/>
                          </a:solidFill>
                          <a:effectLst/>
                          <a:latin typeface="Arial" panose="020B0604020202020204" pitchFamily="34" charset="0"/>
                        </a:rPr>
                        <a:t> </a:t>
                      </a:r>
                      <a:r>
                        <a:rPr lang="es-PE" sz="900" b="0" i="0" u="none" strike="noStrike" dirty="0" err="1">
                          <a:solidFill>
                            <a:srgbClr val="000000"/>
                          </a:solidFill>
                          <a:effectLst/>
                          <a:latin typeface="Arial" panose="020B0604020202020204" pitchFamily="34" charset="0"/>
                        </a:rPr>
                        <a:t>Transit</a:t>
                      </a:r>
                      <a:r>
                        <a:rPr lang="es-PE" sz="900" b="0" i="0" u="none" strike="noStrike" dirty="0">
                          <a:solidFill>
                            <a:srgbClr val="000000"/>
                          </a:solidFill>
                          <a:effectLst/>
                          <a:latin typeface="Arial" panose="020B0604020202020204" pitchFamily="34" charset="0"/>
                        </a:rPr>
                        <a:t> </a:t>
                      </a:r>
                      <a:r>
                        <a:rPr lang="es-PE" sz="900" b="0" i="0" u="none" strike="noStrike" dirty="0" err="1">
                          <a:solidFill>
                            <a:srgbClr val="000000"/>
                          </a:solidFill>
                          <a:effectLst/>
                          <a:latin typeface="Arial" panose="020B0604020202020204" pitchFamily="34" charset="0"/>
                        </a:rPr>
                        <a:t>Corridor</a:t>
                      </a:r>
                      <a:endParaRPr lang="es-PE" sz="9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33873493"/>
                  </a:ext>
                </a:extLst>
              </a:tr>
              <a:tr h="204347">
                <a:tc>
                  <a:txBody>
                    <a:bodyPr/>
                    <a:lstStyle/>
                    <a:p>
                      <a:pPr marL="0" marR="62865" lvl="0" indent="0" algn="ctr" defTabSz="801688" rtl="0" eaLnBrk="1" fontAlgn="auto" latinLnBrk="0" hangingPunct="1">
                        <a:lnSpc>
                          <a:spcPct val="100000"/>
                        </a:lnSpc>
                        <a:spcBef>
                          <a:spcPts val="0"/>
                        </a:spcBef>
                        <a:spcAft>
                          <a:spcPts val="0"/>
                        </a:spcAft>
                        <a:buClrTx/>
                        <a:buSzTx/>
                        <a:buFontTx/>
                        <a:buNone/>
                        <a:tabLst/>
                        <a:defRPr/>
                      </a:pPr>
                      <a:r>
                        <a:rPr kumimoji="0" lang="es-ES" sz="900" b="1" i="0" u="none" strike="noStrike" kern="1200" cap="none" spc="0" normalizeH="0" baseline="0" dirty="0" err="1">
                          <a:ln>
                            <a:noFill/>
                          </a:ln>
                          <a:solidFill>
                            <a:srgbClr val="FFFFFF"/>
                          </a:solidFill>
                          <a:effectLst/>
                          <a:uLnTx/>
                          <a:uFillTx/>
                          <a:latin typeface="+mn-lt"/>
                          <a:ea typeface="+mn-ea"/>
                          <a:cs typeface="Calibri"/>
                        </a:rPr>
                        <a:t>Transports</a:t>
                      </a:r>
                      <a:endParaRPr kumimoji="0" lang="es-ES" sz="900" b="1" i="0" u="none" strike="noStrike" kern="1200" cap="none" spc="0" normalizeH="0" baseline="0" noProof="0" dirty="0">
                        <a:ln>
                          <a:noFill/>
                        </a:ln>
                        <a:solidFill>
                          <a:srgbClr val="FFFFFF"/>
                        </a:solidFill>
                        <a:effectLst/>
                        <a:uLnTx/>
                        <a:uFillTx/>
                        <a:latin typeface="Calibri" panose="020F0502020204030204"/>
                        <a:ea typeface="+mn-ea"/>
                        <a:cs typeface="Calibri"/>
                      </a:endParaRPr>
                    </a:p>
                  </a:txBody>
                  <a:tcPr marL="0" marR="0" marT="46990" marB="0" anchor="ctr">
                    <a:lnR w="12700" cap="flat" cmpd="sng" algn="ctr">
                      <a:solidFill>
                        <a:schemeClr val="bg1">
                          <a:lumMod val="85000"/>
                        </a:schemeClr>
                      </a:solidFill>
                      <a:prstDash val="solid"/>
                      <a:round/>
                      <a:headEnd type="none" w="med" len="med"/>
                      <a:tailEnd type="none" w="med" len="med"/>
                    </a:lnR>
                    <a:solidFill>
                      <a:srgbClr val="002060"/>
                    </a:solidFill>
                  </a:tcPr>
                </a:tc>
                <a:tc>
                  <a:txBody>
                    <a:bodyPr/>
                    <a:lstStyle/>
                    <a:p>
                      <a:pPr marL="179388" lvl="1" indent="0" algn="l" fontAlgn="ctr"/>
                      <a:r>
                        <a:rPr lang="es-PE" sz="900" b="0" i="0" u="none" strike="noStrike" dirty="0">
                          <a:solidFill>
                            <a:srgbClr val="000000"/>
                          </a:solidFill>
                          <a:effectLst/>
                          <a:latin typeface="Arial" panose="020B0604020202020204" pitchFamily="34" charset="0"/>
                        </a:rPr>
                        <a:t>South </a:t>
                      </a:r>
                      <a:r>
                        <a:rPr lang="es-PE" sz="900" b="0" i="0" u="none" strike="noStrike" dirty="0" err="1">
                          <a:solidFill>
                            <a:srgbClr val="000000"/>
                          </a:solidFill>
                          <a:effectLst/>
                          <a:latin typeface="Arial" panose="020B0604020202020204" pitchFamily="34" charset="0"/>
                        </a:rPr>
                        <a:t>Expressway</a:t>
                      </a:r>
                      <a:endParaRPr lang="es-PE" sz="9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3"/>
                  </a:ext>
                </a:extLst>
              </a:tr>
              <a:tr h="162773">
                <a:tc>
                  <a:txBody>
                    <a:bodyPr/>
                    <a:lstStyle/>
                    <a:p>
                      <a:pPr marL="0" marR="59690" lvl="0" indent="0" algn="ctr" defTabSz="801688" rtl="0" eaLnBrk="1" latinLnBrk="0" hangingPunct="1">
                        <a:lnSpc>
                          <a:spcPct val="100000"/>
                        </a:lnSpc>
                        <a:spcBef>
                          <a:spcPts val="0"/>
                        </a:spcBef>
                      </a:pPr>
                      <a:r>
                        <a:rPr kumimoji="0" lang="es-PE" sz="900" b="1" i="0" u="none" strike="noStrike" kern="1200" cap="none" spc="0" normalizeH="0" baseline="0" noProof="0" dirty="0" err="1">
                          <a:ln>
                            <a:noFill/>
                          </a:ln>
                          <a:solidFill>
                            <a:srgbClr val="FFFFFF"/>
                          </a:solidFill>
                          <a:effectLst/>
                          <a:uLnTx/>
                          <a:uFillTx/>
                          <a:latin typeface="+mn-lt"/>
                          <a:ea typeface="+mn-ea"/>
                          <a:cs typeface="Calibri"/>
                        </a:rPr>
                        <a:t>Education</a:t>
                      </a:r>
                      <a:endParaRPr kumimoji="0" lang="es-PE" sz="900" b="1" i="0" u="none" strike="noStrike" kern="1200" cap="none" spc="0" normalizeH="0" baseline="0" noProof="0" dirty="0">
                        <a:ln>
                          <a:noFill/>
                        </a:ln>
                        <a:solidFill>
                          <a:srgbClr val="FFFFFF"/>
                        </a:solidFill>
                        <a:effectLst/>
                        <a:uLnTx/>
                        <a:uFillTx/>
                        <a:latin typeface="Calibri"/>
                        <a:ea typeface="+mn-ea"/>
                        <a:cs typeface="Calibri"/>
                      </a:endParaRPr>
                    </a:p>
                  </a:txBody>
                  <a:tcPr marL="0" marR="0" marT="3175" marB="0" anchor="ctr">
                    <a:lnR w="12700" cap="flat" cmpd="sng" algn="ctr">
                      <a:solidFill>
                        <a:schemeClr val="bg1">
                          <a:lumMod val="85000"/>
                        </a:schemeClr>
                      </a:solidFill>
                      <a:prstDash val="solid"/>
                      <a:round/>
                      <a:headEnd type="none" w="med" len="med"/>
                      <a:tailEnd type="none" w="med" len="med"/>
                    </a:lnR>
                    <a:solidFill>
                      <a:srgbClr val="0070C0"/>
                    </a:solidFill>
                  </a:tcPr>
                </a:tc>
                <a:tc>
                  <a:txBody>
                    <a:bodyPr/>
                    <a:lstStyle/>
                    <a:p>
                      <a:pPr marL="179388" lvl="1" indent="0" algn="l" fontAlgn="ctr"/>
                      <a:r>
                        <a:rPr lang="en-US" sz="900" b="0" i="0" u="none" strike="noStrike" dirty="0">
                          <a:solidFill>
                            <a:srgbClr val="000000"/>
                          </a:solidFill>
                          <a:effectLst/>
                          <a:latin typeface="Arial" panose="020B0604020202020204" pitchFamily="34" charset="0"/>
                        </a:rPr>
                        <a:t>High performance School Facilities - COAR Northeastern</a:t>
                      </a:r>
                      <a:endParaRPr lang="es-PE" sz="9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7"/>
                  </a:ext>
                </a:extLst>
              </a:tr>
              <a:tr h="162773">
                <a:tc>
                  <a:txBody>
                    <a:bodyPr/>
                    <a:lstStyle/>
                    <a:p>
                      <a:pPr marL="0" marR="59690" lvl="0" indent="0" algn="ctr" defTabSz="801688" rtl="0" eaLnBrk="1" latinLnBrk="0" hangingPunct="1">
                        <a:lnSpc>
                          <a:spcPct val="100000"/>
                        </a:lnSpc>
                        <a:spcBef>
                          <a:spcPts val="0"/>
                        </a:spcBef>
                      </a:pPr>
                      <a:r>
                        <a:rPr kumimoji="0" lang="es-PE" sz="900" b="1" i="0" u="none" strike="noStrike" kern="1200" cap="none" spc="0" normalizeH="0" baseline="0" noProof="0" err="1">
                          <a:ln>
                            <a:noFill/>
                          </a:ln>
                          <a:solidFill>
                            <a:srgbClr val="FFFFFF"/>
                          </a:solidFill>
                          <a:effectLst/>
                          <a:uLnTx/>
                          <a:uFillTx/>
                          <a:latin typeface="+mn-lt"/>
                          <a:ea typeface="+mn-ea"/>
                          <a:cs typeface="Calibri"/>
                        </a:rPr>
                        <a:t>Education</a:t>
                      </a:r>
                      <a:endParaRPr kumimoji="0" lang="es-PE" sz="900" b="1" i="0" u="none" strike="noStrike" kern="1200" cap="none" spc="0" normalizeH="0" baseline="0" noProof="0">
                        <a:ln>
                          <a:noFill/>
                        </a:ln>
                        <a:solidFill>
                          <a:srgbClr val="FFFFFF"/>
                        </a:solidFill>
                        <a:effectLst/>
                        <a:uLnTx/>
                        <a:uFillTx/>
                        <a:latin typeface="Calibri"/>
                        <a:ea typeface="+mn-ea"/>
                        <a:cs typeface="Calibri"/>
                      </a:endParaRPr>
                    </a:p>
                  </a:txBody>
                  <a:tcPr marL="0" marR="0" marT="6350" marB="0" anchor="ctr">
                    <a:lnR w="12700" cap="flat" cmpd="sng" algn="ctr">
                      <a:solidFill>
                        <a:schemeClr val="bg1">
                          <a:lumMod val="85000"/>
                        </a:schemeClr>
                      </a:solidFill>
                      <a:prstDash val="solid"/>
                      <a:round/>
                      <a:headEnd type="none" w="med" len="med"/>
                      <a:tailEnd type="none" w="med" len="med"/>
                    </a:lnR>
                    <a:solidFill>
                      <a:srgbClr val="0070C0"/>
                    </a:solidFill>
                  </a:tcPr>
                </a:tc>
                <a:tc>
                  <a:txBody>
                    <a:bodyPr/>
                    <a:lstStyle/>
                    <a:p>
                      <a:pPr marL="179388" lvl="1" indent="0" algn="l" fontAlgn="ctr"/>
                      <a:r>
                        <a:rPr lang="en-US" sz="900" b="0" i="0" u="none" strike="noStrike" dirty="0">
                          <a:solidFill>
                            <a:srgbClr val="000000"/>
                          </a:solidFill>
                          <a:effectLst/>
                          <a:latin typeface="Arial" panose="020B0604020202020204" pitchFamily="34" charset="0"/>
                        </a:rPr>
                        <a:t>Improvement of San Antonio Abad University in Cusco (Faculty of Sciences)</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8"/>
                  </a:ext>
                </a:extLst>
              </a:tr>
              <a:tr h="195186">
                <a:tc>
                  <a:txBody>
                    <a:bodyPr/>
                    <a:lstStyle/>
                    <a:p>
                      <a:pPr marL="0" lvl="0" indent="0" algn="ctr" defTabSz="801688" rtl="0" eaLnBrk="1" latinLnBrk="0" hangingPunct="1">
                        <a:lnSpc>
                          <a:spcPct val="100000"/>
                        </a:lnSpc>
                        <a:spcBef>
                          <a:spcPts val="0"/>
                        </a:spcBef>
                      </a:pPr>
                      <a:r>
                        <a:rPr kumimoji="0" lang="es-PE" sz="900" b="1" i="0" u="none" strike="noStrike" kern="1200" cap="none" spc="0" normalizeH="0" baseline="0" noProof="0" err="1">
                          <a:ln>
                            <a:noFill/>
                          </a:ln>
                          <a:solidFill>
                            <a:srgbClr val="FFFFFF"/>
                          </a:solidFill>
                          <a:effectLst/>
                          <a:uLnTx/>
                          <a:uFillTx/>
                          <a:latin typeface="+mn-lt"/>
                          <a:ea typeface="+mn-ea"/>
                          <a:cs typeface="Calibri"/>
                        </a:rPr>
                        <a:t>Education</a:t>
                      </a:r>
                      <a:endParaRPr kumimoji="0" lang="es-PE" sz="900" b="1" i="0" u="none" strike="noStrike" kern="1200" cap="none" spc="0" normalizeH="0" baseline="0" noProof="0">
                        <a:ln>
                          <a:noFill/>
                        </a:ln>
                        <a:solidFill>
                          <a:srgbClr val="FFFFFF"/>
                        </a:solidFill>
                        <a:effectLst/>
                        <a:uLnTx/>
                        <a:uFillTx/>
                        <a:latin typeface="Calibri"/>
                        <a:ea typeface="+mn-ea"/>
                        <a:cs typeface="Calibri"/>
                      </a:endParaRPr>
                    </a:p>
                  </a:txBody>
                  <a:tcPr marL="0" marR="0" marT="38735" marB="0" anchor="ctr">
                    <a:lnR w="12700" cap="flat" cmpd="sng" algn="ctr">
                      <a:solidFill>
                        <a:schemeClr val="bg1">
                          <a:lumMod val="85000"/>
                        </a:schemeClr>
                      </a:solidFill>
                      <a:prstDash val="solid"/>
                      <a:round/>
                      <a:headEnd type="none" w="med" len="med"/>
                      <a:tailEnd type="none" w="med" len="med"/>
                    </a:lnR>
                    <a:solidFill>
                      <a:srgbClr val="0070C0"/>
                    </a:solidFill>
                  </a:tcPr>
                </a:tc>
                <a:tc>
                  <a:txBody>
                    <a:bodyPr/>
                    <a:lstStyle/>
                    <a:p>
                      <a:pPr marL="179388" lvl="1" indent="0" algn="l" fontAlgn="ctr"/>
                      <a:r>
                        <a:rPr lang="en-US" sz="900" b="0" i="0" u="none" strike="noStrike">
                          <a:solidFill>
                            <a:srgbClr val="000000"/>
                          </a:solidFill>
                          <a:effectLst/>
                          <a:latin typeface="Arial" panose="020B0604020202020204" pitchFamily="34" charset="0"/>
                        </a:rPr>
                        <a:t>Improvement and Expansion of San Antonio Abad University in Cusco</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9"/>
                  </a:ext>
                </a:extLst>
              </a:tr>
              <a:tr h="248546">
                <a:tc>
                  <a:txBody>
                    <a:bodyPr/>
                    <a:lstStyle/>
                    <a:p>
                      <a:pPr marL="0" marR="59690" lvl="0" indent="0" algn="ctr" defTabSz="801688" rtl="0" eaLnBrk="1" latinLnBrk="0" hangingPunct="1">
                        <a:lnSpc>
                          <a:spcPct val="100000"/>
                        </a:lnSpc>
                        <a:spcBef>
                          <a:spcPts val="0"/>
                        </a:spcBef>
                      </a:pPr>
                      <a:r>
                        <a:rPr kumimoji="0" lang="es-PE" sz="900" b="1" i="0" u="none" strike="noStrike" kern="1200" cap="none" spc="0" normalizeH="0" baseline="0" noProof="0" dirty="0" err="1">
                          <a:ln>
                            <a:noFill/>
                          </a:ln>
                          <a:solidFill>
                            <a:srgbClr val="FFFFFF"/>
                          </a:solidFill>
                          <a:effectLst/>
                          <a:uLnTx/>
                          <a:uFillTx/>
                          <a:latin typeface="+mn-lt"/>
                          <a:ea typeface="+mn-ea"/>
                          <a:cs typeface="Calibri"/>
                        </a:rPr>
                        <a:t>Education</a:t>
                      </a:r>
                      <a:endParaRPr kumimoji="0" lang="es-PE" sz="900" b="1" i="0" u="none" strike="noStrike" kern="1200" cap="none" spc="0" normalizeH="0" baseline="0" noProof="0" dirty="0">
                        <a:ln>
                          <a:noFill/>
                        </a:ln>
                        <a:solidFill>
                          <a:srgbClr val="FFFFFF"/>
                        </a:solidFill>
                        <a:effectLst/>
                        <a:uLnTx/>
                        <a:uFillTx/>
                        <a:latin typeface="Calibri"/>
                        <a:ea typeface="+mn-ea"/>
                        <a:cs typeface="Calibri"/>
                      </a:endParaRPr>
                    </a:p>
                  </a:txBody>
                  <a:tcPr marL="0" marR="0" marT="1270" marB="0" anchor="ctr">
                    <a:lnR w="12700" cap="flat" cmpd="sng" algn="ctr">
                      <a:solidFill>
                        <a:schemeClr val="bg1">
                          <a:lumMod val="85000"/>
                        </a:schemeClr>
                      </a:solidFill>
                      <a:prstDash val="solid"/>
                      <a:round/>
                      <a:headEnd type="none" w="med" len="med"/>
                      <a:tailEnd type="none" w="med" len="med"/>
                    </a:lnR>
                    <a:solidFill>
                      <a:srgbClr val="0070C0"/>
                    </a:solidFill>
                  </a:tcPr>
                </a:tc>
                <a:tc>
                  <a:txBody>
                    <a:bodyPr/>
                    <a:lstStyle/>
                    <a:p>
                      <a:pPr marL="179388" lvl="1" indent="0" algn="l" fontAlgn="ctr"/>
                      <a:r>
                        <a:rPr lang="en-US" sz="900" b="0" i="0" u="none" strike="noStrike" dirty="0">
                          <a:solidFill>
                            <a:srgbClr val="000000"/>
                          </a:solidFill>
                          <a:effectLst/>
                          <a:latin typeface="Arial" panose="020B0604020202020204" pitchFamily="34" charset="0"/>
                        </a:rPr>
                        <a:t>Improvement of Specialized Educational Services in San Martín</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20"/>
                  </a:ext>
                </a:extLst>
              </a:tr>
              <a:tr h="162773">
                <a:tc>
                  <a:txBody>
                    <a:bodyPr/>
                    <a:lstStyle/>
                    <a:p>
                      <a:pPr marL="0" marR="59690" lvl="0" indent="0" algn="ctr" defTabSz="801688" rtl="0" eaLnBrk="1" latinLnBrk="0" hangingPunct="1">
                        <a:lnSpc>
                          <a:spcPct val="100000"/>
                        </a:lnSpc>
                        <a:spcBef>
                          <a:spcPts val="0"/>
                        </a:spcBef>
                      </a:pPr>
                      <a:r>
                        <a:rPr kumimoji="0" lang="es-PE" sz="900" b="1" i="0" u="none" strike="noStrike" kern="1200" cap="none" spc="0" normalizeH="0" baseline="0" noProof="0" dirty="0" err="1">
                          <a:ln>
                            <a:noFill/>
                          </a:ln>
                          <a:solidFill>
                            <a:srgbClr val="FFFFFF"/>
                          </a:solidFill>
                          <a:effectLst/>
                          <a:uLnTx/>
                          <a:uFillTx/>
                          <a:latin typeface="+mn-lt"/>
                          <a:ea typeface="+mn-ea"/>
                          <a:cs typeface="Calibri"/>
                        </a:rPr>
                        <a:t>Education</a:t>
                      </a:r>
                      <a:endParaRPr kumimoji="0" lang="es-PE" sz="900" b="1" i="0" u="none" strike="noStrike" kern="1200" cap="none" spc="0" normalizeH="0" baseline="0" noProof="0" dirty="0">
                        <a:ln>
                          <a:noFill/>
                        </a:ln>
                        <a:solidFill>
                          <a:srgbClr val="FFFFFF"/>
                        </a:solidFill>
                        <a:effectLst/>
                        <a:uLnTx/>
                        <a:uFillTx/>
                        <a:latin typeface="Calibri"/>
                        <a:ea typeface="+mn-ea"/>
                        <a:cs typeface="Calibri"/>
                      </a:endParaRPr>
                    </a:p>
                  </a:txBody>
                  <a:tcPr marL="0" marR="0" marT="1270" marB="0" anchor="ctr">
                    <a:lnR w="12700" cap="flat" cmpd="sng" algn="ctr">
                      <a:solidFill>
                        <a:schemeClr val="bg1">
                          <a:lumMod val="85000"/>
                        </a:schemeClr>
                      </a:solidFill>
                      <a:prstDash val="solid"/>
                      <a:round/>
                      <a:headEnd type="none" w="med" len="med"/>
                      <a:tailEnd type="none" w="med" len="med"/>
                    </a:lnR>
                    <a:solidFill>
                      <a:srgbClr val="0070C0"/>
                    </a:solidFill>
                  </a:tcPr>
                </a:tc>
                <a:tc>
                  <a:txBody>
                    <a:bodyPr/>
                    <a:lstStyle/>
                    <a:p>
                      <a:pPr marL="179388" lvl="1" indent="0" algn="l" fontAlgn="ctr"/>
                      <a:r>
                        <a:rPr lang="en-US" sz="900" b="0" i="0" u="none" strike="noStrike" dirty="0">
                          <a:solidFill>
                            <a:srgbClr val="000000"/>
                          </a:solidFill>
                          <a:effectLst/>
                          <a:latin typeface="Arial" panose="020B0604020202020204" pitchFamily="34" charset="0"/>
                        </a:rPr>
                        <a:t>High performance School Facilities - COAR South</a:t>
                      </a:r>
                      <a:r>
                        <a:rPr lang="es-PE" sz="900" b="0" i="0" u="none" strike="noStrike" dirty="0">
                          <a:solidFill>
                            <a:srgbClr val="000000"/>
                          </a:solidFill>
                          <a:effectLst/>
                          <a:latin typeface="Arial" panose="020B0604020202020204" pitchFamily="34" charset="0"/>
                        </a:rPr>
                        <a:t> </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21"/>
                  </a:ext>
                </a:extLst>
              </a:tr>
              <a:tr h="193777">
                <a:tc>
                  <a:txBody>
                    <a:bodyPr/>
                    <a:lstStyle/>
                    <a:p>
                      <a:pPr marL="0" marR="62865" lvl="0" indent="0" algn="ctr" defTabSz="914400" rtl="0" eaLnBrk="1" fontAlgn="auto" latinLnBrk="0" hangingPunct="1">
                        <a:lnSpc>
                          <a:spcPct val="100000"/>
                        </a:lnSpc>
                        <a:spcBef>
                          <a:spcPts val="0"/>
                        </a:spcBef>
                        <a:spcAft>
                          <a:spcPts val="0"/>
                        </a:spcAft>
                        <a:buClrTx/>
                        <a:buSzTx/>
                        <a:buFontTx/>
                        <a:buNone/>
                        <a:tabLst/>
                        <a:defRPr/>
                      </a:pPr>
                      <a:r>
                        <a:rPr kumimoji="0" lang="es-ES" sz="900" b="1" i="0" u="none" strike="noStrike" kern="1200" cap="none" spc="0" normalizeH="0" baseline="0" noProof="0" dirty="0" err="1">
                          <a:ln>
                            <a:noFill/>
                          </a:ln>
                          <a:solidFill>
                            <a:srgbClr val="FFFFFF"/>
                          </a:solidFill>
                          <a:effectLst/>
                          <a:uLnTx/>
                          <a:uFillTx/>
                          <a:latin typeface="+mn-lt"/>
                          <a:ea typeface="+mn-ea"/>
                          <a:cs typeface="Calibri"/>
                        </a:rPr>
                        <a:t>Agriculture</a:t>
                      </a:r>
                      <a:endParaRPr kumimoji="0" lang="es-ES" sz="900" b="0" i="0" u="none" strike="noStrike" kern="1200" cap="none" spc="0" normalizeH="0" baseline="0" noProof="0" dirty="0">
                        <a:ln>
                          <a:noFill/>
                        </a:ln>
                        <a:solidFill>
                          <a:prstClr val="black"/>
                        </a:solidFill>
                        <a:effectLst/>
                        <a:uLnTx/>
                        <a:uFillTx/>
                        <a:latin typeface="Calibri"/>
                        <a:ea typeface="+mn-ea"/>
                        <a:cs typeface="Calibri"/>
                      </a:endParaRPr>
                    </a:p>
                  </a:txBody>
                  <a:tcPr marL="0" marR="0" marT="37465" marB="0" anchor="ctr">
                    <a:lnR w="12700" cap="flat" cmpd="sng" algn="ctr">
                      <a:solidFill>
                        <a:schemeClr val="bg1">
                          <a:lumMod val="85000"/>
                        </a:schemeClr>
                      </a:solidFill>
                      <a:prstDash val="solid"/>
                      <a:round/>
                      <a:headEnd type="none" w="med" len="med"/>
                      <a:tailEnd type="none" w="med" len="med"/>
                    </a:lnR>
                    <a:solidFill>
                      <a:srgbClr val="3A587C"/>
                    </a:solidFill>
                  </a:tcPr>
                </a:tc>
                <a:tc>
                  <a:txBody>
                    <a:bodyPr/>
                    <a:lstStyle/>
                    <a:p>
                      <a:pPr marL="174625" indent="0" algn="l" fontAlgn="ctr"/>
                      <a:r>
                        <a:rPr lang="es-ES" sz="900" b="0" i="0" u="none" strike="noStrike" dirty="0">
                          <a:solidFill>
                            <a:srgbClr val="000000"/>
                          </a:solidFill>
                          <a:effectLst/>
                          <a:latin typeface="Arial"/>
                        </a:rPr>
                        <a:t>Ica </a:t>
                      </a:r>
                      <a:r>
                        <a:rPr lang="es-ES" sz="900" b="0" i="0" u="none" strike="noStrike" dirty="0" err="1">
                          <a:solidFill>
                            <a:srgbClr val="000000"/>
                          </a:solidFill>
                          <a:effectLst/>
                          <a:latin typeface="Arial"/>
                        </a:rPr>
                        <a:t>Water</a:t>
                      </a:r>
                      <a:r>
                        <a:rPr lang="es-ES" sz="900" b="0" i="0" u="none" strike="noStrike" dirty="0">
                          <a:solidFill>
                            <a:srgbClr val="000000"/>
                          </a:solidFill>
                          <a:effectLst/>
                          <a:latin typeface="Arial"/>
                        </a:rPr>
                        <a:t> </a:t>
                      </a:r>
                      <a:r>
                        <a:rPr lang="es-ES" sz="900" b="0" i="0" u="none" strike="noStrike" dirty="0" err="1">
                          <a:solidFill>
                            <a:srgbClr val="000000"/>
                          </a:solidFill>
                          <a:effectLst/>
                          <a:latin typeface="Arial"/>
                        </a:rPr>
                        <a:t>Assurance</a:t>
                      </a:r>
                      <a:r>
                        <a:rPr lang="es-ES" sz="900" b="0" i="0" u="none" strike="noStrike" dirty="0">
                          <a:solidFill>
                            <a:srgbClr val="000000"/>
                          </a:solidFill>
                          <a:effectLst/>
                          <a:latin typeface="Arial"/>
                        </a:rPr>
                        <a:t> </a:t>
                      </a:r>
                      <a:r>
                        <a:rPr lang="es-ES" sz="900" b="0" i="0" u="none" strike="noStrike" dirty="0" err="1">
                          <a:solidFill>
                            <a:srgbClr val="000000"/>
                          </a:solidFill>
                          <a:effectLst/>
                          <a:latin typeface="Arial"/>
                        </a:rPr>
                        <a:t>System</a:t>
                      </a:r>
                      <a:endParaRPr lang="es-ES" sz="900" b="0" i="0" u="none" strike="noStrike" dirty="0">
                        <a:solidFill>
                          <a:srgbClr val="000000"/>
                        </a:solidFill>
                        <a:effectLst/>
                        <a:latin typeface="Arial"/>
                      </a:endParaRP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88866587"/>
                  </a:ext>
                </a:extLst>
              </a:tr>
              <a:tr h="206461">
                <a:tc>
                  <a:txBody>
                    <a:bodyPr/>
                    <a:lstStyle/>
                    <a:p>
                      <a:pPr marL="0" marR="62865" lvl="0" indent="0" algn="ctr" defTabSz="914400" rtl="0">
                        <a:lnSpc>
                          <a:spcPct val="100000"/>
                        </a:lnSpc>
                        <a:spcBef>
                          <a:spcPts val="0"/>
                        </a:spcBef>
                        <a:spcAft>
                          <a:spcPts val="0"/>
                        </a:spcAft>
                        <a:buClrTx/>
                        <a:buSzTx/>
                        <a:buFontTx/>
                        <a:buNone/>
                        <a:tabLst/>
                        <a:defRPr/>
                      </a:pPr>
                      <a:r>
                        <a:rPr kumimoji="0" lang="es-ES" sz="900" b="1" i="0" u="none" strike="noStrike" kern="1200" cap="none" spc="0" normalizeH="0" baseline="0" noProof="0" dirty="0" err="1">
                          <a:ln>
                            <a:noFill/>
                          </a:ln>
                          <a:solidFill>
                            <a:srgbClr val="FFFFFF"/>
                          </a:solidFill>
                          <a:effectLst/>
                          <a:uLnTx/>
                          <a:uFillTx/>
                          <a:latin typeface="+mn-lt"/>
                          <a:ea typeface="+mn-ea"/>
                          <a:cs typeface="Calibri"/>
                        </a:rPr>
                        <a:t>Agriculture</a:t>
                      </a:r>
                      <a:endParaRPr kumimoji="0" lang="es-ES" sz="900" b="0" i="0" u="none" strike="noStrike" kern="1200" cap="none" spc="0" normalizeH="0" baseline="0" noProof="0" dirty="0">
                        <a:ln>
                          <a:noFill/>
                        </a:ln>
                        <a:solidFill>
                          <a:prstClr val="black"/>
                        </a:solidFill>
                        <a:effectLst/>
                        <a:uLnTx/>
                        <a:uFillTx/>
                        <a:latin typeface="Calibri"/>
                        <a:ea typeface="+mn-ea"/>
                        <a:cs typeface="Calibri"/>
                      </a:endParaRPr>
                    </a:p>
                  </a:txBody>
                  <a:tcPr marL="0" marR="0" marT="48895" marB="0" anchor="ctr">
                    <a:lnR w="12700" cap="flat" cmpd="sng" algn="ctr">
                      <a:solidFill>
                        <a:schemeClr val="bg1">
                          <a:lumMod val="85000"/>
                        </a:schemeClr>
                      </a:solidFill>
                      <a:prstDash val="solid"/>
                      <a:round/>
                      <a:headEnd type="none" w="med" len="med"/>
                      <a:tailEnd type="none" w="med" len="med"/>
                    </a:lnR>
                    <a:solidFill>
                      <a:srgbClr val="3A587C"/>
                    </a:solidFill>
                  </a:tcPr>
                </a:tc>
                <a:tc>
                  <a:txBody>
                    <a:bodyPr/>
                    <a:lstStyle/>
                    <a:p>
                      <a:pPr marL="174625" indent="0" algn="l" fontAlgn="ctr"/>
                      <a:r>
                        <a:rPr lang="es-PE" sz="900" b="0" i="0" u="none" strike="noStrike" dirty="0" err="1">
                          <a:solidFill>
                            <a:srgbClr val="000000"/>
                          </a:solidFill>
                          <a:effectLst/>
                          <a:latin typeface="Arial"/>
                        </a:rPr>
                        <a:t>Chinecas</a:t>
                      </a:r>
                      <a:r>
                        <a:rPr lang="es-PE" sz="900" b="0" i="0" u="none" strike="noStrike" dirty="0">
                          <a:solidFill>
                            <a:srgbClr val="000000"/>
                          </a:solidFill>
                          <a:effectLst/>
                          <a:latin typeface="Arial"/>
                        </a:rPr>
                        <a:t> </a:t>
                      </a:r>
                      <a:r>
                        <a:rPr lang="es-PE" sz="900" b="0" i="0" u="none" strike="noStrike" dirty="0" err="1">
                          <a:solidFill>
                            <a:srgbClr val="000000"/>
                          </a:solidFill>
                          <a:effectLst/>
                          <a:latin typeface="Arial"/>
                        </a:rPr>
                        <a:t>Special</a:t>
                      </a:r>
                      <a:r>
                        <a:rPr lang="es-PE" sz="900" b="0" i="0" u="none" strike="noStrike" dirty="0">
                          <a:solidFill>
                            <a:srgbClr val="000000"/>
                          </a:solidFill>
                          <a:effectLst/>
                          <a:latin typeface="Arial"/>
                        </a:rPr>
                        <a:t> </a:t>
                      </a:r>
                      <a:r>
                        <a:rPr lang="es-PE" sz="900" b="0" i="0" u="none" strike="noStrike" dirty="0" err="1">
                          <a:solidFill>
                            <a:srgbClr val="000000"/>
                          </a:solidFill>
                          <a:effectLst/>
                          <a:latin typeface="Arial"/>
                        </a:rPr>
                        <a:t>Irrigation</a:t>
                      </a:r>
                      <a:r>
                        <a:rPr lang="es-PE" sz="900" b="0" i="0" u="none" strike="noStrike" dirty="0">
                          <a:solidFill>
                            <a:srgbClr val="000000"/>
                          </a:solidFill>
                          <a:effectLst/>
                          <a:latin typeface="Arial"/>
                        </a:rPr>
                        <a:t> Project</a:t>
                      </a:r>
                      <a:endParaRPr lang="es-PE" sz="9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811437904"/>
                  </a:ext>
                </a:extLst>
              </a:tr>
              <a:tr h="204347">
                <a:tc>
                  <a:txBody>
                    <a:bodyPr/>
                    <a:lstStyle/>
                    <a:p>
                      <a:pPr marL="0" marR="62865" lvl="0" indent="0" algn="ctr" defTabSz="914400" rtl="0">
                        <a:lnSpc>
                          <a:spcPct val="100000"/>
                        </a:lnSpc>
                        <a:spcBef>
                          <a:spcPts val="0"/>
                        </a:spcBef>
                        <a:spcAft>
                          <a:spcPts val="0"/>
                        </a:spcAft>
                        <a:buClrTx/>
                        <a:buSzTx/>
                        <a:buFontTx/>
                        <a:buNone/>
                        <a:tabLst/>
                        <a:defRPr/>
                      </a:pPr>
                      <a:r>
                        <a:rPr kumimoji="0" lang="es-ES" sz="900" b="1" i="0" u="none" strike="noStrike" kern="1200" cap="none" spc="0" normalizeH="0" baseline="0" noProof="0" dirty="0" err="1">
                          <a:ln>
                            <a:noFill/>
                          </a:ln>
                          <a:solidFill>
                            <a:srgbClr val="FFFFFF"/>
                          </a:solidFill>
                          <a:effectLst/>
                          <a:uLnTx/>
                          <a:uFillTx/>
                          <a:latin typeface="+mn-lt"/>
                          <a:ea typeface="+mn-ea"/>
                          <a:cs typeface="Calibri"/>
                        </a:rPr>
                        <a:t>Agriculture</a:t>
                      </a:r>
                      <a:endParaRPr kumimoji="0" lang="es-ES" sz="900" b="0" i="0" u="none" strike="noStrike" kern="1200" cap="none" spc="0" normalizeH="0" baseline="0" noProof="0" dirty="0">
                        <a:ln>
                          <a:noFill/>
                        </a:ln>
                        <a:solidFill>
                          <a:prstClr val="black"/>
                        </a:solidFill>
                        <a:effectLst/>
                        <a:uLnTx/>
                        <a:uFillTx/>
                        <a:latin typeface="+mn-lt"/>
                        <a:ea typeface="+mn-ea"/>
                        <a:cs typeface="Calibri"/>
                      </a:endParaRPr>
                    </a:p>
                  </a:txBody>
                  <a:tcPr marL="0" marR="0" marT="46990" marB="0" anchor="ctr">
                    <a:lnR w="12700" cap="flat" cmpd="sng" algn="ctr">
                      <a:solidFill>
                        <a:schemeClr val="bg1">
                          <a:lumMod val="85000"/>
                        </a:schemeClr>
                      </a:solidFill>
                      <a:prstDash val="solid"/>
                      <a:round/>
                      <a:headEnd type="none" w="med" len="med"/>
                      <a:tailEnd type="none" w="med" len="med"/>
                    </a:lnR>
                    <a:solidFill>
                      <a:srgbClr val="3A587C"/>
                    </a:solidFill>
                  </a:tcPr>
                </a:tc>
                <a:tc>
                  <a:txBody>
                    <a:bodyPr/>
                    <a:lstStyle/>
                    <a:p>
                      <a:pPr marL="174625" indent="0" algn="l" fontAlgn="ctr"/>
                      <a:r>
                        <a:rPr lang="es-ES" sz="900" b="0" i="0" u="none" strike="noStrike" baseline="0" noProof="0" dirty="0">
                          <a:solidFill>
                            <a:srgbClr val="000000"/>
                          </a:solidFill>
                          <a:effectLst/>
                          <a:latin typeface="Arial"/>
                        </a:rPr>
                        <a:t>Chancay-Lambayeque </a:t>
                      </a:r>
                      <a:r>
                        <a:rPr lang="es-ES" sz="900" b="0" i="0" u="none" strike="noStrike" baseline="0" noProof="0" dirty="0" err="1">
                          <a:solidFill>
                            <a:srgbClr val="000000"/>
                          </a:solidFill>
                          <a:effectLst/>
                          <a:latin typeface="Arial"/>
                        </a:rPr>
                        <a:t>Irrigation</a:t>
                      </a:r>
                      <a:r>
                        <a:rPr lang="es-ES" sz="900" b="0" i="0" u="none" strike="noStrike" baseline="0" noProof="0" dirty="0">
                          <a:solidFill>
                            <a:srgbClr val="000000"/>
                          </a:solidFill>
                          <a:effectLst/>
                          <a:latin typeface="Arial"/>
                        </a:rPr>
                        <a:t> Project </a:t>
                      </a:r>
                      <a:endParaRPr lang="es-ES" sz="900" b="0" i="0" u="none" strike="noStrike" dirty="0">
                        <a:solidFill>
                          <a:srgbClr val="000000"/>
                        </a:solidFill>
                        <a:effectLst/>
                        <a:latin typeface="Arial"/>
                      </a:endParaRP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829988458"/>
                  </a:ext>
                </a:extLst>
              </a:tr>
              <a:tr h="177570">
                <a:tc>
                  <a:txBody>
                    <a:bodyPr/>
                    <a:lstStyle/>
                    <a:p>
                      <a:pPr marR="62865" lvl="0" algn="ctr">
                        <a:lnSpc>
                          <a:spcPct val="100000"/>
                        </a:lnSpc>
                        <a:spcBef>
                          <a:spcPts val="180"/>
                        </a:spcBef>
                      </a:pPr>
                      <a:r>
                        <a:rPr lang="es-ES" sz="900" b="1" dirty="0" err="1">
                          <a:solidFill>
                            <a:srgbClr val="FFFFFF"/>
                          </a:solidFill>
                          <a:latin typeface="+mn-lt"/>
                          <a:cs typeface="Calibri"/>
                        </a:rPr>
                        <a:t>Sanitation</a:t>
                      </a:r>
                      <a:endParaRPr sz="900" dirty="0">
                        <a:latin typeface="Calibri"/>
                        <a:cs typeface="Calibri"/>
                      </a:endParaRPr>
                    </a:p>
                  </a:txBody>
                  <a:tcPr marL="0" marR="0" marT="22860" marB="0" anchor="ctr">
                    <a:lnR w="12700" cap="flat" cmpd="sng" algn="ctr">
                      <a:solidFill>
                        <a:schemeClr val="bg1">
                          <a:lumMod val="85000"/>
                        </a:schemeClr>
                      </a:solidFill>
                      <a:prstDash val="solid"/>
                      <a:round/>
                      <a:headEnd type="none" w="med" len="med"/>
                      <a:tailEnd type="none" w="med" len="med"/>
                    </a:lnR>
                    <a:solidFill>
                      <a:srgbClr val="0070C0"/>
                    </a:solidFill>
                  </a:tcPr>
                </a:tc>
                <a:tc>
                  <a:txBody>
                    <a:bodyPr/>
                    <a:lstStyle/>
                    <a:p>
                      <a:pPr marL="174625" indent="0" algn="l" fontAlgn="ctr"/>
                      <a:r>
                        <a:rPr lang="en-US" sz="900" b="0" i="0" u="none" strike="noStrike" dirty="0">
                          <a:solidFill>
                            <a:srgbClr val="000000"/>
                          </a:solidFill>
                          <a:effectLst/>
                          <a:latin typeface="Arial"/>
                        </a:rPr>
                        <a:t>Wastewater Treatment Plants Rescue Plan</a:t>
                      </a:r>
                      <a:endParaRPr lang="es-PE" sz="900" b="0" i="0" u="none" strike="noStrike" dirty="0">
                        <a:solidFill>
                          <a:srgbClr val="000000"/>
                        </a:solidFill>
                        <a:effectLst/>
                        <a:latin typeface="Arial"/>
                      </a:endParaRP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212644467"/>
                  </a:ext>
                </a:extLst>
              </a:tr>
              <a:tr h="167924">
                <a:tc>
                  <a:txBody>
                    <a:bodyPr/>
                    <a:lstStyle/>
                    <a:p>
                      <a:pPr marL="0" marR="62865" lvl="0" indent="0" algn="ctr" defTabSz="914400" rtl="0" eaLnBrk="1" fontAlgn="auto" latinLnBrk="0" hangingPunct="1">
                        <a:lnSpc>
                          <a:spcPct val="100000"/>
                        </a:lnSpc>
                        <a:spcBef>
                          <a:spcPts val="180"/>
                        </a:spcBef>
                        <a:spcAft>
                          <a:spcPts val="0"/>
                        </a:spcAft>
                        <a:buClrTx/>
                        <a:buSzTx/>
                        <a:buFontTx/>
                        <a:buNone/>
                        <a:tabLst/>
                        <a:defRPr/>
                      </a:pPr>
                      <a:r>
                        <a:rPr lang="es-ES" sz="900" b="1" dirty="0" err="1">
                          <a:solidFill>
                            <a:srgbClr val="FFFFFF"/>
                          </a:solidFill>
                          <a:latin typeface="+mn-lt"/>
                          <a:cs typeface="Calibri"/>
                        </a:rPr>
                        <a:t>Sanitation</a:t>
                      </a:r>
                      <a:endParaRPr kumimoji="0" lang="es-ES" sz="900" b="0" i="0" u="none" strike="noStrike" kern="1200" cap="none" spc="0" normalizeH="0" baseline="0" noProof="0" dirty="0">
                        <a:ln>
                          <a:noFill/>
                        </a:ln>
                        <a:solidFill>
                          <a:prstClr val="black"/>
                        </a:solidFill>
                        <a:effectLst/>
                        <a:uLnTx/>
                        <a:uFillTx/>
                        <a:latin typeface="Calibri"/>
                        <a:ea typeface="+mn-ea"/>
                        <a:cs typeface="Calibri"/>
                      </a:endParaRPr>
                    </a:p>
                  </a:txBody>
                  <a:tcPr marL="0" marR="0" marT="3175" marB="0" anchor="ctr">
                    <a:lnR w="12700" cap="flat" cmpd="sng" algn="ctr">
                      <a:solidFill>
                        <a:schemeClr val="bg1">
                          <a:lumMod val="85000"/>
                        </a:schemeClr>
                      </a:solidFill>
                      <a:prstDash val="solid"/>
                      <a:round/>
                      <a:headEnd type="none" w="med" len="med"/>
                      <a:tailEnd type="none" w="med" len="med"/>
                    </a:lnR>
                    <a:solidFill>
                      <a:srgbClr val="0070C0"/>
                    </a:solidFill>
                  </a:tcPr>
                </a:tc>
                <a:tc>
                  <a:txBody>
                    <a:bodyPr/>
                    <a:lstStyle/>
                    <a:p>
                      <a:pPr marL="174625" indent="0" algn="l" fontAlgn="ctr"/>
                      <a:r>
                        <a:rPr lang="es-PE" sz="900" b="0" i="0" u="none" strike="noStrike" dirty="0">
                          <a:solidFill>
                            <a:srgbClr val="000000"/>
                          </a:solidFill>
                          <a:effectLst/>
                          <a:latin typeface="Arial"/>
                        </a:rPr>
                        <a:t>Huaraz </a:t>
                      </a:r>
                      <a:r>
                        <a:rPr lang="es-PE" sz="900" b="0" i="0" u="none" strike="noStrike" dirty="0" err="1">
                          <a:solidFill>
                            <a:srgbClr val="000000"/>
                          </a:solidFill>
                          <a:effectLst/>
                          <a:latin typeface="Arial"/>
                        </a:rPr>
                        <a:t>Wastewater</a:t>
                      </a:r>
                      <a:r>
                        <a:rPr lang="es-PE" sz="900" b="0" i="0" u="none" strike="noStrike" dirty="0">
                          <a:solidFill>
                            <a:srgbClr val="000000"/>
                          </a:solidFill>
                          <a:effectLst/>
                          <a:latin typeface="Arial"/>
                        </a:rPr>
                        <a:t> </a:t>
                      </a:r>
                      <a:r>
                        <a:rPr lang="es-PE" sz="900" b="0" i="0" u="none" strike="noStrike" dirty="0" err="1">
                          <a:solidFill>
                            <a:srgbClr val="000000"/>
                          </a:solidFill>
                          <a:effectLst/>
                          <a:latin typeface="Arial"/>
                        </a:rPr>
                        <a:t>Treatment</a:t>
                      </a:r>
                      <a:r>
                        <a:rPr lang="es-PE" sz="900" b="0" i="0" u="none" strike="noStrike" dirty="0">
                          <a:solidFill>
                            <a:srgbClr val="000000"/>
                          </a:solidFill>
                          <a:effectLst/>
                          <a:latin typeface="Arial"/>
                        </a:rPr>
                        <a:t> </a:t>
                      </a:r>
                      <a:r>
                        <a:rPr lang="es-PE" sz="900" b="0" i="0" u="none" strike="noStrike" dirty="0" err="1">
                          <a:solidFill>
                            <a:srgbClr val="000000"/>
                          </a:solidFill>
                          <a:effectLst/>
                          <a:latin typeface="Arial"/>
                        </a:rPr>
                        <a:t>Plant</a:t>
                      </a:r>
                      <a:endParaRPr lang="es-PE" sz="9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37931369"/>
                  </a:ext>
                </a:extLst>
              </a:tr>
              <a:tr h="167924">
                <a:tc>
                  <a:txBody>
                    <a:bodyPr/>
                    <a:lstStyle/>
                    <a:p>
                      <a:pPr marL="0" marR="62865" lvl="0" indent="0" algn="ctr" defTabSz="914400" rtl="0" eaLnBrk="1" fontAlgn="auto" latinLnBrk="0" hangingPunct="1">
                        <a:lnSpc>
                          <a:spcPct val="100000"/>
                        </a:lnSpc>
                        <a:spcBef>
                          <a:spcPts val="180"/>
                        </a:spcBef>
                        <a:spcAft>
                          <a:spcPts val="0"/>
                        </a:spcAft>
                        <a:buClrTx/>
                        <a:buSzTx/>
                        <a:buFontTx/>
                        <a:buNone/>
                        <a:tabLst/>
                        <a:defRPr/>
                      </a:pPr>
                      <a:r>
                        <a:rPr lang="es-ES" sz="900" b="1" dirty="0" err="1">
                          <a:solidFill>
                            <a:srgbClr val="FFFFFF"/>
                          </a:solidFill>
                          <a:latin typeface="+mn-lt"/>
                          <a:cs typeface="Calibri"/>
                        </a:rPr>
                        <a:t>Sanitation</a:t>
                      </a:r>
                      <a:endParaRPr kumimoji="0" lang="es-ES" sz="900" b="0" i="0" u="none" strike="noStrike" kern="1200" cap="none" spc="0" normalizeH="0" baseline="0" noProof="0" dirty="0">
                        <a:ln>
                          <a:noFill/>
                        </a:ln>
                        <a:solidFill>
                          <a:prstClr val="black"/>
                        </a:solidFill>
                        <a:effectLst/>
                        <a:uLnTx/>
                        <a:uFillTx/>
                        <a:latin typeface="Calibri"/>
                        <a:ea typeface="+mn-ea"/>
                        <a:cs typeface="Calibri"/>
                      </a:endParaRPr>
                    </a:p>
                  </a:txBody>
                  <a:tcPr marL="0" marR="0" marT="3175" marB="0" anchor="ctr">
                    <a:lnR w="12700" cap="flat" cmpd="sng" algn="ctr">
                      <a:solidFill>
                        <a:schemeClr val="bg1">
                          <a:lumMod val="85000"/>
                        </a:schemeClr>
                      </a:solidFill>
                      <a:prstDash val="solid"/>
                      <a:round/>
                      <a:headEnd type="none" w="med" len="med"/>
                      <a:tailEnd type="none" w="med" len="med"/>
                    </a:lnR>
                    <a:solidFill>
                      <a:srgbClr val="0070C0"/>
                    </a:solidFill>
                  </a:tcPr>
                </a:tc>
                <a:tc>
                  <a:txBody>
                    <a:bodyPr/>
                    <a:lstStyle/>
                    <a:p>
                      <a:pPr marL="174625" indent="0" algn="l" fontAlgn="ctr"/>
                      <a:r>
                        <a:rPr lang="es-ES" sz="900" b="0" i="0" u="none" strike="noStrike" dirty="0">
                          <a:solidFill>
                            <a:srgbClr val="000000"/>
                          </a:solidFill>
                          <a:effectLst/>
                          <a:latin typeface="Arial"/>
                        </a:rPr>
                        <a:t>Lambayeque </a:t>
                      </a:r>
                      <a:r>
                        <a:rPr lang="en-US" sz="900" b="0" i="0" u="none" strike="noStrike" dirty="0">
                          <a:solidFill>
                            <a:srgbClr val="000000"/>
                          </a:solidFill>
                          <a:effectLst/>
                          <a:latin typeface="Arial"/>
                        </a:rPr>
                        <a:t>Wastewater Treatment System</a:t>
                      </a:r>
                      <a:endParaRPr lang="es-ES" sz="900" b="0" i="0" u="none" strike="noStrike" dirty="0">
                        <a:solidFill>
                          <a:srgbClr val="000000"/>
                        </a:solidFill>
                        <a:effectLst/>
                        <a:latin typeface="Arial"/>
                      </a:endParaRP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818424252"/>
                  </a:ext>
                </a:extLst>
              </a:tr>
              <a:tr h="167924">
                <a:tc>
                  <a:txBody>
                    <a:bodyPr/>
                    <a:lstStyle/>
                    <a:p>
                      <a:pPr marL="0" marR="62865" lvl="0" indent="0" algn="ctr" defTabSz="914400" rtl="0" eaLnBrk="1" fontAlgn="auto" latinLnBrk="0" hangingPunct="1">
                        <a:lnSpc>
                          <a:spcPct val="100000"/>
                        </a:lnSpc>
                        <a:spcBef>
                          <a:spcPts val="180"/>
                        </a:spcBef>
                        <a:spcAft>
                          <a:spcPts val="0"/>
                        </a:spcAft>
                        <a:buClrTx/>
                        <a:buSzTx/>
                        <a:buFontTx/>
                        <a:buNone/>
                        <a:tabLst/>
                        <a:defRPr/>
                      </a:pPr>
                      <a:r>
                        <a:rPr lang="es-ES" sz="900" b="1" dirty="0" err="1">
                          <a:solidFill>
                            <a:srgbClr val="FFFFFF"/>
                          </a:solidFill>
                          <a:latin typeface="+mn-lt"/>
                          <a:cs typeface="Calibri"/>
                        </a:rPr>
                        <a:t>Sanitation</a:t>
                      </a:r>
                      <a:endParaRPr kumimoji="0" lang="es-ES" sz="900" b="0" i="0" u="none" strike="noStrike" kern="1200" cap="none" spc="0" normalizeH="0" baseline="0" noProof="0" dirty="0">
                        <a:ln>
                          <a:noFill/>
                        </a:ln>
                        <a:solidFill>
                          <a:prstClr val="black"/>
                        </a:solidFill>
                        <a:effectLst/>
                        <a:uLnTx/>
                        <a:uFillTx/>
                        <a:latin typeface="Calibri"/>
                        <a:ea typeface="+mn-ea"/>
                        <a:cs typeface="Calibri"/>
                      </a:endParaRPr>
                    </a:p>
                  </a:txBody>
                  <a:tcPr marL="0" marR="0" marT="6350" marB="0" anchor="ctr">
                    <a:lnR w="12700" cap="flat" cmpd="sng" algn="ctr">
                      <a:solidFill>
                        <a:schemeClr val="bg1">
                          <a:lumMod val="85000"/>
                        </a:schemeClr>
                      </a:solidFill>
                      <a:prstDash val="solid"/>
                      <a:round/>
                      <a:headEnd type="none" w="med" len="med"/>
                      <a:tailEnd type="none" w="med" len="med"/>
                    </a:lnR>
                    <a:solidFill>
                      <a:srgbClr val="0070C0"/>
                    </a:solidFill>
                  </a:tcPr>
                </a:tc>
                <a:tc>
                  <a:txBody>
                    <a:bodyPr/>
                    <a:lstStyle/>
                    <a:p>
                      <a:pPr marL="174625" indent="0" algn="l" fontAlgn="ctr"/>
                      <a:r>
                        <a:rPr lang="es-PE" sz="900" b="0" i="0" u="none" strike="noStrike" dirty="0" err="1">
                          <a:solidFill>
                            <a:srgbClr val="000000"/>
                          </a:solidFill>
                          <a:effectLst/>
                          <a:latin typeface="Arial" panose="020B0604020202020204" pitchFamily="34" charset="0"/>
                        </a:rPr>
                        <a:t>Expansion</a:t>
                      </a:r>
                      <a:r>
                        <a:rPr lang="es-PE" sz="900" b="0" i="0" u="none" strike="noStrike" dirty="0">
                          <a:solidFill>
                            <a:srgbClr val="000000"/>
                          </a:solidFill>
                          <a:effectLst/>
                          <a:latin typeface="Arial" panose="020B0604020202020204" pitchFamily="34" charset="0"/>
                        </a:rPr>
                        <a:t> </a:t>
                      </a:r>
                      <a:r>
                        <a:rPr lang="es-PE" sz="900" b="0" i="0" u="none" strike="noStrike" dirty="0" err="1">
                          <a:solidFill>
                            <a:srgbClr val="000000"/>
                          </a:solidFill>
                          <a:effectLst/>
                          <a:latin typeface="Arial" panose="020B0604020202020204" pitchFamily="34" charset="0"/>
                        </a:rPr>
                        <a:t>of</a:t>
                      </a:r>
                      <a:r>
                        <a:rPr lang="es-PE" sz="900" b="0" i="0" u="none" strike="noStrike" dirty="0">
                          <a:solidFill>
                            <a:srgbClr val="000000"/>
                          </a:solidFill>
                          <a:effectLst/>
                          <a:latin typeface="Arial" panose="020B0604020202020204" pitchFamily="34" charset="0"/>
                        </a:rPr>
                        <a:t> </a:t>
                      </a:r>
                      <a:r>
                        <a:rPr lang="es-PE" sz="900" b="0" i="0" u="none" strike="noStrike" dirty="0" err="1">
                          <a:solidFill>
                            <a:srgbClr val="000000"/>
                          </a:solidFill>
                          <a:effectLst/>
                          <a:latin typeface="Arial" panose="020B0604020202020204" pitchFamily="34" charset="0"/>
                        </a:rPr>
                        <a:t>the</a:t>
                      </a:r>
                      <a:r>
                        <a:rPr lang="es-PE" sz="900" b="0" i="0" u="none" strike="noStrike" dirty="0">
                          <a:solidFill>
                            <a:srgbClr val="000000"/>
                          </a:solidFill>
                          <a:effectLst/>
                          <a:latin typeface="Arial" panose="020B0604020202020204" pitchFamily="34" charset="0"/>
                        </a:rPr>
                        <a:t> Chira</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33455492"/>
                  </a:ext>
                </a:extLst>
              </a:tr>
              <a:tr h="167924">
                <a:tc>
                  <a:txBody>
                    <a:bodyPr/>
                    <a:lstStyle/>
                    <a:p>
                      <a:pPr marR="59690" lvl="0" algn="ctr">
                        <a:lnSpc>
                          <a:spcPct val="100000"/>
                        </a:lnSpc>
                        <a:spcBef>
                          <a:spcPts val="10"/>
                        </a:spcBef>
                      </a:pPr>
                      <a:r>
                        <a:rPr kumimoji="0" lang="es-PE" sz="900" b="1" i="0" u="none" strike="noStrike" kern="1200" cap="none" spc="0" normalizeH="0" baseline="0" noProof="0">
                          <a:ln>
                            <a:noFill/>
                          </a:ln>
                          <a:solidFill>
                            <a:srgbClr val="FFFFFF"/>
                          </a:solidFill>
                          <a:effectLst/>
                          <a:uLnTx/>
                          <a:uFillTx/>
                          <a:latin typeface="Calibri" panose="020F0502020204030204"/>
                          <a:ea typeface="+mn-ea"/>
                          <a:cs typeface="Calibri"/>
                        </a:rPr>
                        <a:t>Production</a:t>
                      </a:r>
                      <a:endParaRPr lang="es-PE" sz="900" noProof="0" dirty="0">
                        <a:latin typeface="Calibri"/>
                        <a:cs typeface="Calibri"/>
                      </a:endParaRPr>
                    </a:p>
                  </a:txBody>
                  <a:tcPr marL="0" marR="0" marT="1270" marB="0" anchor="ctr">
                    <a:lnR w="12700" cap="flat" cmpd="sng" algn="ctr">
                      <a:solidFill>
                        <a:schemeClr val="bg1">
                          <a:lumMod val="85000"/>
                        </a:schemeClr>
                      </a:solidFill>
                      <a:prstDash val="solid"/>
                      <a:round/>
                      <a:headEnd type="none" w="med" len="med"/>
                      <a:tailEnd type="none" w="med" len="med"/>
                    </a:lnR>
                    <a:solidFill>
                      <a:srgbClr val="002060"/>
                    </a:solidFill>
                  </a:tcPr>
                </a:tc>
                <a:tc>
                  <a:txBody>
                    <a:bodyPr/>
                    <a:lstStyle/>
                    <a:p>
                      <a:pPr marL="179070" lvl="1" indent="0" algn="l" fontAlgn="ctr"/>
                      <a:r>
                        <a:rPr lang="es-PE" sz="900" b="0" i="0" u="none" strike="noStrike" dirty="0">
                          <a:solidFill>
                            <a:srgbClr val="000000"/>
                          </a:solidFill>
                          <a:effectLst/>
                          <a:latin typeface="Arial"/>
                        </a:rPr>
                        <a:t>Ilo Industrial Park</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997671898"/>
                  </a:ext>
                </a:extLst>
              </a:tr>
              <a:tr h="204347">
                <a:tc>
                  <a:txBody>
                    <a:bodyPr/>
                    <a:lstStyle/>
                    <a:p>
                      <a:pPr lvl="0" algn="ctr">
                        <a:lnSpc>
                          <a:spcPct val="100000"/>
                        </a:lnSpc>
                        <a:spcBef>
                          <a:spcPts val="370"/>
                        </a:spcBef>
                      </a:pPr>
                      <a:r>
                        <a:rPr kumimoji="0" lang="es-PE" sz="900" b="1" i="0" u="none" strike="noStrike" kern="1200" cap="none" spc="0" normalizeH="0" baseline="0" noProof="0" dirty="0" err="1">
                          <a:ln>
                            <a:noFill/>
                          </a:ln>
                          <a:solidFill>
                            <a:srgbClr val="FFFFFF"/>
                          </a:solidFill>
                          <a:effectLst/>
                          <a:uLnTx/>
                          <a:uFillTx/>
                          <a:latin typeface="Calibri" panose="020F0502020204030204"/>
                          <a:ea typeface="+mn-ea"/>
                          <a:cs typeface="Calibri"/>
                        </a:rPr>
                        <a:t>Production</a:t>
                      </a:r>
                      <a:endParaRPr lang="es-PE" sz="900" noProof="0" dirty="0">
                        <a:latin typeface="Calibri"/>
                        <a:cs typeface="Calibri"/>
                      </a:endParaRPr>
                    </a:p>
                  </a:txBody>
                  <a:tcPr marL="0" marR="0" marT="46990" marB="0" anchor="ctr">
                    <a:lnR w="12700" cap="flat" cmpd="sng" algn="ctr">
                      <a:solidFill>
                        <a:schemeClr val="bg1">
                          <a:lumMod val="85000"/>
                        </a:schemeClr>
                      </a:solidFill>
                      <a:prstDash val="solid"/>
                      <a:round/>
                      <a:headEnd type="none" w="med" len="med"/>
                      <a:tailEnd type="none" w="med" len="med"/>
                    </a:lnR>
                    <a:solidFill>
                      <a:srgbClr val="002060"/>
                    </a:solidFill>
                  </a:tcPr>
                </a:tc>
                <a:tc>
                  <a:txBody>
                    <a:bodyPr/>
                    <a:lstStyle/>
                    <a:p>
                      <a:pPr marL="179388" lvl="1" indent="0" algn="l" fontAlgn="ctr"/>
                      <a:r>
                        <a:rPr lang="es-PE" sz="900" b="0" i="0" u="none" strike="noStrike" dirty="0">
                          <a:solidFill>
                            <a:srgbClr val="000000"/>
                          </a:solidFill>
                          <a:effectLst/>
                          <a:latin typeface="Arial"/>
                        </a:rPr>
                        <a:t>Tacna Industrial Park</a:t>
                      </a:r>
                      <a:endParaRPr lang="es-PE" sz="9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192959199"/>
                  </a:ext>
                </a:extLst>
              </a:tr>
            </a:tbl>
          </a:graphicData>
        </a:graphic>
      </p:graphicFrame>
      <p:grpSp>
        <p:nvGrpSpPr>
          <p:cNvPr id="78" name="Grupo 77">
            <a:extLst>
              <a:ext uri="{FF2B5EF4-FFF2-40B4-BE49-F238E27FC236}">
                <a16:creationId xmlns:a16="http://schemas.microsoft.com/office/drawing/2014/main" id="{27805C46-D108-3BD5-9386-0DBD781AF947}"/>
              </a:ext>
            </a:extLst>
          </p:cNvPr>
          <p:cNvGrpSpPr/>
          <p:nvPr/>
        </p:nvGrpSpPr>
        <p:grpSpPr>
          <a:xfrm>
            <a:off x="1582249" y="859213"/>
            <a:ext cx="5337055" cy="337396"/>
            <a:chOff x="758944" y="557982"/>
            <a:chExt cx="5337055" cy="337396"/>
          </a:xfrm>
        </p:grpSpPr>
        <p:sp>
          <p:nvSpPr>
            <p:cNvPr id="75" name="object 8">
              <a:extLst>
                <a:ext uri="{FF2B5EF4-FFF2-40B4-BE49-F238E27FC236}">
                  <a16:creationId xmlns:a16="http://schemas.microsoft.com/office/drawing/2014/main" id="{43FA7BCC-72E0-7678-DCFB-7D662378AAAA}"/>
                </a:ext>
              </a:extLst>
            </p:cNvPr>
            <p:cNvSpPr/>
            <p:nvPr/>
          </p:nvSpPr>
          <p:spPr>
            <a:xfrm>
              <a:off x="758944" y="557982"/>
              <a:ext cx="5337055" cy="337396"/>
            </a:xfrm>
            <a:custGeom>
              <a:avLst/>
              <a:gdLst/>
              <a:ahLst/>
              <a:cxnLst/>
              <a:rect l="l" t="t" r="r" b="b"/>
              <a:pathLst>
                <a:path w="5677534" h="332740">
                  <a:moveTo>
                    <a:pt x="5544654" y="0"/>
                  </a:moveTo>
                  <a:lnTo>
                    <a:pt x="132765" y="0"/>
                  </a:lnTo>
                  <a:lnTo>
                    <a:pt x="81085" y="6143"/>
                  </a:lnTo>
                  <a:lnTo>
                    <a:pt x="38884" y="22899"/>
                  </a:lnTo>
                  <a:lnTo>
                    <a:pt x="10432" y="47754"/>
                  </a:lnTo>
                  <a:lnTo>
                    <a:pt x="0" y="78193"/>
                  </a:lnTo>
                  <a:lnTo>
                    <a:pt x="0" y="332549"/>
                  </a:lnTo>
                  <a:lnTo>
                    <a:pt x="5677433" y="332549"/>
                  </a:lnTo>
                  <a:lnTo>
                    <a:pt x="5677433" y="78193"/>
                  </a:lnTo>
                  <a:lnTo>
                    <a:pt x="5666998" y="47754"/>
                  </a:lnTo>
                  <a:lnTo>
                    <a:pt x="5638542" y="22899"/>
                  </a:lnTo>
                  <a:lnTo>
                    <a:pt x="5596337" y="6143"/>
                  </a:lnTo>
                  <a:lnTo>
                    <a:pt x="5544654" y="0"/>
                  </a:lnTo>
                  <a:close/>
                </a:path>
              </a:pathLst>
            </a:custGeom>
            <a:solidFill>
              <a:srgbClr val="00206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object 13">
              <a:extLst>
                <a:ext uri="{FF2B5EF4-FFF2-40B4-BE49-F238E27FC236}">
                  <a16:creationId xmlns:a16="http://schemas.microsoft.com/office/drawing/2014/main" id="{F9D6C736-6FD2-8617-4C35-DC0B51B074D2}"/>
                </a:ext>
              </a:extLst>
            </p:cNvPr>
            <p:cNvSpPr txBox="1"/>
            <p:nvPr/>
          </p:nvSpPr>
          <p:spPr>
            <a:xfrm>
              <a:off x="772393" y="643518"/>
              <a:ext cx="919154" cy="173124"/>
            </a:xfrm>
            <a:prstGeom prst="rect">
              <a:avLst/>
            </a:prstGeom>
          </p:spPr>
          <p:txBody>
            <a:bodyPr vert="horz" wrap="square" lIns="0" tIns="11430" rIns="0" bIns="0" rtlCol="0">
              <a:spAutoFit/>
            </a:bodyPr>
            <a:lstStyle/>
            <a:p>
              <a:pPr marL="12700" marR="0" lvl="0" indent="0" algn="ctr" rtl="0">
                <a:lnSpc>
                  <a:spcPct val="100000"/>
                </a:lnSpc>
                <a:spcBef>
                  <a:spcPts val="0"/>
                </a:spcBef>
                <a:spcAft>
                  <a:spcPts val="0"/>
                </a:spcAft>
                <a:buNone/>
              </a:pPr>
              <a:r>
                <a:rPr lang="en-US" sz="1050" b="1" dirty="0">
                  <a:solidFill>
                    <a:srgbClr val="FFFFFF"/>
                  </a:solidFill>
                  <a:latin typeface="Calibri"/>
                  <a:ea typeface="Calibri"/>
                  <a:cs typeface="Calibri"/>
                  <a:sym typeface="Calibri"/>
                </a:rPr>
                <a:t>Project Owner</a:t>
              </a:r>
              <a:endParaRPr lang="en-US" sz="1050" dirty="0">
                <a:solidFill>
                  <a:schemeClr val="dk1"/>
                </a:solidFill>
                <a:latin typeface="Calibri"/>
                <a:ea typeface="Calibri"/>
                <a:cs typeface="Calibri"/>
                <a:sym typeface="Calibri"/>
              </a:endParaRPr>
            </a:p>
          </p:txBody>
        </p:sp>
        <p:sp>
          <p:nvSpPr>
            <p:cNvPr id="77" name="object 13">
              <a:extLst>
                <a:ext uri="{FF2B5EF4-FFF2-40B4-BE49-F238E27FC236}">
                  <a16:creationId xmlns:a16="http://schemas.microsoft.com/office/drawing/2014/main" id="{BA59EBDE-7D9E-D543-3F11-663352AE07F2}"/>
                </a:ext>
              </a:extLst>
            </p:cNvPr>
            <p:cNvSpPr txBox="1"/>
            <p:nvPr/>
          </p:nvSpPr>
          <p:spPr>
            <a:xfrm>
              <a:off x="1895344" y="609913"/>
              <a:ext cx="1034520" cy="242374"/>
            </a:xfrm>
            <a:prstGeom prst="rect">
              <a:avLst/>
            </a:prstGeom>
          </p:spPr>
          <p:txBody>
            <a:bodyPr vert="horz" wrap="square" lIns="0" tIns="11430" rIns="0" bIns="0" rtlCol="0">
              <a:spAutoFit/>
            </a:bodyPr>
            <a:lstStyle/>
            <a:p>
              <a:pPr marL="12700" marR="0" lvl="0" indent="0" algn="l" defTabSz="914400" rtl="0" eaLnBrk="1" fontAlgn="auto" latinLnBrk="0" hangingPunct="1">
                <a:lnSpc>
                  <a:spcPct val="100000"/>
                </a:lnSpc>
                <a:spcBef>
                  <a:spcPts val="90"/>
                </a:spcBef>
                <a:spcAft>
                  <a:spcPts val="0"/>
                </a:spcAft>
                <a:buClrTx/>
                <a:buSzTx/>
                <a:buFontTx/>
                <a:buNone/>
                <a:tabLst>
                  <a:tab pos="439420" algn="l"/>
                </a:tabLst>
                <a:defRPr/>
              </a:pPr>
              <a:r>
                <a:rPr kumimoji="0" lang="es-ES" sz="1500" b="1" i="0" u="none" strike="noStrike" kern="1200" cap="none" spc="-25" normalizeH="0" baseline="0" noProof="0" dirty="0">
                  <a:ln>
                    <a:noFill/>
                  </a:ln>
                  <a:solidFill>
                    <a:srgbClr val="FFFFFF"/>
                  </a:solidFill>
                  <a:effectLst/>
                  <a:uLnTx/>
                  <a:uFillTx/>
                  <a:latin typeface="Calibri"/>
                  <a:ea typeface="+mn-ea"/>
                  <a:cs typeface="Calibri"/>
                </a:rPr>
                <a:t>Project</a:t>
              </a:r>
            </a:p>
          </p:txBody>
        </p:sp>
      </p:grpSp>
      <p:graphicFrame>
        <p:nvGraphicFramePr>
          <p:cNvPr id="79" name="object 10">
            <a:extLst>
              <a:ext uri="{FF2B5EF4-FFF2-40B4-BE49-F238E27FC236}">
                <a16:creationId xmlns:a16="http://schemas.microsoft.com/office/drawing/2014/main" id="{BD223905-E47D-DB0E-731B-4079AC9D1020}"/>
              </a:ext>
            </a:extLst>
          </p:cNvPr>
          <p:cNvGraphicFramePr>
            <a:graphicFrameLocks noGrp="1"/>
          </p:cNvGraphicFramePr>
          <p:nvPr>
            <p:extLst>
              <p:ext uri="{D42A27DB-BD31-4B8C-83A1-F6EECF244321}">
                <p14:modId xmlns:p14="http://schemas.microsoft.com/office/powerpoint/2010/main" val="179664276"/>
              </p:ext>
            </p:extLst>
          </p:nvPr>
        </p:nvGraphicFramePr>
        <p:xfrm>
          <a:off x="7539393" y="1171533"/>
          <a:ext cx="4311206" cy="5301716"/>
        </p:xfrm>
        <a:graphic>
          <a:graphicData uri="http://schemas.openxmlformats.org/drawingml/2006/table">
            <a:tbl>
              <a:tblPr firstRow="1" bandRow="1">
                <a:tableStyleId>{2D5ABB26-0587-4C30-8999-92F81FD0307C}</a:tableStyleId>
              </a:tblPr>
              <a:tblGrid>
                <a:gridCol w="935534">
                  <a:extLst>
                    <a:ext uri="{9D8B030D-6E8A-4147-A177-3AD203B41FA5}">
                      <a16:colId xmlns:a16="http://schemas.microsoft.com/office/drawing/2014/main" val="20000"/>
                    </a:ext>
                  </a:extLst>
                </a:gridCol>
                <a:gridCol w="3375672">
                  <a:extLst>
                    <a:ext uri="{9D8B030D-6E8A-4147-A177-3AD203B41FA5}">
                      <a16:colId xmlns:a16="http://schemas.microsoft.com/office/drawing/2014/main" val="20001"/>
                    </a:ext>
                  </a:extLst>
                </a:gridCol>
              </a:tblGrid>
              <a:tr h="208330">
                <a:tc>
                  <a:txBody>
                    <a:bodyPr/>
                    <a:lstStyle/>
                    <a:p>
                      <a:pPr marL="0" marR="62865" lvl="0" indent="0" algn="ctr" defTabSz="914400" rtl="0" eaLnBrk="1" fontAlgn="auto" latinLnBrk="0" hangingPunct="1">
                        <a:lnSpc>
                          <a:spcPct val="100000"/>
                        </a:lnSpc>
                        <a:spcBef>
                          <a:spcPts val="180"/>
                        </a:spcBef>
                        <a:spcAft>
                          <a:spcPts val="0"/>
                        </a:spcAft>
                        <a:buClrTx/>
                        <a:buSzTx/>
                        <a:buFontTx/>
                        <a:buNone/>
                        <a:tabLst/>
                        <a:defRPr/>
                      </a:pPr>
                      <a:r>
                        <a:rPr kumimoji="0" lang="es-ES" sz="900" b="1" i="0" u="none" strike="noStrike" kern="1200" cap="none" spc="0" normalizeH="0" baseline="0" noProof="0">
                          <a:ln>
                            <a:noFill/>
                          </a:ln>
                          <a:solidFill>
                            <a:srgbClr val="FFFFFF"/>
                          </a:solidFill>
                          <a:effectLst/>
                          <a:uLnTx/>
                          <a:uFillTx/>
                          <a:latin typeface="Calibri" panose="020F0502020204030204"/>
                          <a:ea typeface="+mn-ea"/>
                          <a:cs typeface="Calibri"/>
                        </a:rPr>
                        <a:t>Health</a:t>
                      </a:r>
                      <a:endParaRPr kumimoji="0" lang="es-ES" sz="900" b="0" i="0" u="none" strike="noStrike" kern="1200" cap="none" spc="0" normalizeH="0" baseline="0" noProof="0" dirty="0">
                        <a:ln>
                          <a:noFill/>
                        </a:ln>
                        <a:solidFill>
                          <a:prstClr val="black"/>
                        </a:solidFill>
                        <a:effectLst/>
                        <a:uLnTx/>
                        <a:uFillTx/>
                        <a:latin typeface="Calibri"/>
                        <a:ea typeface="+mn-ea"/>
                        <a:cs typeface="Calibri"/>
                      </a:endParaRPr>
                    </a:p>
                  </a:txBody>
                  <a:tcPr marL="0" marR="0" marT="9525" marB="0" anchor="ctr">
                    <a:lnR w="12700" cap="flat" cmpd="sng" algn="ctr">
                      <a:solidFill>
                        <a:schemeClr val="bg1">
                          <a:lumMod val="85000"/>
                        </a:schemeClr>
                      </a:solidFill>
                      <a:prstDash val="solid"/>
                      <a:round/>
                      <a:headEnd type="none" w="med" len="med"/>
                      <a:tailEnd type="none" w="med" len="med"/>
                    </a:lnR>
                    <a:solidFill>
                      <a:schemeClr val="accent5"/>
                    </a:solidFill>
                  </a:tcPr>
                </a:tc>
                <a:tc>
                  <a:txBody>
                    <a:bodyPr/>
                    <a:lstStyle/>
                    <a:p>
                      <a:pPr algn="l" fontAlgn="ctr"/>
                      <a:r>
                        <a:rPr lang="en-US" sz="900" b="0" i="0" u="none" strike="noStrike">
                          <a:solidFill>
                            <a:srgbClr val="404040"/>
                          </a:solidFill>
                          <a:effectLst/>
                          <a:latin typeface="Arial" panose="020B0604020202020204" pitchFamily="34" charset="0"/>
                        </a:rPr>
                        <a:t>Chulucanas Hospital</a:t>
                      </a:r>
                      <a:endParaRPr lang="es-PE" sz="900" b="0" i="0" u="none" strike="noStrike">
                        <a:solidFill>
                          <a:srgbClr val="404040"/>
                        </a:solidFill>
                        <a:effectLst/>
                        <a:latin typeface="Arial" panose="020B0604020202020204" pitchFamily="34" charset="0"/>
                      </a:endParaRPr>
                    </a:p>
                  </a:txBody>
                  <a:tcPr marL="171450"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208330">
                <a:tc>
                  <a:txBody>
                    <a:bodyPr/>
                    <a:lstStyle/>
                    <a:p>
                      <a:pPr marL="0" marR="62865" lvl="0" indent="0" algn="ctr" defTabSz="914400" rtl="0" eaLnBrk="1" fontAlgn="auto" latinLnBrk="0" hangingPunct="1">
                        <a:lnSpc>
                          <a:spcPct val="100000"/>
                        </a:lnSpc>
                        <a:spcBef>
                          <a:spcPts val="180"/>
                        </a:spcBef>
                        <a:spcAft>
                          <a:spcPts val="0"/>
                        </a:spcAft>
                        <a:buClrTx/>
                        <a:buSzTx/>
                        <a:buFontTx/>
                        <a:buNone/>
                        <a:tabLst/>
                        <a:defRPr/>
                      </a:pPr>
                      <a:r>
                        <a:rPr kumimoji="0" lang="es-ES" sz="900" b="1" i="0" u="none" strike="noStrike" kern="1200" cap="none" spc="0" normalizeH="0" baseline="0" noProof="0">
                          <a:ln>
                            <a:noFill/>
                          </a:ln>
                          <a:solidFill>
                            <a:srgbClr val="FFFFFF"/>
                          </a:solidFill>
                          <a:effectLst/>
                          <a:uLnTx/>
                          <a:uFillTx/>
                          <a:latin typeface="Calibri" panose="020F0502020204030204"/>
                          <a:ea typeface="+mn-ea"/>
                          <a:cs typeface="Calibri"/>
                        </a:rPr>
                        <a:t>Health</a:t>
                      </a:r>
                      <a:endParaRPr kumimoji="0" lang="es-ES" sz="900" b="0" i="0" u="none" strike="noStrike" kern="1200" cap="none" spc="0" normalizeH="0" baseline="0" noProof="0" dirty="0">
                        <a:ln>
                          <a:noFill/>
                        </a:ln>
                        <a:solidFill>
                          <a:prstClr val="black"/>
                        </a:solidFill>
                        <a:effectLst/>
                        <a:uLnTx/>
                        <a:uFillTx/>
                        <a:latin typeface="Calibri"/>
                        <a:ea typeface="+mn-ea"/>
                        <a:cs typeface="Calibri"/>
                      </a:endParaRPr>
                    </a:p>
                  </a:txBody>
                  <a:tcPr marL="0" marR="0" marT="635" marB="0" anchor="ctr">
                    <a:lnR w="12700" cap="flat" cmpd="sng" algn="ctr">
                      <a:solidFill>
                        <a:schemeClr val="bg1">
                          <a:lumMod val="85000"/>
                        </a:schemeClr>
                      </a:solidFill>
                      <a:prstDash val="solid"/>
                      <a:round/>
                      <a:headEnd type="none" w="med" len="med"/>
                      <a:tailEnd type="none" w="med" len="med"/>
                    </a:lnR>
                    <a:solidFill>
                      <a:schemeClr val="accent5"/>
                    </a:solidFill>
                  </a:tcPr>
                </a:tc>
                <a:tc>
                  <a:txBody>
                    <a:bodyPr/>
                    <a:lstStyle/>
                    <a:p>
                      <a:pPr algn="l" fontAlgn="ctr"/>
                      <a:r>
                        <a:rPr lang="en-US" sz="900" b="0" i="0" u="none" strike="noStrike">
                          <a:solidFill>
                            <a:srgbClr val="404040"/>
                          </a:solidFill>
                          <a:effectLst/>
                          <a:latin typeface="Arial" panose="020B0604020202020204" pitchFamily="34" charset="0"/>
                        </a:rPr>
                        <a:t>Sullana Hospital</a:t>
                      </a:r>
                      <a:endParaRPr lang="es-PE" sz="900" b="0" i="0" u="none" strike="noStrike">
                        <a:solidFill>
                          <a:srgbClr val="404040"/>
                        </a:solidFill>
                        <a:effectLst/>
                        <a:latin typeface="Arial" panose="020B0604020202020204" pitchFamily="34" charset="0"/>
                      </a:endParaRPr>
                    </a:p>
                  </a:txBody>
                  <a:tcPr marL="171450"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519026732"/>
                  </a:ext>
                </a:extLst>
              </a:tr>
              <a:tr h="208330">
                <a:tc>
                  <a:txBody>
                    <a:bodyPr/>
                    <a:lstStyle/>
                    <a:p>
                      <a:pPr marL="0" marR="62865" lvl="0" indent="0" algn="ctr" defTabSz="914400" rtl="0" eaLnBrk="1" fontAlgn="auto" latinLnBrk="0" hangingPunct="1">
                        <a:lnSpc>
                          <a:spcPct val="100000"/>
                        </a:lnSpc>
                        <a:spcBef>
                          <a:spcPts val="180"/>
                        </a:spcBef>
                        <a:spcAft>
                          <a:spcPts val="0"/>
                        </a:spcAft>
                        <a:buClrTx/>
                        <a:buSzTx/>
                        <a:buFontTx/>
                        <a:buNone/>
                        <a:tabLst/>
                        <a:defRPr/>
                      </a:pPr>
                      <a:r>
                        <a:rPr kumimoji="0" lang="es-ES" sz="900" b="1" i="0" u="none" strike="noStrike" kern="1200" cap="none" spc="0" normalizeH="0" baseline="0" noProof="0">
                          <a:ln>
                            <a:noFill/>
                          </a:ln>
                          <a:solidFill>
                            <a:srgbClr val="FFFFFF"/>
                          </a:solidFill>
                          <a:effectLst/>
                          <a:uLnTx/>
                          <a:uFillTx/>
                          <a:latin typeface="Calibri" panose="020F0502020204030204"/>
                          <a:ea typeface="+mn-ea"/>
                          <a:cs typeface="Calibri"/>
                        </a:rPr>
                        <a:t>Health</a:t>
                      </a:r>
                      <a:endParaRPr kumimoji="0" lang="es-ES" sz="900" b="0" i="0" u="none" strike="noStrike" kern="1200" cap="none" spc="0" normalizeH="0" baseline="0" noProof="0" dirty="0">
                        <a:ln>
                          <a:noFill/>
                        </a:ln>
                        <a:solidFill>
                          <a:prstClr val="black"/>
                        </a:solidFill>
                        <a:effectLst/>
                        <a:uLnTx/>
                        <a:uFillTx/>
                        <a:latin typeface="Calibri"/>
                        <a:ea typeface="+mn-ea"/>
                        <a:cs typeface="Calibri"/>
                      </a:endParaRPr>
                    </a:p>
                  </a:txBody>
                  <a:tcPr marL="0" marR="0" marT="9525" marB="0" anchor="ctr">
                    <a:lnR w="12700" cap="flat" cmpd="sng" algn="ctr">
                      <a:solidFill>
                        <a:schemeClr val="bg1">
                          <a:lumMod val="85000"/>
                        </a:schemeClr>
                      </a:solidFill>
                      <a:prstDash val="solid"/>
                      <a:round/>
                      <a:headEnd type="none" w="med" len="med"/>
                      <a:tailEnd type="none" w="med" len="med"/>
                    </a:lnR>
                    <a:solidFill>
                      <a:schemeClr val="accent5"/>
                    </a:solidFill>
                  </a:tcPr>
                </a:tc>
                <a:tc>
                  <a:txBody>
                    <a:bodyPr/>
                    <a:lstStyle/>
                    <a:p>
                      <a:pPr algn="l" fontAlgn="ctr"/>
                      <a:r>
                        <a:rPr lang="en-US" sz="900" b="0" i="0" u="none" strike="noStrike" dirty="0">
                          <a:solidFill>
                            <a:srgbClr val="404040"/>
                          </a:solidFill>
                          <a:effectLst/>
                          <a:latin typeface="Arial" panose="020B0604020202020204" pitchFamily="34" charset="0"/>
                        </a:rPr>
                        <a:t>Castilla Health Center</a:t>
                      </a:r>
                      <a:endParaRPr lang="es-PE" sz="900" b="0" i="0" u="none" strike="noStrike" dirty="0">
                        <a:solidFill>
                          <a:srgbClr val="404040"/>
                        </a:solidFill>
                        <a:effectLst/>
                        <a:latin typeface="Arial" panose="020B0604020202020204" pitchFamily="34" charset="0"/>
                      </a:endParaRPr>
                    </a:p>
                  </a:txBody>
                  <a:tcPr marL="171450"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81787705"/>
                  </a:ext>
                </a:extLst>
              </a:tr>
              <a:tr h="208330">
                <a:tc>
                  <a:txBody>
                    <a:bodyPr/>
                    <a:lstStyle/>
                    <a:p>
                      <a:pPr marL="0" marR="62865" lvl="0" indent="0" algn="ctr" defTabSz="914400" rtl="0" eaLnBrk="1" fontAlgn="auto" latinLnBrk="0" hangingPunct="1">
                        <a:lnSpc>
                          <a:spcPct val="100000"/>
                        </a:lnSpc>
                        <a:spcBef>
                          <a:spcPts val="180"/>
                        </a:spcBef>
                        <a:spcAft>
                          <a:spcPts val="0"/>
                        </a:spcAft>
                        <a:buClrTx/>
                        <a:buSzTx/>
                        <a:buFontTx/>
                        <a:buNone/>
                        <a:tabLst/>
                        <a:defRPr/>
                      </a:pPr>
                      <a:r>
                        <a:rPr kumimoji="0" lang="es-ES" sz="900" b="1" i="0" u="none" strike="noStrike" kern="1200" cap="none" spc="0" normalizeH="0" baseline="0" noProof="0">
                          <a:ln>
                            <a:noFill/>
                          </a:ln>
                          <a:solidFill>
                            <a:srgbClr val="FFFFFF"/>
                          </a:solidFill>
                          <a:effectLst/>
                          <a:uLnTx/>
                          <a:uFillTx/>
                          <a:latin typeface="Calibri" panose="020F0502020204030204"/>
                          <a:ea typeface="+mn-ea"/>
                          <a:cs typeface="Calibri"/>
                        </a:rPr>
                        <a:t>Health</a:t>
                      </a:r>
                      <a:endParaRPr kumimoji="0" lang="es-ES" sz="900" b="0" i="0" u="none" strike="noStrike" kern="1200" cap="none" spc="0" normalizeH="0" baseline="0" noProof="0" dirty="0">
                        <a:ln>
                          <a:noFill/>
                        </a:ln>
                        <a:solidFill>
                          <a:prstClr val="black"/>
                        </a:solidFill>
                        <a:effectLst/>
                        <a:uLnTx/>
                        <a:uFillTx/>
                        <a:latin typeface="Calibri"/>
                        <a:ea typeface="+mn-ea"/>
                        <a:cs typeface="Calibri"/>
                      </a:endParaRPr>
                    </a:p>
                  </a:txBody>
                  <a:tcPr marL="0" marR="0" marT="635" marB="0" anchor="ctr">
                    <a:lnR w="12700" cap="flat" cmpd="sng" algn="ctr">
                      <a:solidFill>
                        <a:schemeClr val="bg1">
                          <a:lumMod val="85000"/>
                        </a:schemeClr>
                      </a:solidFill>
                      <a:prstDash val="solid"/>
                      <a:round/>
                      <a:headEnd type="none" w="med" len="med"/>
                      <a:tailEnd type="none" w="med" len="med"/>
                    </a:lnR>
                    <a:solidFill>
                      <a:schemeClr val="accent5"/>
                    </a:solidFill>
                  </a:tcPr>
                </a:tc>
                <a:tc>
                  <a:txBody>
                    <a:bodyPr/>
                    <a:lstStyle/>
                    <a:p>
                      <a:pPr algn="l" fontAlgn="ctr"/>
                      <a:r>
                        <a:rPr lang="en-US" sz="900" b="0" i="0" u="none" strike="noStrike">
                          <a:solidFill>
                            <a:srgbClr val="404040"/>
                          </a:solidFill>
                          <a:effectLst/>
                          <a:latin typeface="Arial" panose="020B0604020202020204" pitchFamily="34" charset="0"/>
                        </a:rPr>
                        <a:t>El Faique Health Center</a:t>
                      </a:r>
                      <a:endParaRPr lang="es-PE" sz="900" b="0" i="0" u="none" strike="noStrike">
                        <a:solidFill>
                          <a:srgbClr val="404040"/>
                        </a:solidFill>
                        <a:effectLst/>
                        <a:latin typeface="Arial" panose="020B0604020202020204" pitchFamily="34" charset="0"/>
                      </a:endParaRPr>
                    </a:p>
                  </a:txBody>
                  <a:tcPr marL="171450"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09996812"/>
                  </a:ext>
                </a:extLst>
              </a:tr>
              <a:tr h="208330">
                <a:tc>
                  <a:txBody>
                    <a:bodyPr/>
                    <a:lstStyle/>
                    <a:p>
                      <a:pPr marL="0" marR="62865" lvl="0" indent="0" algn="ctr" defTabSz="914400" rtl="0" eaLnBrk="1" fontAlgn="auto" latinLnBrk="0" hangingPunct="1">
                        <a:lnSpc>
                          <a:spcPct val="100000"/>
                        </a:lnSpc>
                        <a:spcBef>
                          <a:spcPts val="180"/>
                        </a:spcBef>
                        <a:spcAft>
                          <a:spcPts val="0"/>
                        </a:spcAft>
                        <a:buClrTx/>
                        <a:buSzTx/>
                        <a:buFontTx/>
                        <a:buNone/>
                        <a:tabLst/>
                        <a:defRPr/>
                      </a:pPr>
                      <a:r>
                        <a:rPr kumimoji="0" lang="es-ES" sz="900" b="1" i="0" u="none" strike="noStrike" kern="1200" cap="none" spc="0" normalizeH="0" baseline="0" noProof="0">
                          <a:ln>
                            <a:noFill/>
                          </a:ln>
                          <a:solidFill>
                            <a:srgbClr val="FFFFFF"/>
                          </a:solidFill>
                          <a:effectLst/>
                          <a:uLnTx/>
                          <a:uFillTx/>
                          <a:latin typeface="Calibri" panose="020F0502020204030204"/>
                          <a:ea typeface="+mn-ea"/>
                          <a:cs typeface="Calibri"/>
                        </a:rPr>
                        <a:t>Health</a:t>
                      </a:r>
                      <a:endParaRPr kumimoji="0" lang="es-ES" sz="900" b="0" i="0" u="none" strike="noStrike" kern="1200" cap="none" spc="0" normalizeH="0" baseline="0" noProof="0" dirty="0">
                        <a:ln>
                          <a:noFill/>
                        </a:ln>
                        <a:solidFill>
                          <a:prstClr val="black"/>
                        </a:solidFill>
                        <a:effectLst/>
                        <a:uLnTx/>
                        <a:uFillTx/>
                        <a:latin typeface="Calibri"/>
                        <a:ea typeface="+mn-ea"/>
                        <a:cs typeface="Calibri"/>
                      </a:endParaRPr>
                    </a:p>
                  </a:txBody>
                  <a:tcPr marL="0" marR="0" marT="9525" marB="0" anchor="ctr">
                    <a:lnR w="12700" cap="flat" cmpd="sng" algn="ctr">
                      <a:solidFill>
                        <a:schemeClr val="bg1">
                          <a:lumMod val="85000"/>
                        </a:schemeClr>
                      </a:solidFill>
                      <a:prstDash val="solid"/>
                      <a:round/>
                      <a:headEnd type="none" w="med" len="med"/>
                      <a:tailEnd type="none" w="med" len="med"/>
                    </a:lnR>
                    <a:solidFill>
                      <a:schemeClr val="accent5"/>
                    </a:solidFill>
                  </a:tcPr>
                </a:tc>
                <a:tc>
                  <a:txBody>
                    <a:bodyPr/>
                    <a:lstStyle/>
                    <a:p>
                      <a:pPr algn="l" fontAlgn="ctr"/>
                      <a:r>
                        <a:rPr lang="en-US" sz="900" b="0" i="0" u="none" strike="noStrike">
                          <a:solidFill>
                            <a:srgbClr val="404040"/>
                          </a:solidFill>
                          <a:effectLst/>
                          <a:latin typeface="Arial" panose="020B0604020202020204" pitchFamily="34" charset="0"/>
                        </a:rPr>
                        <a:t>Limón de Porcuya Health Center</a:t>
                      </a:r>
                      <a:endParaRPr lang="es-PE" sz="900" b="0" i="0" u="none" strike="noStrike">
                        <a:solidFill>
                          <a:srgbClr val="404040"/>
                        </a:solidFill>
                        <a:effectLst/>
                        <a:latin typeface="Arial" panose="020B0604020202020204" pitchFamily="34" charset="0"/>
                      </a:endParaRPr>
                    </a:p>
                  </a:txBody>
                  <a:tcPr marL="171450"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21634320"/>
                  </a:ext>
                </a:extLst>
              </a:tr>
              <a:tr h="208330">
                <a:tc>
                  <a:txBody>
                    <a:bodyPr/>
                    <a:lstStyle/>
                    <a:p>
                      <a:pPr marL="0" marR="62865" lvl="0" indent="0" algn="ctr" defTabSz="914400" rtl="0" eaLnBrk="1" fontAlgn="auto" latinLnBrk="0" hangingPunct="1">
                        <a:lnSpc>
                          <a:spcPct val="100000"/>
                        </a:lnSpc>
                        <a:spcBef>
                          <a:spcPts val="180"/>
                        </a:spcBef>
                        <a:spcAft>
                          <a:spcPts val="0"/>
                        </a:spcAft>
                        <a:buClrTx/>
                        <a:buSzTx/>
                        <a:buFontTx/>
                        <a:buNone/>
                        <a:tabLst/>
                        <a:defRPr/>
                      </a:pPr>
                      <a:r>
                        <a:rPr kumimoji="0" lang="es-ES" sz="900" b="1" i="0" u="none" strike="noStrike" kern="1200" cap="none" spc="0" normalizeH="0" baseline="0" noProof="0" dirty="0" err="1">
                          <a:ln>
                            <a:noFill/>
                          </a:ln>
                          <a:solidFill>
                            <a:srgbClr val="FFFFFF"/>
                          </a:solidFill>
                          <a:effectLst/>
                          <a:uLnTx/>
                          <a:uFillTx/>
                          <a:latin typeface="Calibri" panose="020F0502020204030204"/>
                          <a:ea typeface="+mn-ea"/>
                          <a:cs typeface="Calibri"/>
                        </a:rPr>
                        <a:t>Health</a:t>
                      </a:r>
                      <a:endParaRPr kumimoji="0" lang="es-ES" sz="900" b="0" i="0" u="none" strike="noStrike" kern="1200" cap="none" spc="0" normalizeH="0" baseline="0" noProof="0" dirty="0">
                        <a:ln>
                          <a:noFill/>
                        </a:ln>
                        <a:solidFill>
                          <a:prstClr val="black"/>
                        </a:solidFill>
                        <a:effectLst/>
                        <a:uLnTx/>
                        <a:uFillTx/>
                        <a:latin typeface="Calibri"/>
                        <a:ea typeface="+mn-ea"/>
                        <a:cs typeface="Calibri"/>
                      </a:endParaRPr>
                    </a:p>
                  </a:txBody>
                  <a:tcPr marL="0" marR="0" marT="635" marB="0" anchor="ctr">
                    <a:lnR w="12700" cap="flat" cmpd="sng" algn="ctr">
                      <a:solidFill>
                        <a:schemeClr val="bg1">
                          <a:lumMod val="85000"/>
                        </a:schemeClr>
                      </a:solidFill>
                      <a:prstDash val="solid"/>
                      <a:round/>
                      <a:headEnd type="none" w="med" len="med"/>
                      <a:tailEnd type="none" w="med" len="med"/>
                    </a:lnR>
                    <a:solidFill>
                      <a:schemeClr val="accent5"/>
                    </a:solidFill>
                  </a:tcPr>
                </a:tc>
                <a:tc>
                  <a:txBody>
                    <a:bodyPr/>
                    <a:lstStyle/>
                    <a:p>
                      <a:pPr algn="l" fontAlgn="ctr"/>
                      <a:r>
                        <a:rPr lang="en-US" sz="900" b="0" i="0" u="none" strike="noStrike">
                          <a:solidFill>
                            <a:srgbClr val="404040"/>
                          </a:solidFill>
                          <a:effectLst/>
                          <a:latin typeface="Arial" panose="020B0604020202020204" pitchFamily="34" charset="0"/>
                        </a:rPr>
                        <a:t>Mancora Health Center</a:t>
                      </a:r>
                      <a:endParaRPr lang="es-PE" sz="900" b="0" i="0" u="none" strike="noStrike">
                        <a:solidFill>
                          <a:srgbClr val="404040"/>
                        </a:solidFill>
                        <a:effectLst/>
                        <a:latin typeface="Arial" panose="020B0604020202020204" pitchFamily="34" charset="0"/>
                      </a:endParaRPr>
                    </a:p>
                  </a:txBody>
                  <a:tcPr marL="171450"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945490790"/>
                  </a:ext>
                </a:extLst>
              </a:tr>
              <a:tr h="208330">
                <a:tc>
                  <a:txBody>
                    <a:bodyPr/>
                    <a:lstStyle/>
                    <a:p>
                      <a:pPr marL="0" marR="62865" lvl="0" indent="0" algn="ctr" defTabSz="914400" rtl="0" eaLnBrk="1" fontAlgn="auto" latinLnBrk="0" hangingPunct="1">
                        <a:lnSpc>
                          <a:spcPct val="100000"/>
                        </a:lnSpc>
                        <a:spcBef>
                          <a:spcPts val="180"/>
                        </a:spcBef>
                        <a:spcAft>
                          <a:spcPts val="0"/>
                        </a:spcAft>
                        <a:buClrTx/>
                        <a:buSzTx/>
                        <a:buFontTx/>
                        <a:buNone/>
                        <a:tabLst/>
                        <a:defRPr/>
                      </a:pPr>
                      <a:r>
                        <a:rPr kumimoji="0" lang="es-ES" sz="900" b="1" i="0" u="none" strike="noStrike" kern="1200" cap="none" spc="0" normalizeH="0" baseline="0" noProof="0">
                          <a:ln>
                            <a:noFill/>
                          </a:ln>
                          <a:solidFill>
                            <a:srgbClr val="FFFFFF"/>
                          </a:solidFill>
                          <a:effectLst/>
                          <a:uLnTx/>
                          <a:uFillTx/>
                          <a:latin typeface="Calibri" panose="020F0502020204030204"/>
                          <a:ea typeface="+mn-ea"/>
                          <a:cs typeface="Calibri"/>
                        </a:rPr>
                        <a:t>Health</a:t>
                      </a:r>
                      <a:endParaRPr kumimoji="0" lang="es-ES" sz="900" b="0" i="0" u="none" strike="noStrike" kern="1200" cap="none" spc="0" normalizeH="0" baseline="0" noProof="0" dirty="0">
                        <a:ln>
                          <a:noFill/>
                        </a:ln>
                        <a:solidFill>
                          <a:prstClr val="black"/>
                        </a:solidFill>
                        <a:effectLst/>
                        <a:uLnTx/>
                        <a:uFillTx/>
                        <a:latin typeface="Calibri"/>
                        <a:ea typeface="+mn-ea"/>
                        <a:cs typeface="Calibri"/>
                      </a:endParaRPr>
                    </a:p>
                  </a:txBody>
                  <a:tcPr marL="0" marR="0" marT="9525" marB="0" anchor="ctr">
                    <a:lnR w="12700" cap="flat" cmpd="sng" algn="ctr">
                      <a:solidFill>
                        <a:schemeClr val="bg1">
                          <a:lumMod val="85000"/>
                        </a:schemeClr>
                      </a:solidFill>
                      <a:prstDash val="solid"/>
                      <a:round/>
                      <a:headEnd type="none" w="med" len="med"/>
                      <a:tailEnd type="none" w="med" len="med"/>
                    </a:lnR>
                    <a:solidFill>
                      <a:schemeClr val="accent5"/>
                    </a:solidFill>
                  </a:tcPr>
                </a:tc>
                <a:tc>
                  <a:txBody>
                    <a:bodyPr/>
                    <a:lstStyle/>
                    <a:p>
                      <a:pPr algn="l" fontAlgn="ctr"/>
                      <a:r>
                        <a:rPr lang="en-US" sz="900" b="0" i="0" u="none" strike="noStrike">
                          <a:solidFill>
                            <a:srgbClr val="404040"/>
                          </a:solidFill>
                          <a:effectLst/>
                          <a:latin typeface="Arial" panose="020B0604020202020204" pitchFamily="34" charset="0"/>
                        </a:rPr>
                        <a:t>Sechura Health Center</a:t>
                      </a:r>
                      <a:endParaRPr lang="es-PE" sz="900" b="0" i="0" u="none" strike="noStrike">
                        <a:solidFill>
                          <a:srgbClr val="404040"/>
                        </a:solidFill>
                        <a:effectLst/>
                        <a:latin typeface="Arial" panose="020B0604020202020204" pitchFamily="34" charset="0"/>
                      </a:endParaRPr>
                    </a:p>
                  </a:txBody>
                  <a:tcPr marL="171450"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08330">
                <a:tc>
                  <a:txBody>
                    <a:bodyPr/>
                    <a:lstStyle/>
                    <a:p>
                      <a:pPr marL="0" marR="62865" lvl="0" indent="0" algn="ctr" defTabSz="914400" rtl="0" eaLnBrk="1" fontAlgn="auto" latinLnBrk="0" hangingPunct="1">
                        <a:lnSpc>
                          <a:spcPct val="100000"/>
                        </a:lnSpc>
                        <a:spcBef>
                          <a:spcPts val="180"/>
                        </a:spcBef>
                        <a:spcAft>
                          <a:spcPts val="0"/>
                        </a:spcAft>
                        <a:buClrTx/>
                        <a:buSzTx/>
                        <a:buFontTx/>
                        <a:buNone/>
                        <a:tabLst/>
                        <a:defRPr/>
                      </a:pPr>
                      <a:r>
                        <a:rPr kumimoji="0" lang="es-ES" sz="900" b="1" i="0" u="none" strike="noStrike" kern="1200" cap="none" spc="0" normalizeH="0" baseline="0" noProof="0">
                          <a:ln>
                            <a:noFill/>
                          </a:ln>
                          <a:solidFill>
                            <a:srgbClr val="FFFFFF"/>
                          </a:solidFill>
                          <a:effectLst/>
                          <a:uLnTx/>
                          <a:uFillTx/>
                          <a:latin typeface="Calibri" panose="020F0502020204030204"/>
                          <a:ea typeface="+mn-ea"/>
                          <a:cs typeface="Calibri"/>
                        </a:rPr>
                        <a:t>Health</a:t>
                      </a:r>
                      <a:endParaRPr kumimoji="0" lang="es-ES" sz="900" b="0" i="0" u="none" strike="noStrike" kern="1200" cap="none" spc="0" normalizeH="0" baseline="0" noProof="0" dirty="0">
                        <a:ln>
                          <a:noFill/>
                        </a:ln>
                        <a:solidFill>
                          <a:prstClr val="black"/>
                        </a:solidFill>
                        <a:effectLst/>
                        <a:uLnTx/>
                        <a:uFillTx/>
                        <a:latin typeface="Calibri"/>
                        <a:ea typeface="+mn-ea"/>
                        <a:cs typeface="Calibri"/>
                      </a:endParaRPr>
                    </a:p>
                  </a:txBody>
                  <a:tcPr marL="0" marR="0" marT="635" marB="0" anchor="ctr">
                    <a:lnR w="12700" cap="flat" cmpd="sng" algn="ctr">
                      <a:solidFill>
                        <a:schemeClr val="bg1">
                          <a:lumMod val="85000"/>
                        </a:schemeClr>
                      </a:solidFill>
                      <a:prstDash val="solid"/>
                      <a:round/>
                      <a:headEnd type="none" w="med" len="med"/>
                      <a:tailEnd type="none" w="med" len="med"/>
                    </a:lnR>
                    <a:solidFill>
                      <a:schemeClr val="accent5"/>
                    </a:solidFill>
                  </a:tcPr>
                </a:tc>
                <a:tc>
                  <a:txBody>
                    <a:bodyPr/>
                    <a:lstStyle/>
                    <a:p>
                      <a:pPr algn="l" fontAlgn="ctr"/>
                      <a:r>
                        <a:rPr lang="pt-PT" sz="900" b="0" i="0" u="none" strike="noStrike">
                          <a:solidFill>
                            <a:srgbClr val="404040"/>
                          </a:solidFill>
                          <a:effectLst/>
                          <a:latin typeface="Arial" panose="020B0604020202020204" pitchFamily="34" charset="0"/>
                        </a:rPr>
                        <a:t>Talara Health Center</a:t>
                      </a:r>
                      <a:endParaRPr lang="es-PE" sz="900" b="0" i="0" u="none" strike="noStrike">
                        <a:solidFill>
                          <a:srgbClr val="404040"/>
                        </a:solidFill>
                        <a:effectLst/>
                        <a:latin typeface="Arial" panose="020B0604020202020204" pitchFamily="34" charset="0"/>
                      </a:endParaRPr>
                    </a:p>
                  </a:txBody>
                  <a:tcPr marL="171450"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208330">
                <a:tc>
                  <a:txBody>
                    <a:bodyPr/>
                    <a:lstStyle/>
                    <a:p>
                      <a:pPr marL="0" marR="62865" lvl="0" indent="0" algn="ctr" defTabSz="914400" rtl="0" eaLnBrk="1" fontAlgn="auto" latinLnBrk="0" hangingPunct="1">
                        <a:lnSpc>
                          <a:spcPct val="100000"/>
                        </a:lnSpc>
                        <a:spcBef>
                          <a:spcPts val="180"/>
                        </a:spcBef>
                        <a:spcAft>
                          <a:spcPts val="0"/>
                        </a:spcAft>
                        <a:buClrTx/>
                        <a:buSzTx/>
                        <a:buFontTx/>
                        <a:buNone/>
                        <a:tabLst/>
                        <a:defRPr/>
                      </a:pPr>
                      <a:r>
                        <a:rPr kumimoji="0" lang="es-ES" sz="900" b="1" i="0" u="none" strike="noStrike" kern="1200" cap="none" spc="0" normalizeH="0" baseline="0" noProof="0">
                          <a:ln>
                            <a:noFill/>
                          </a:ln>
                          <a:solidFill>
                            <a:srgbClr val="FFFFFF"/>
                          </a:solidFill>
                          <a:effectLst/>
                          <a:uLnTx/>
                          <a:uFillTx/>
                          <a:latin typeface="Calibri" panose="020F0502020204030204"/>
                          <a:ea typeface="+mn-ea"/>
                          <a:cs typeface="Calibri"/>
                        </a:rPr>
                        <a:t>Health</a:t>
                      </a:r>
                      <a:endParaRPr kumimoji="0" lang="es-ES" sz="900" b="0" i="0" u="none" strike="noStrike" kern="1200" cap="none" spc="0" normalizeH="0" baseline="0" noProof="0" dirty="0">
                        <a:ln>
                          <a:noFill/>
                        </a:ln>
                        <a:solidFill>
                          <a:prstClr val="black"/>
                        </a:solidFill>
                        <a:effectLst/>
                        <a:uLnTx/>
                        <a:uFillTx/>
                        <a:latin typeface="Calibri"/>
                        <a:ea typeface="+mn-ea"/>
                        <a:cs typeface="Calibri"/>
                      </a:endParaRPr>
                    </a:p>
                  </a:txBody>
                  <a:tcPr marL="0" marR="0" marT="9525" marB="0" anchor="ctr">
                    <a:lnR w="12700" cap="flat" cmpd="sng" algn="ctr">
                      <a:solidFill>
                        <a:schemeClr val="bg1">
                          <a:lumMod val="85000"/>
                        </a:schemeClr>
                      </a:solidFill>
                      <a:prstDash val="solid"/>
                      <a:round/>
                      <a:headEnd type="none" w="med" len="med"/>
                      <a:tailEnd type="none" w="med" len="med"/>
                    </a:lnR>
                    <a:solidFill>
                      <a:schemeClr val="accent5"/>
                    </a:solidFill>
                  </a:tcPr>
                </a:tc>
                <a:tc>
                  <a:txBody>
                    <a:bodyPr/>
                    <a:lstStyle/>
                    <a:p>
                      <a:pPr algn="l" fontAlgn="ctr"/>
                      <a:r>
                        <a:rPr lang="pt-PT" sz="900" b="0" i="0" u="none" strike="noStrike">
                          <a:solidFill>
                            <a:srgbClr val="404040"/>
                          </a:solidFill>
                          <a:effectLst/>
                          <a:latin typeface="Arial" panose="020B0604020202020204" pitchFamily="34" charset="0"/>
                        </a:rPr>
                        <a:t>Cascas Hospital</a:t>
                      </a:r>
                      <a:endParaRPr lang="es-PE" sz="900" b="0" i="0" u="none" strike="noStrike">
                        <a:solidFill>
                          <a:srgbClr val="404040"/>
                        </a:solidFill>
                        <a:effectLst/>
                        <a:latin typeface="Arial" panose="020B0604020202020204" pitchFamily="34" charset="0"/>
                      </a:endParaRPr>
                    </a:p>
                  </a:txBody>
                  <a:tcPr marL="171450"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208330">
                <a:tc>
                  <a:txBody>
                    <a:bodyPr/>
                    <a:lstStyle/>
                    <a:p>
                      <a:pPr marL="0" marR="62865" lvl="0" indent="0" algn="ctr" defTabSz="914400" rtl="0" eaLnBrk="1" fontAlgn="auto" latinLnBrk="0" hangingPunct="1">
                        <a:lnSpc>
                          <a:spcPct val="100000"/>
                        </a:lnSpc>
                        <a:spcBef>
                          <a:spcPts val="180"/>
                        </a:spcBef>
                        <a:spcAft>
                          <a:spcPts val="0"/>
                        </a:spcAft>
                        <a:buClrTx/>
                        <a:buSzTx/>
                        <a:buFontTx/>
                        <a:buNone/>
                        <a:tabLst/>
                        <a:defRPr/>
                      </a:pPr>
                      <a:r>
                        <a:rPr kumimoji="0" lang="es-ES" sz="900" b="1" i="0" u="none" strike="noStrike" kern="1200" cap="none" spc="0" normalizeH="0" baseline="0" noProof="0">
                          <a:ln>
                            <a:noFill/>
                          </a:ln>
                          <a:solidFill>
                            <a:srgbClr val="FFFFFF"/>
                          </a:solidFill>
                          <a:effectLst/>
                          <a:uLnTx/>
                          <a:uFillTx/>
                          <a:latin typeface="Calibri" panose="020F0502020204030204"/>
                          <a:ea typeface="+mn-ea"/>
                          <a:cs typeface="Calibri"/>
                        </a:rPr>
                        <a:t>Health</a:t>
                      </a:r>
                      <a:endParaRPr kumimoji="0" lang="es-ES" sz="900" b="0" i="0" u="none" strike="noStrike" kern="1200" cap="none" spc="0" normalizeH="0" baseline="0" noProof="0" dirty="0">
                        <a:ln>
                          <a:noFill/>
                        </a:ln>
                        <a:solidFill>
                          <a:prstClr val="black"/>
                        </a:solidFill>
                        <a:effectLst/>
                        <a:uLnTx/>
                        <a:uFillTx/>
                        <a:latin typeface="Calibri"/>
                        <a:ea typeface="+mn-ea"/>
                        <a:cs typeface="Calibri"/>
                      </a:endParaRPr>
                    </a:p>
                  </a:txBody>
                  <a:tcPr marL="0" marR="0" marT="635" marB="0" anchor="ctr">
                    <a:lnR w="12700" cap="flat" cmpd="sng" algn="ctr">
                      <a:solidFill>
                        <a:schemeClr val="bg1">
                          <a:lumMod val="85000"/>
                        </a:schemeClr>
                      </a:solidFill>
                      <a:prstDash val="solid"/>
                      <a:round/>
                      <a:headEnd type="none" w="med" len="med"/>
                      <a:tailEnd type="none" w="med" len="med"/>
                    </a:lnR>
                    <a:solidFill>
                      <a:schemeClr val="accent5"/>
                    </a:solidFill>
                  </a:tcPr>
                </a:tc>
                <a:tc>
                  <a:txBody>
                    <a:bodyPr/>
                    <a:lstStyle/>
                    <a:p>
                      <a:pPr algn="l" fontAlgn="ctr"/>
                      <a:r>
                        <a:rPr lang="pt-PT" sz="900" b="0" i="0" u="none" strike="noStrike" dirty="0">
                          <a:solidFill>
                            <a:srgbClr val="404040"/>
                          </a:solidFill>
                          <a:effectLst/>
                          <a:latin typeface="Arial" panose="020B0604020202020204" pitchFamily="34" charset="0"/>
                        </a:rPr>
                        <a:t>Matucana Hospital</a:t>
                      </a:r>
                      <a:endParaRPr lang="es-PE" sz="900" b="0" i="0" u="none" strike="noStrike" dirty="0">
                        <a:solidFill>
                          <a:srgbClr val="404040"/>
                        </a:solidFill>
                        <a:effectLst/>
                        <a:latin typeface="Arial" panose="020B0604020202020204" pitchFamily="34" charset="0"/>
                      </a:endParaRPr>
                    </a:p>
                  </a:txBody>
                  <a:tcPr marL="171450"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208330">
                <a:tc>
                  <a:txBody>
                    <a:bodyPr/>
                    <a:lstStyle/>
                    <a:p>
                      <a:pPr marL="0" marR="62865" lvl="0" indent="0" algn="ctr" defTabSz="914400" rtl="0" eaLnBrk="1" fontAlgn="auto" latinLnBrk="0" hangingPunct="1">
                        <a:lnSpc>
                          <a:spcPct val="100000"/>
                        </a:lnSpc>
                        <a:spcBef>
                          <a:spcPts val="180"/>
                        </a:spcBef>
                        <a:spcAft>
                          <a:spcPts val="0"/>
                        </a:spcAft>
                        <a:buClrTx/>
                        <a:buSzTx/>
                        <a:buFontTx/>
                        <a:buNone/>
                        <a:tabLst/>
                        <a:defRPr/>
                      </a:pPr>
                      <a:r>
                        <a:rPr kumimoji="0" lang="es-ES" sz="900" b="1" i="0" u="none" strike="noStrike" kern="1200" cap="none" spc="0" normalizeH="0" baseline="0" noProof="0">
                          <a:ln>
                            <a:noFill/>
                          </a:ln>
                          <a:solidFill>
                            <a:srgbClr val="FFFFFF"/>
                          </a:solidFill>
                          <a:effectLst/>
                          <a:uLnTx/>
                          <a:uFillTx/>
                          <a:latin typeface="Calibri" panose="020F0502020204030204"/>
                          <a:ea typeface="+mn-ea"/>
                          <a:cs typeface="Calibri"/>
                        </a:rPr>
                        <a:t>Health</a:t>
                      </a:r>
                      <a:endParaRPr kumimoji="0" lang="es-ES" sz="900" b="0" i="0" u="none" strike="noStrike" kern="1200" cap="none" spc="0" normalizeH="0" baseline="0" noProof="0" dirty="0">
                        <a:ln>
                          <a:noFill/>
                        </a:ln>
                        <a:solidFill>
                          <a:prstClr val="black"/>
                        </a:solidFill>
                        <a:effectLst/>
                        <a:uLnTx/>
                        <a:uFillTx/>
                        <a:latin typeface="Calibri"/>
                        <a:ea typeface="+mn-ea"/>
                        <a:cs typeface="Calibri"/>
                      </a:endParaRPr>
                    </a:p>
                  </a:txBody>
                  <a:tcPr marL="0" marR="0" marT="9525" marB="0" anchor="ctr">
                    <a:lnR w="12700" cap="flat" cmpd="sng" algn="ctr">
                      <a:solidFill>
                        <a:schemeClr val="bg1">
                          <a:lumMod val="85000"/>
                        </a:schemeClr>
                      </a:solidFill>
                      <a:prstDash val="solid"/>
                      <a:round/>
                      <a:headEnd type="none" w="med" len="med"/>
                      <a:tailEnd type="none" w="med" len="med"/>
                    </a:lnR>
                    <a:solidFill>
                      <a:schemeClr val="accent5"/>
                    </a:solidFill>
                  </a:tcPr>
                </a:tc>
                <a:tc>
                  <a:txBody>
                    <a:bodyPr/>
                    <a:lstStyle/>
                    <a:p>
                      <a:pPr algn="l" fontAlgn="ctr"/>
                      <a:r>
                        <a:rPr lang="en-US" sz="900" b="0" i="0" u="none" strike="noStrike">
                          <a:solidFill>
                            <a:srgbClr val="404040"/>
                          </a:solidFill>
                          <a:effectLst/>
                          <a:latin typeface="Arial" panose="020B0604020202020204" pitchFamily="34" charset="0"/>
                        </a:rPr>
                        <a:t>Posope Alto Health Center</a:t>
                      </a:r>
                      <a:endParaRPr lang="es-PE" sz="900" b="0" i="0" u="none" strike="noStrike">
                        <a:solidFill>
                          <a:srgbClr val="404040"/>
                        </a:solidFill>
                        <a:effectLst/>
                        <a:latin typeface="Arial" panose="020B0604020202020204" pitchFamily="34" charset="0"/>
                      </a:endParaRPr>
                    </a:p>
                  </a:txBody>
                  <a:tcPr marL="171450"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208330">
                <a:tc>
                  <a:txBody>
                    <a:bodyPr/>
                    <a:lstStyle/>
                    <a:p>
                      <a:pPr marL="0" marR="62865" lvl="0" indent="0" algn="ctr" defTabSz="914400" rtl="0" eaLnBrk="1" fontAlgn="auto" latinLnBrk="0" hangingPunct="1">
                        <a:lnSpc>
                          <a:spcPct val="100000"/>
                        </a:lnSpc>
                        <a:spcBef>
                          <a:spcPts val="180"/>
                        </a:spcBef>
                        <a:spcAft>
                          <a:spcPts val="0"/>
                        </a:spcAft>
                        <a:buClrTx/>
                        <a:buSzTx/>
                        <a:buFontTx/>
                        <a:buNone/>
                        <a:tabLst/>
                        <a:defRPr/>
                      </a:pPr>
                      <a:r>
                        <a:rPr kumimoji="0" lang="es-ES" sz="900" b="1" i="0" u="none" strike="noStrike" kern="1200" cap="none" spc="0" normalizeH="0" baseline="0" noProof="0">
                          <a:ln>
                            <a:noFill/>
                          </a:ln>
                          <a:solidFill>
                            <a:srgbClr val="FFFFFF"/>
                          </a:solidFill>
                          <a:effectLst/>
                          <a:uLnTx/>
                          <a:uFillTx/>
                          <a:latin typeface="Calibri" panose="020F0502020204030204"/>
                          <a:ea typeface="+mn-ea"/>
                          <a:cs typeface="Calibri"/>
                        </a:rPr>
                        <a:t>Health</a:t>
                      </a:r>
                      <a:endParaRPr kumimoji="0" lang="es-ES" sz="900" b="0" i="0" u="none" strike="noStrike" kern="1200" cap="none" spc="0" normalizeH="0" baseline="0" noProof="0" dirty="0">
                        <a:ln>
                          <a:noFill/>
                        </a:ln>
                        <a:solidFill>
                          <a:prstClr val="black"/>
                        </a:solidFill>
                        <a:effectLst/>
                        <a:uLnTx/>
                        <a:uFillTx/>
                        <a:latin typeface="Calibri"/>
                        <a:ea typeface="+mn-ea"/>
                        <a:cs typeface="Calibri"/>
                      </a:endParaRPr>
                    </a:p>
                  </a:txBody>
                  <a:tcPr marL="0" marR="0" marT="635" marB="0" anchor="ctr">
                    <a:lnR w="12700" cap="flat" cmpd="sng" algn="ctr">
                      <a:solidFill>
                        <a:schemeClr val="bg1">
                          <a:lumMod val="85000"/>
                        </a:schemeClr>
                      </a:solidFill>
                      <a:prstDash val="solid"/>
                      <a:round/>
                      <a:headEnd type="none" w="med" len="med"/>
                      <a:tailEnd type="none" w="med" len="med"/>
                    </a:lnR>
                    <a:solidFill>
                      <a:schemeClr val="accent5"/>
                    </a:solidFill>
                  </a:tcPr>
                </a:tc>
                <a:tc>
                  <a:txBody>
                    <a:bodyPr/>
                    <a:lstStyle/>
                    <a:p>
                      <a:pPr algn="l" fontAlgn="ctr"/>
                      <a:r>
                        <a:rPr lang="en-US" sz="900" b="0" i="0" u="none" strike="noStrike">
                          <a:solidFill>
                            <a:srgbClr val="404040"/>
                          </a:solidFill>
                          <a:effectLst/>
                          <a:latin typeface="Arial" panose="020B0604020202020204" pitchFamily="34" charset="0"/>
                        </a:rPr>
                        <a:t>Yungay Hospital</a:t>
                      </a:r>
                      <a:endParaRPr lang="es-PE" sz="900" b="0" i="0" u="none" strike="noStrike">
                        <a:solidFill>
                          <a:srgbClr val="404040"/>
                        </a:solidFill>
                        <a:effectLst/>
                        <a:latin typeface="Arial" panose="020B0604020202020204" pitchFamily="34" charset="0"/>
                      </a:endParaRPr>
                    </a:p>
                  </a:txBody>
                  <a:tcPr marL="171450"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208330">
                <a:tc>
                  <a:txBody>
                    <a:bodyPr/>
                    <a:lstStyle/>
                    <a:p>
                      <a:pPr marL="0" marR="62865" lvl="0" indent="0" algn="ctr" defTabSz="914400" rtl="0" eaLnBrk="1" fontAlgn="auto" latinLnBrk="0" hangingPunct="1">
                        <a:lnSpc>
                          <a:spcPct val="100000"/>
                        </a:lnSpc>
                        <a:spcBef>
                          <a:spcPts val="180"/>
                        </a:spcBef>
                        <a:spcAft>
                          <a:spcPts val="0"/>
                        </a:spcAft>
                        <a:buClrTx/>
                        <a:buSzTx/>
                        <a:buFontTx/>
                        <a:buNone/>
                        <a:tabLst/>
                        <a:defRPr/>
                      </a:pPr>
                      <a:r>
                        <a:rPr kumimoji="0" lang="es-ES" sz="900" b="1" i="0" u="none" strike="noStrike" kern="1200" cap="none" spc="0" normalizeH="0" baseline="0" noProof="0">
                          <a:ln>
                            <a:noFill/>
                          </a:ln>
                          <a:solidFill>
                            <a:srgbClr val="FFFFFF"/>
                          </a:solidFill>
                          <a:effectLst/>
                          <a:uLnTx/>
                          <a:uFillTx/>
                          <a:latin typeface="Calibri" panose="020F0502020204030204"/>
                          <a:ea typeface="+mn-ea"/>
                          <a:cs typeface="Calibri"/>
                        </a:rPr>
                        <a:t>Health</a:t>
                      </a:r>
                      <a:endParaRPr kumimoji="0" lang="es-ES" sz="900" b="0" i="0" u="none" strike="noStrike" kern="1200" cap="none" spc="0" normalizeH="0" baseline="0" noProof="0" dirty="0">
                        <a:ln>
                          <a:noFill/>
                        </a:ln>
                        <a:solidFill>
                          <a:prstClr val="black"/>
                        </a:solidFill>
                        <a:effectLst/>
                        <a:uLnTx/>
                        <a:uFillTx/>
                        <a:latin typeface="Calibri"/>
                        <a:ea typeface="+mn-ea"/>
                        <a:cs typeface="Calibri"/>
                      </a:endParaRPr>
                    </a:p>
                  </a:txBody>
                  <a:tcPr marL="0" marR="0" marT="9525" marB="0" anchor="ctr">
                    <a:lnR w="12700" cap="flat" cmpd="sng" algn="ctr">
                      <a:solidFill>
                        <a:schemeClr val="bg1">
                          <a:lumMod val="85000"/>
                        </a:schemeClr>
                      </a:solidFill>
                      <a:prstDash val="solid"/>
                      <a:round/>
                      <a:headEnd type="none" w="med" len="med"/>
                      <a:tailEnd type="none" w="med" len="med"/>
                    </a:lnR>
                    <a:solidFill>
                      <a:schemeClr val="accent5"/>
                    </a:solidFill>
                  </a:tcPr>
                </a:tc>
                <a:tc>
                  <a:txBody>
                    <a:bodyPr/>
                    <a:lstStyle/>
                    <a:p>
                      <a:pPr algn="l" fontAlgn="ctr"/>
                      <a:r>
                        <a:rPr lang="pt-PT" sz="900" b="0" i="0" u="none" strike="noStrike">
                          <a:solidFill>
                            <a:srgbClr val="404040"/>
                          </a:solidFill>
                          <a:effectLst/>
                          <a:latin typeface="Arial" panose="020B0604020202020204" pitchFamily="34" charset="0"/>
                        </a:rPr>
                        <a:t>Recuay Hospital</a:t>
                      </a:r>
                      <a:endParaRPr lang="es-PE" sz="900" b="0" i="0" u="none" strike="noStrike">
                        <a:solidFill>
                          <a:srgbClr val="404040"/>
                        </a:solidFill>
                        <a:effectLst/>
                        <a:latin typeface="Arial" panose="020B0604020202020204" pitchFamily="34" charset="0"/>
                      </a:endParaRPr>
                    </a:p>
                  </a:txBody>
                  <a:tcPr marL="171450"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208330">
                <a:tc>
                  <a:txBody>
                    <a:bodyPr/>
                    <a:lstStyle/>
                    <a:p>
                      <a:pPr marL="0" marR="62865" lvl="0" indent="0" algn="ctr" defTabSz="914400" rtl="0" eaLnBrk="1" fontAlgn="auto" latinLnBrk="0" hangingPunct="1">
                        <a:lnSpc>
                          <a:spcPct val="100000"/>
                        </a:lnSpc>
                        <a:spcBef>
                          <a:spcPts val="180"/>
                        </a:spcBef>
                        <a:spcAft>
                          <a:spcPts val="0"/>
                        </a:spcAft>
                        <a:buClrTx/>
                        <a:buSzTx/>
                        <a:buFontTx/>
                        <a:buNone/>
                        <a:tabLst/>
                        <a:defRPr/>
                      </a:pPr>
                      <a:r>
                        <a:rPr kumimoji="0" lang="es-ES" sz="900" b="1" i="0" u="none" strike="noStrike" kern="1200" cap="none" spc="0" normalizeH="0" baseline="0" noProof="0">
                          <a:ln>
                            <a:noFill/>
                          </a:ln>
                          <a:solidFill>
                            <a:srgbClr val="FFFFFF"/>
                          </a:solidFill>
                          <a:effectLst/>
                          <a:uLnTx/>
                          <a:uFillTx/>
                          <a:latin typeface="Calibri" panose="020F0502020204030204"/>
                          <a:ea typeface="+mn-ea"/>
                          <a:cs typeface="Calibri"/>
                        </a:rPr>
                        <a:t>Health</a:t>
                      </a:r>
                      <a:endParaRPr kumimoji="0" lang="es-ES" sz="900" b="0" i="0" u="none" strike="noStrike" kern="1200" cap="none" spc="0" normalizeH="0" baseline="0" noProof="0" dirty="0">
                        <a:ln>
                          <a:noFill/>
                        </a:ln>
                        <a:solidFill>
                          <a:prstClr val="black"/>
                        </a:solidFill>
                        <a:effectLst/>
                        <a:uLnTx/>
                        <a:uFillTx/>
                        <a:latin typeface="Calibri"/>
                        <a:ea typeface="+mn-ea"/>
                        <a:cs typeface="Calibri"/>
                      </a:endParaRPr>
                    </a:p>
                  </a:txBody>
                  <a:tcPr marL="0" marR="0" marT="9525" marB="0" anchor="ctr">
                    <a:lnR w="12700" cap="flat" cmpd="sng" algn="ctr">
                      <a:solidFill>
                        <a:schemeClr val="bg1">
                          <a:lumMod val="85000"/>
                        </a:schemeClr>
                      </a:solidFill>
                      <a:prstDash val="solid"/>
                      <a:round/>
                      <a:headEnd type="none" w="med" len="med"/>
                      <a:tailEnd type="none" w="med" len="med"/>
                    </a:lnR>
                    <a:solidFill>
                      <a:schemeClr val="accent5"/>
                    </a:solidFill>
                  </a:tcPr>
                </a:tc>
                <a:tc>
                  <a:txBody>
                    <a:bodyPr/>
                    <a:lstStyle/>
                    <a:p>
                      <a:pPr algn="l" fontAlgn="ctr"/>
                      <a:r>
                        <a:rPr lang="pt-PT" sz="900" b="0" i="0" u="none" strike="noStrike">
                          <a:solidFill>
                            <a:srgbClr val="404040"/>
                          </a:solidFill>
                          <a:effectLst/>
                          <a:latin typeface="Arial" panose="020B0604020202020204" pitchFamily="34" charset="0"/>
                        </a:rPr>
                        <a:t>Pomabamba Hospital</a:t>
                      </a:r>
                      <a:endParaRPr lang="es-PE" sz="900" b="0" i="0" u="none" strike="noStrike">
                        <a:solidFill>
                          <a:srgbClr val="404040"/>
                        </a:solidFill>
                        <a:effectLst/>
                        <a:latin typeface="Arial" panose="020B0604020202020204" pitchFamily="34" charset="0"/>
                      </a:endParaRPr>
                    </a:p>
                  </a:txBody>
                  <a:tcPr marL="171450"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31220840"/>
                  </a:ext>
                </a:extLst>
              </a:tr>
              <a:tr h="208330">
                <a:tc>
                  <a:txBody>
                    <a:bodyPr/>
                    <a:lstStyle/>
                    <a:p>
                      <a:pPr marL="0" marR="62865" lvl="0" indent="0" algn="ctr" defTabSz="914400" rtl="0" eaLnBrk="1" fontAlgn="auto" latinLnBrk="0" hangingPunct="1">
                        <a:lnSpc>
                          <a:spcPct val="100000"/>
                        </a:lnSpc>
                        <a:spcBef>
                          <a:spcPts val="180"/>
                        </a:spcBef>
                        <a:spcAft>
                          <a:spcPts val="0"/>
                        </a:spcAft>
                        <a:buClrTx/>
                        <a:buSzTx/>
                        <a:buFontTx/>
                        <a:buNone/>
                        <a:tabLst/>
                        <a:defRPr/>
                      </a:pPr>
                      <a:r>
                        <a:rPr kumimoji="0" lang="es-ES" sz="900" b="1" i="0" u="none" strike="noStrike" kern="1200" cap="none" spc="0" normalizeH="0" baseline="0" noProof="0">
                          <a:ln>
                            <a:noFill/>
                          </a:ln>
                          <a:solidFill>
                            <a:srgbClr val="FFFFFF"/>
                          </a:solidFill>
                          <a:effectLst/>
                          <a:uLnTx/>
                          <a:uFillTx/>
                          <a:latin typeface="Calibri" panose="020F0502020204030204"/>
                          <a:ea typeface="+mn-ea"/>
                          <a:cs typeface="Calibri"/>
                        </a:rPr>
                        <a:t>Health</a:t>
                      </a:r>
                      <a:endParaRPr kumimoji="0" lang="es-ES" sz="900" b="0" i="0" u="none" strike="noStrike" kern="1200" cap="none" spc="0" normalizeH="0" baseline="0" noProof="0" dirty="0">
                        <a:ln>
                          <a:noFill/>
                        </a:ln>
                        <a:solidFill>
                          <a:prstClr val="black"/>
                        </a:solidFill>
                        <a:effectLst/>
                        <a:uLnTx/>
                        <a:uFillTx/>
                        <a:latin typeface="Calibri"/>
                        <a:ea typeface="+mn-ea"/>
                        <a:cs typeface="Calibri"/>
                      </a:endParaRPr>
                    </a:p>
                  </a:txBody>
                  <a:tcPr marL="0" marR="0" marT="9525" marB="0" anchor="ctr">
                    <a:lnR w="12700" cap="flat" cmpd="sng" algn="ctr">
                      <a:solidFill>
                        <a:schemeClr val="bg1">
                          <a:lumMod val="85000"/>
                        </a:schemeClr>
                      </a:solidFill>
                      <a:prstDash val="solid"/>
                      <a:round/>
                      <a:headEnd type="none" w="med" len="med"/>
                      <a:tailEnd type="none" w="med" len="med"/>
                    </a:lnR>
                    <a:solidFill>
                      <a:schemeClr val="accent5"/>
                    </a:solidFill>
                  </a:tcPr>
                </a:tc>
                <a:tc>
                  <a:txBody>
                    <a:bodyPr/>
                    <a:lstStyle/>
                    <a:p>
                      <a:pPr algn="l" fontAlgn="ctr"/>
                      <a:r>
                        <a:rPr lang="pt-PT" sz="900" b="0" i="0" u="none" strike="noStrike">
                          <a:solidFill>
                            <a:srgbClr val="404040"/>
                          </a:solidFill>
                          <a:effectLst/>
                          <a:latin typeface="Arial" panose="020B0604020202020204" pitchFamily="34" charset="0"/>
                        </a:rPr>
                        <a:t>Caraz Hospital</a:t>
                      </a:r>
                      <a:endParaRPr lang="es-PE" sz="900" b="0" i="0" u="none" strike="noStrike">
                        <a:solidFill>
                          <a:srgbClr val="404040"/>
                        </a:solidFill>
                        <a:effectLst/>
                        <a:latin typeface="Arial" panose="020B0604020202020204" pitchFamily="34" charset="0"/>
                      </a:endParaRPr>
                    </a:p>
                  </a:txBody>
                  <a:tcPr marL="171450"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60888446"/>
                  </a:ext>
                </a:extLst>
              </a:tr>
              <a:tr h="208330">
                <a:tc>
                  <a:txBody>
                    <a:bodyPr/>
                    <a:lstStyle/>
                    <a:p>
                      <a:pPr marL="0" marR="62865" lvl="0" indent="0" algn="ctr" defTabSz="914400" rtl="0" eaLnBrk="1" fontAlgn="auto" latinLnBrk="0" hangingPunct="1">
                        <a:lnSpc>
                          <a:spcPct val="100000"/>
                        </a:lnSpc>
                        <a:spcBef>
                          <a:spcPts val="180"/>
                        </a:spcBef>
                        <a:spcAft>
                          <a:spcPts val="0"/>
                        </a:spcAft>
                        <a:buClrTx/>
                        <a:buSzTx/>
                        <a:buFontTx/>
                        <a:buNone/>
                        <a:tabLst/>
                        <a:defRPr/>
                      </a:pPr>
                      <a:r>
                        <a:rPr kumimoji="0" lang="es-ES" sz="900" b="1" i="0" u="none" strike="noStrike" kern="1200" cap="none" spc="0" normalizeH="0" baseline="0" noProof="0">
                          <a:ln>
                            <a:noFill/>
                          </a:ln>
                          <a:solidFill>
                            <a:srgbClr val="FFFFFF"/>
                          </a:solidFill>
                          <a:effectLst/>
                          <a:uLnTx/>
                          <a:uFillTx/>
                          <a:latin typeface="Calibri" panose="020F0502020204030204"/>
                          <a:ea typeface="+mn-ea"/>
                          <a:cs typeface="Calibri"/>
                        </a:rPr>
                        <a:t>Health</a:t>
                      </a:r>
                      <a:endParaRPr kumimoji="0" lang="es-ES" sz="900" b="0" i="0" u="none" strike="noStrike" kern="1200" cap="none" spc="0" normalizeH="0" baseline="0" noProof="0" dirty="0">
                        <a:ln>
                          <a:noFill/>
                        </a:ln>
                        <a:solidFill>
                          <a:prstClr val="black"/>
                        </a:solidFill>
                        <a:effectLst/>
                        <a:uLnTx/>
                        <a:uFillTx/>
                        <a:latin typeface="Calibri"/>
                        <a:ea typeface="+mn-ea"/>
                        <a:cs typeface="Calibri"/>
                      </a:endParaRPr>
                    </a:p>
                  </a:txBody>
                  <a:tcPr marL="0" marR="0" marT="9525" marB="0" anchor="ctr">
                    <a:lnR w="12700" cap="flat" cmpd="sng" algn="ctr">
                      <a:solidFill>
                        <a:schemeClr val="bg1">
                          <a:lumMod val="85000"/>
                        </a:schemeClr>
                      </a:solidFill>
                      <a:prstDash val="solid"/>
                      <a:round/>
                      <a:headEnd type="none" w="med" len="med"/>
                      <a:tailEnd type="none" w="med" len="med"/>
                    </a:lnR>
                    <a:solidFill>
                      <a:schemeClr val="accent5"/>
                    </a:solidFill>
                  </a:tcPr>
                </a:tc>
                <a:tc>
                  <a:txBody>
                    <a:bodyPr/>
                    <a:lstStyle/>
                    <a:p>
                      <a:pPr algn="l" fontAlgn="ctr"/>
                      <a:r>
                        <a:rPr lang="en-US" sz="900" b="0" i="0" u="none" strike="noStrike">
                          <a:solidFill>
                            <a:srgbClr val="404040"/>
                          </a:solidFill>
                          <a:effectLst/>
                          <a:latin typeface="Arial" panose="020B0604020202020204" pitchFamily="34" charset="0"/>
                        </a:rPr>
                        <a:t>Casma Hospital</a:t>
                      </a:r>
                      <a:endParaRPr lang="es-PE" sz="900" b="0" i="0" u="none" strike="noStrike">
                        <a:solidFill>
                          <a:srgbClr val="404040"/>
                        </a:solidFill>
                        <a:effectLst/>
                        <a:latin typeface="Arial" panose="020B0604020202020204" pitchFamily="34" charset="0"/>
                      </a:endParaRPr>
                    </a:p>
                  </a:txBody>
                  <a:tcPr marL="171450"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038676478"/>
                  </a:ext>
                </a:extLst>
              </a:tr>
              <a:tr h="208330">
                <a:tc>
                  <a:txBody>
                    <a:bodyPr/>
                    <a:lstStyle/>
                    <a:p>
                      <a:pPr marL="0" marR="62865" lvl="0" indent="0" algn="ctr" defTabSz="914400" rtl="0" eaLnBrk="1" fontAlgn="auto" latinLnBrk="0" hangingPunct="1">
                        <a:lnSpc>
                          <a:spcPct val="100000"/>
                        </a:lnSpc>
                        <a:spcBef>
                          <a:spcPts val="180"/>
                        </a:spcBef>
                        <a:spcAft>
                          <a:spcPts val="0"/>
                        </a:spcAft>
                        <a:buClrTx/>
                        <a:buSzTx/>
                        <a:buFontTx/>
                        <a:buNone/>
                        <a:tabLst/>
                        <a:defRPr/>
                      </a:pPr>
                      <a:r>
                        <a:rPr kumimoji="0" lang="es-ES" sz="900" b="1" i="0" u="none" strike="noStrike" kern="1200" cap="none" spc="0" normalizeH="0" baseline="0" noProof="0">
                          <a:ln>
                            <a:noFill/>
                          </a:ln>
                          <a:solidFill>
                            <a:srgbClr val="FFFFFF"/>
                          </a:solidFill>
                          <a:effectLst/>
                          <a:uLnTx/>
                          <a:uFillTx/>
                          <a:latin typeface="Calibri" panose="020F0502020204030204"/>
                          <a:ea typeface="+mn-ea"/>
                          <a:cs typeface="Calibri"/>
                        </a:rPr>
                        <a:t>Health</a:t>
                      </a:r>
                      <a:endParaRPr kumimoji="0" lang="es-ES" sz="900" b="0" i="0" u="none" strike="noStrike" kern="1200" cap="none" spc="0" normalizeH="0" baseline="0" noProof="0" dirty="0">
                        <a:ln>
                          <a:noFill/>
                        </a:ln>
                        <a:solidFill>
                          <a:prstClr val="black"/>
                        </a:solidFill>
                        <a:effectLst/>
                        <a:uLnTx/>
                        <a:uFillTx/>
                        <a:latin typeface="Calibri"/>
                        <a:ea typeface="+mn-ea"/>
                        <a:cs typeface="Calibri"/>
                      </a:endParaRPr>
                    </a:p>
                  </a:txBody>
                  <a:tcPr marL="0" marR="0" marT="9525" marB="0" anchor="ctr">
                    <a:lnR w="12700" cap="flat" cmpd="sng" algn="ctr">
                      <a:solidFill>
                        <a:schemeClr val="bg1">
                          <a:lumMod val="85000"/>
                        </a:schemeClr>
                      </a:solidFill>
                      <a:prstDash val="solid"/>
                      <a:round/>
                      <a:headEnd type="none" w="med" len="med"/>
                      <a:tailEnd type="none" w="med" len="med"/>
                    </a:lnR>
                    <a:solidFill>
                      <a:schemeClr val="accent5"/>
                    </a:solidFill>
                  </a:tcPr>
                </a:tc>
                <a:tc>
                  <a:txBody>
                    <a:bodyPr/>
                    <a:lstStyle/>
                    <a:p>
                      <a:pPr algn="l" fontAlgn="ctr"/>
                      <a:r>
                        <a:rPr lang="en-US" sz="900" b="0" i="0" u="none" strike="noStrike">
                          <a:solidFill>
                            <a:srgbClr val="404040"/>
                          </a:solidFill>
                          <a:effectLst/>
                          <a:latin typeface="Arial" panose="020B0604020202020204" pitchFamily="34" charset="0"/>
                        </a:rPr>
                        <a:t>San Nicolas Health Center</a:t>
                      </a:r>
                      <a:endParaRPr lang="es-PE" sz="900" b="0" i="0" u="none" strike="noStrike">
                        <a:solidFill>
                          <a:srgbClr val="404040"/>
                        </a:solidFill>
                        <a:effectLst/>
                        <a:latin typeface="Arial" panose="020B0604020202020204" pitchFamily="34" charset="0"/>
                      </a:endParaRPr>
                    </a:p>
                  </a:txBody>
                  <a:tcPr marL="171450"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197952964"/>
                  </a:ext>
                </a:extLst>
              </a:tr>
              <a:tr h="208330">
                <a:tc>
                  <a:txBody>
                    <a:bodyPr/>
                    <a:lstStyle/>
                    <a:p>
                      <a:pPr marL="0" marR="62865" lvl="0" indent="0" algn="ctr" defTabSz="914400" rtl="0" eaLnBrk="1" fontAlgn="auto" latinLnBrk="0" hangingPunct="1">
                        <a:lnSpc>
                          <a:spcPct val="100000"/>
                        </a:lnSpc>
                        <a:spcBef>
                          <a:spcPts val="180"/>
                        </a:spcBef>
                        <a:spcAft>
                          <a:spcPts val="0"/>
                        </a:spcAft>
                        <a:buClrTx/>
                        <a:buSzTx/>
                        <a:buFontTx/>
                        <a:buNone/>
                        <a:tabLst/>
                        <a:defRPr/>
                      </a:pPr>
                      <a:r>
                        <a:rPr kumimoji="0" lang="es-ES" sz="900" b="1" i="0" u="none" strike="noStrike" kern="1200" cap="none" spc="0" normalizeH="0" baseline="0" noProof="0" dirty="0" err="1">
                          <a:ln>
                            <a:noFill/>
                          </a:ln>
                          <a:solidFill>
                            <a:srgbClr val="FFFFFF"/>
                          </a:solidFill>
                          <a:effectLst/>
                          <a:uLnTx/>
                          <a:uFillTx/>
                          <a:latin typeface="Calibri" panose="020F0502020204030204"/>
                          <a:ea typeface="+mn-ea"/>
                          <a:cs typeface="Calibri"/>
                        </a:rPr>
                        <a:t>Health</a:t>
                      </a:r>
                      <a:endParaRPr kumimoji="0" lang="es-ES" sz="900" b="0" i="0" u="none" strike="noStrike" kern="1200" cap="none" spc="0" normalizeH="0" baseline="0" noProof="0" dirty="0">
                        <a:ln>
                          <a:noFill/>
                        </a:ln>
                        <a:solidFill>
                          <a:prstClr val="black"/>
                        </a:solidFill>
                        <a:effectLst/>
                        <a:uLnTx/>
                        <a:uFillTx/>
                        <a:latin typeface="Calibri"/>
                        <a:ea typeface="+mn-ea"/>
                        <a:cs typeface="Calibri"/>
                      </a:endParaRPr>
                    </a:p>
                  </a:txBody>
                  <a:tcPr marL="0" marR="0" marT="9525" marB="0" anchor="ctr">
                    <a:lnR w="12700" cap="flat" cmpd="sng" algn="ctr">
                      <a:solidFill>
                        <a:schemeClr val="bg1">
                          <a:lumMod val="85000"/>
                        </a:schemeClr>
                      </a:solidFill>
                      <a:prstDash val="solid"/>
                      <a:round/>
                      <a:headEnd type="none" w="med" len="med"/>
                      <a:tailEnd type="none" w="med" len="med"/>
                    </a:lnR>
                    <a:solidFill>
                      <a:schemeClr val="accent5"/>
                    </a:solidFill>
                  </a:tcPr>
                </a:tc>
                <a:tc>
                  <a:txBody>
                    <a:bodyPr/>
                    <a:lstStyle/>
                    <a:p>
                      <a:pPr algn="l" fontAlgn="ctr"/>
                      <a:r>
                        <a:rPr lang="en-US" sz="900" b="0" i="0" u="none" strike="noStrike" dirty="0" err="1">
                          <a:solidFill>
                            <a:srgbClr val="404040"/>
                          </a:solidFill>
                          <a:effectLst/>
                          <a:latin typeface="Arial" panose="020B0604020202020204" pitchFamily="34" charset="0"/>
                        </a:rPr>
                        <a:t>Yungar</a:t>
                      </a:r>
                      <a:r>
                        <a:rPr lang="en-US" sz="900" b="0" i="0" u="none" strike="noStrike" dirty="0">
                          <a:solidFill>
                            <a:srgbClr val="404040"/>
                          </a:solidFill>
                          <a:effectLst/>
                          <a:latin typeface="Arial" panose="020B0604020202020204" pitchFamily="34" charset="0"/>
                        </a:rPr>
                        <a:t> Health Center</a:t>
                      </a:r>
                      <a:endParaRPr lang="es-PE" sz="900" b="0" i="0" u="none" strike="noStrike" dirty="0">
                        <a:solidFill>
                          <a:srgbClr val="404040"/>
                        </a:solidFill>
                        <a:effectLst/>
                        <a:latin typeface="Arial" panose="020B0604020202020204" pitchFamily="34" charset="0"/>
                      </a:endParaRPr>
                    </a:p>
                  </a:txBody>
                  <a:tcPr marL="171450"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57639283"/>
                  </a:ext>
                </a:extLst>
              </a:tr>
              <a:tr h="251620">
                <a:tc>
                  <a:txBody>
                    <a:bodyPr/>
                    <a:lstStyle/>
                    <a:p>
                      <a:pPr marL="0" marR="62865" lvl="0" indent="0" algn="ctr" defTabSz="914400" rtl="0" eaLnBrk="1" fontAlgn="auto" latinLnBrk="0" hangingPunct="1">
                        <a:lnSpc>
                          <a:spcPct val="100000"/>
                        </a:lnSpc>
                        <a:spcBef>
                          <a:spcPts val="180"/>
                        </a:spcBef>
                        <a:spcAft>
                          <a:spcPts val="0"/>
                        </a:spcAft>
                        <a:buClrTx/>
                        <a:buSzTx/>
                        <a:buFontTx/>
                        <a:buNone/>
                        <a:tabLst/>
                        <a:defRPr/>
                      </a:pPr>
                      <a:r>
                        <a:rPr kumimoji="0" lang="es-ES" sz="900" b="1" i="0" u="none" strike="noStrike" kern="1200" cap="none" spc="0" normalizeH="0" baseline="0" noProof="0">
                          <a:ln>
                            <a:noFill/>
                          </a:ln>
                          <a:solidFill>
                            <a:srgbClr val="FFFFFF"/>
                          </a:solidFill>
                          <a:effectLst/>
                          <a:uLnTx/>
                          <a:uFillTx/>
                          <a:latin typeface="Calibri" panose="020F0502020204030204"/>
                          <a:ea typeface="+mn-ea"/>
                          <a:cs typeface="Calibri"/>
                        </a:rPr>
                        <a:t>Tourism</a:t>
                      </a:r>
                      <a:endParaRPr kumimoji="0" lang="es-ES" sz="900" b="0" i="0" u="none" strike="noStrike" kern="1200" cap="none" spc="0" normalizeH="0" baseline="0" noProof="0" dirty="0">
                        <a:ln>
                          <a:noFill/>
                        </a:ln>
                        <a:solidFill>
                          <a:prstClr val="black"/>
                        </a:solidFill>
                        <a:effectLst/>
                        <a:uLnTx/>
                        <a:uFillTx/>
                        <a:latin typeface="Calibri"/>
                        <a:ea typeface="+mn-ea"/>
                        <a:cs typeface="Calibri"/>
                      </a:endParaRPr>
                    </a:p>
                  </a:txBody>
                  <a:tcPr marL="0" marR="0" marT="40005" marB="0" anchor="ctr">
                    <a:lnR w="12700" cap="flat" cmpd="sng" algn="ctr">
                      <a:solidFill>
                        <a:schemeClr val="bg1">
                          <a:lumMod val="85000"/>
                        </a:schemeClr>
                      </a:solidFill>
                      <a:prstDash val="solid"/>
                      <a:round/>
                      <a:headEnd type="none" w="med" len="med"/>
                      <a:tailEnd type="none" w="med" len="med"/>
                    </a:lnR>
                    <a:solidFill>
                      <a:srgbClr val="0070C0"/>
                    </a:solidFill>
                  </a:tcPr>
                </a:tc>
                <a:tc>
                  <a:txBody>
                    <a:bodyPr/>
                    <a:lstStyle/>
                    <a:p>
                      <a:pPr marL="174625" indent="0" algn="l" fontAlgn="ctr"/>
                      <a:r>
                        <a:rPr lang="es-PE" sz="900" b="0" i="0" u="none" strike="noStrike" dirty="0">
                          <a:solidFill>
                            <a:srgbClr val="000000"/>
                          </a:solidFill>
                          <a:effectLst/>
                          <a:latin typeface="Arial"/>
                        </a:rPr>
                        <a:t>Muna Cable Car </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r h="249816">
                <a:tc>
                  <a:txBody>
                    <a:bodyPr/>
                    <a:lstStyle/>
                    <a:p>
                      <a:pPr marL="0" marR="62865" lvl="0" indent="0" algn="ctr" defTabSz="914400" rtl="0" eaLnBrk="1" fontAlgn="auto" latinLnBrk="0" hangingPunct="1">
                        <a:lnSpc>
                          <a:spcPct val="100000"/>
                        </a:lnSpc>
                        <a:spcBef>
                          <a:spcPts val="180"/>
                        </a:spcBef>
                        <a:spcAft>
                          <a:spcPts val="0"/>
                        </a:spcAft>
                        <a:buClrTx/>
                        <a:buSzTx/>
                        <a:buFontTx/>
                        <a:buNone/>
                        <a:tabLst/>
                        <a:defRPr/>
                      </a:pPr>
                      <a:r>
                        <a:rPr kumimoji="0" lang="es-ES" sz="900" b="1" i="0" u="none" strike="noStrike" kern="1200" cap="none" spc="0" normalizeH="0" baseline="0" noProof="0">
                          <a:ln>
                            <a:noFill/>
                          </a:ln>
                          <a:solidFill>
                            <a:srgbClr val="FFFFFF"/>
                          </a:solidFill>
                          <a:effectLst/>
                          <a:uLnTx/>
                          <a:uFillTx/>
                          <a:latin typeface="Calibri" panose="020F0502020204030204"/>
                          <a:ea typeface="+mn-ea"/>
                          <a:cs typeface="Calibri"/>
                        </a:rPr>
                        <a:t>Tourism</a:t>
                      </a:r>
                      <a:endParaRPr kumimoji="0" lang="es-ES" sz="900" b="0" i="0" u="none" strike="noStrike" kern="1200" cap="none" spc="0" normalizeH="0" baseline="0" noProof="0" dirty="0">
                        <a:ln>
                          <a:noFill/>
                        </a:ln>
                        <a:solidFill>
                          <a:prstClr val="black"/>
                        </a:solidFill>
                        <a:effectLst/>
                        <a:uLnTx/>
                        <a:uFillTx/>
                        <a:latin typeface="Calibri"/>
                        <a:ea typeface="+mn-ea"/>
                        <a:cs typeface="Calibri"/>
                      </a:endParaRPr>
                    </a:p>
                  </a:txBody>
                  <a:tcPr marL="0" marR="0" marT="38735" marB="0" anchor="ctr">
                    <a:lnR w="12700" cap="flat" cmpd="sng" algn="ctr">
                      <a:solidFill>
                        <a:schemeClr val="bg1">
                          <a:lumMod val="85000"/>
                        </a:schemeClr>
                      </a:solidFill>
                      <a:prstDash val="solid"/>
                      <a:round/>
                      <a:headEnd type="none" w="med" len="med"/>
                      <a:tailEnd type="none" w="med" len="med"/>
                    </a:lnR>
                    <a:solidFill>
                      <a:srgbClr val="0070C0"/>
                    </a:solidFill>
                  </a:tcPr>
                </a:tc>
                <a:tc>
                  <a:txBody>
                    <a:bodyPr/>
                    <a:lstStyle/>
                    <a:p>
                      <a:pPr marL="174625" indent="0" algn="l" fontAlgn="ctr"/>
                      <a:r>
                        <a:rPr lang="es-PE" sz="900" b="0" i="0" u="none" strike="noStrike" dirty="0">
                          <a:solidFill>
                            <a:srgbClr val="000000"/>
                          </a:solidFill>
                          <a:effectLst/>
                          <a:latin typeface="Arial"/>
                        </a:rPr>
                        <a:t>Manchay Cable Car </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33873493"/>
                  </a:ext>
                </a:extLst>
              </a:tr>
              <a:tr h="403133">
                <a:tc>
                  <a:txBody>
                    <a:bodyPr/>
                    <a:lstStyle/>
                    <a:p>
                      <a:pPr marL="0" marR="62865" lvl="0" indent="0" algn="ctr" defTabSz="914400" rtl="0" eaLnBrk="1" fontAlgn="auto" latinLnBrk="0" hangingPunct="1">
                        <a:lnSpc>
                          <a:spcPct val="100000"/>
                        </a:lnSpc>
                        <a:spcBef>
                          <a:spcPts val="180"/>
                        </a:spcBef>
                        <a:spcAft>
                          <a:spcPts val="0"/>
                        </a:spcAft>
                        <a:buClrTx/>
                        <a:buSzTx/>
                        <a:buFontTx/>
                        <a:buNone/>
                        <a:tabLst/>
                        <a:defRPr/>
                      </a:pPr>
                      <a:r>
                        <a:rPr kumimoji="0" lang="es-ES" sz="900" b="1" i="0" u="none" strike="noStrike" kern="1200" cap="none" spc="0" normalizeH="0" baseline="0" noProof="0">
                          <a:ln>
                            <a:noFill/>
                          </a:ln>
                          <a:solidFill>
                            <a:srgbClr val="FFFFFF"/>
                          </a:solidFill>
                          <a:effectLst/>
                          <a:uLnTx/>
                          <a:uFillTx/>
                          <a:latin typeface="Calibri" panose="020F0502020204030204"/>
                          <a:ea typeface="+mn-ea"/>
                          <a:cs typeface="Calibri"/>
                        </a:rPr>
                        <a:t>Tourism</a:t>
                      </a:r>
                      <a:endParaRPr kumimoji="0" lang="es-ES" sz="900" b="0" i="0" u="none" strike="noStrike" kern="1200" cap="none" spc="0" normalizeH="0" baseline="0" noProof="0" dirty="0">
                        <a:ln>
                          <a:noFill/>
                        </a:ln>
                        <a:solidFill>
                          <a:prstClr val="black"/>
                        </a:solidFill>
                        <a:effectLst/>
                        <a:uLnTx/>
                        <a:uFillTx/>
                        <a:latin typeface="Calibri"/>
                        <a:ea typeface="+mn-ea"/>
                        <a:cs typeface="Calibri"/>
                      </a:endParaRPr>
                    </a:p>
                  </a:txBody>
                  <a:tcPr marL="0" marR="0" marT="46990" marB="0" anchor="ctr">
                    <a:lnR w="12700" cap="flat" cmpd="sng" algn="ctr">
                      <a:solidFill>
                        <a:schemeClr val="bg1">
                          <a:lumMod val="85000"/>
                        </a:schemeClr>
                      </a:solidFill>
                      <a:prstDash val="solid"/>
                      <a:round/>
                      <a:headEnd type="none" w="med" len="med"/>
                      <a:tailEnd type="none" w="med" len="med"/>
                    </a:lnR>
                    <a:solidFill>
                      <a:srgbClr val="0070C0"/>
                    </a:solidFill>
                  </a:tcPr>
                </a:tc>
                <a:tc>
                  <a:txBody>
                    <a:bodyPr/>
                    <a:lstStyle/>
                    <a:p>
                      <a:pPr marL="174625" indent="0" algn="l" fontAlgn="ctr">
                        <a:tabLst>
                          <a:tab pos="174625" algn="l"/>
                        </a:tabLst>
                      </a:pPr>
                      <a:r>
                        <a:rPr lang="es-ES" sz="900" b="0" i="0" u="none" strike="noStrike" baseline="0" noProof="0" dirty="0" err="1">
                          <a:solidFill>
                            <a:srgbClr val="000000"/>
                          </a:solidFill>
                          <a:effectLst/>
                          <a:latin typeface="Arial"/>
                        </a:rPr>
                        <a:t>Installation</a:t>
                      </a:r>
                      <a:r>
                        <a:rPr lang="es-ES" sz="900" b="0" i="0" u="none" strike="noStrike" baseline="0" noProof="0" dirty="0">
                          <a:solidFill>
                            <a:srgbClr val="000000"/>
                          </a:solidFill>
                          <a:effectLst/>
                          <a:latin typeface="Arial"/>
                        </a:rPr>
                        <a:t> </a:t>
                      </a:r>
                      <a:r>
                        <a:rPr lang="es-ES" sz="900" b="0" i="0" u="none" strike="noStrike" baseline="0" noProof="0" dirty="0" err="1">
                          <a:solidFill>
                            <a:srgbClr val="000000"/>
                          </a:solidFill>
                          <a:effectLst/>
                          <a:latin typeface="Arial"/>
                        </a:rPr>
                        <a:t>of</a:t>
                      </a:r>
                      <a:r>
                        <a:rPr lang="es-ES" sz="900" b="0" i="0" u="none" strike="noStrike" baseline="0" noProof="0" dirty="0">
                          <a:solidFill>
                            <a:srgbClr val="000000"/>
                          </a:solidFill>
                          <a:effectLst/>
                          <a:latin typeface="Arial"/>
                        </a:rPr>
                        <a:t> Cable </a:t>
                      </a:r>
                      <a:r>
                        <a:rPr lang="es-ES" sz="900" b="0" i="0" u="none" strike="noStrike" baseline="0" noProof="0" dirty="0" err="1">
                          <a:solidFill>
                            <a:srgbClr val="000000"/>
                          </a:solidFill>
                          <a:effectLst/>
                          <a:latin typeface="Arial"/>
                        </a:rPr>
                        <a:t>Accessibility</a:t>
                      </a:r>
                      <a:r>
                        <a:rPr lang="es-ES" sz="900" b="0" i="0" u="none" strike="noStrike" baseline="0" noProof="0" dirty="0">
                          <a:solidFill>
                            <a:srgbClr val="000000"/>
                          </a:solidFill>
                          <a:effectLst/>
                          <a:latin typeface="Arial"/>
                        </a:rPr>
                        <a:t> </a:t>
                      </a:r>
                      <a:r>
                        <a:rPr lang="es-ES" sz="900" b="0" i="0" u="none" strike="noStrike" baseline="0" noProof="0" dirty="0" err="1">
                          <a:solidFill>
                            <a:srgbClr val="000000"/>
                          </a:solidFill>
                          <a:effectLst/>
                          <a:latin typeface="Arial"/>
                        </a:rPr>
                        <a:t>Service</a:t>
                      </a:r>
                      <a:r>
                        <a:rPr lang="es-ES" sz="900" b="0" i="0" u="none" strike="noStrike" baseline="0" noProof="0" dirty="0">
                          <a:solidFill>
                            <a:srgbClr val="000000"/>
                          </a:solidFill>
                          <a:effectLst/>
                          <a:latin typeface="Arial"/>
                        </a:rPr>
                        <a:t> - Cable Car </a:t>
                      </a:r>
                      <a:r>
                        <a:rPr lang="es-ES" sz="900" b="0" i="0" u="none" strike="noStrike" baseline="0" noProof="0" dirty="0" err="1">
                          <a:solidFill>
                            <a:srgbClr val="000000"/>
                          </a:solidFill>
                          <a:effectLst/>
                          <a:latin typeface="Arial"/>
                        </a:rPr>
                        <a:t>on</a:t>
                      </a:r>
                      <a:r>
                        <a:rPr lang="es-ES" sz="900" b="0" i="0" u="none" strike="noStrike" baseline="0" noProof="0" dirty="0">
                          <a:solidFill>
                            <a:srgbClr val="000000"/>
                          </a:solidFill>
                          <a:effectLst/>
                          <a:latin typeface="Arial"/>
                        </a:rPr>
                        <a:t> </a:t>
                      </a:r>
                      <a:r>
                        <a:rPr lang="es-ES" sz="900" b="0" i="0" u="none" strike="noStrike" baseline="0" noProof="0" dirty="0" err="1">
                          <a:solidFill>
                            <a:srgbClr val="000000"/>
                          </a:solidFill>
                          <a:effectLst/>
                          <a:latin typeface="Arial"/>
                        </a:rPr>
                        <a:t>the</a:t>
                      </a:r>
                      <a:r>
                        <a:rPr lang="es-ES" sz="900" b="0" i="0" u="none" strike="noStrike" baseline="0" noProof="0" dirty="0">
                          <a:solidFill>
                            <a:srgbClr val="000000"/>
                          </a:solidFill>
                          <a:effectLst/>
                          <a:latin typeface="Arial"/>
                        </a:rPr>
                        <a:t> </a:t>
                      </a:r>
                      <a:r>
                        <a:rPr lang="es-ES" sz="900" b="0" i="0" u="none" strike="noStrike" baseline="0" noProof="0" dirty="0" err="1">
                          <a:solidFill>
                            <a:srgbClr val="000000"/>
                          </a:solidFill>
                          <a:effectLst/>
                          <a:latin typeface="Arial"/>
                        </a:rPr>
                        <a:t>Hills</a:t>
                      </a:r>
                      <a:r>
                        <a:rPr lang="es-ES" sz="900" b="0" i="0" u="none" strike="noStrike" baseline="0" noProof="0" dirty="0">
                          <a:solidFill>
                            <a:srgbClr val="000000"/>
                          </a:solidFill>
                          <a:effectLst/>
                          <a:latin typeface="Arial"/>
                        </a:rPr>
                        <a:t> </a:t>
                      </a:r>
                      <a:r>
                        <a:rPr lang="es-ES" sz="900" b="0" i="0" u="none" strike="noStrike" baseline="0" noProof="0" dirty="0" err="1">
                          <a:solidFill>
                            <a:srgbClr val="000000"/>
                          </a:solidFill>
                          <a:effectLst/>
                          <a:latin typeface="Arial"/>
                        </a:rPr>
                        <a:t>of</a:t>
                      </a:r>
                      <a:r>
                        <a:rPr lang="es-ES" sz="900" b="0" i="0" u="none" strike="noStrike" baseline="0" noProof="0" dirty="0">
                          <a:solidFill>
                            <a:srgbClr val="000000"/>
                          </a:solidFill>
                          <a:effectLst/>
                          <a:latin typeface="Arial"/>
                        </a:rPr>
                        <a:t> El Agustino and Catalina Huanca</a:t>
                      </a:r>
                      <a:r>
                        <a:rPr lang="es-ES" sz="900" b="0" i="0" u="none" strike="noStrike" dirty="0">
                          <a:solidFill>
                            <a:srgbClr val="000000"/>
                          </a:solidFill>
                          <a:effectLst/>
                          <a:latin typeface="Arial"/>
                        </a:rPr>
                        <a:t>, El Agustino </a:t>
                      </a:r>
                      <a:r>
                        <a:rPr lang="es-ES" sz="900" b="0" i="0" u="none" strike="noStrike" dirty="0" err="1">
                          <a:solidFill>
                            <a:srgbClr val="000000"/>
                          </a:solidFill>
                          <a:effectLst/>
                          <a:latin typeface="Arial"/>
                        </a:rPr>
                        <a:t>District</a:t>
                      </a:r>
                      <a:r>
                        <a:rPr lang="es-ES" sz="900" b="0" i="0" u="none" strike="noStrike" dirty="0">
                          <a:solidFill>
                            <a:srgbClr val="000000"/>
                          </a:solidFill>
                          <a:effectLst/>
                          <a:latin typeface="Arial"/>
                        </a:rPr>
                        <a:t>, </a:t>
                      </a:r>
                      <a:r>
                        <a:rPr lang="es-ES" sz="900" b="0" i="0" u="none" strike="noStrike" dirty="0" err="1">
                          <a:solidFill>
                            <a:srgbClr val="000000"/>
                          </a:solidFill>
                          <a:effectLst/>
                          <a:latin typeface="Arial"/>
                        </a:rPr>
                        <a:t>Province</a:t>
                      </a:r>
                      <a:r>
                        <a:rPr lang="es-ES" sz="900" b="0" i="0" u="none" strike="noStrike" dirty="0">
                          <a:solidFill>
                            <a:srgbClr val="000000"/>
                          </a:solidFill>
                          <a:effectLst/>
                          <a:latin typeface="Arial"/>
                        </a:rPr>
                        <a:t> </a:t>
                      </a:r>
                      <a:r>
                        <a:rPr lang="es-ES" sz="900" b="0" i="0" u="none" strike="noStrike" dirty="0" err="1">
                          <a:solidFill>
                            <a:srgbClr val="000000"/>
                          </a:solidFill>
                          <a:effectLst/>
                          <a:latin typeface="Arial"/>
                        </a:rPr>
                        <a:t>of</a:t>
                      </a:r>
                      <a:r>
                        <a:rPr lang="es-ES" sz="900" b="0" i="0" u="none" strike="noStrike" dirty="0">
                          <a:solidFill>
                            <a:srgbClr val="000000"/>
                          </a:solidFill>
                          <a:effectLst/>
                          <a:latin typeface="Arial"/>
                        </a:rPr>
                        <a:t> Lima</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3"/>
                  </a:ext>
                </a:extLst>
              </a:tr>
              <a:tr h="403133">
                <a:tc>
                  <a:txBody>
                    <a:bodyPr/>
                    <a:lstStyle/>
                    <a:p>
                      <a:pPr marL="0" marR="62865" lvl="0" indent="0" algn="ctr" defTabSz="914400" rtl="0" eaLnBrk="1" fontAlgn="auto" latinLnBrk="0" hangingPunct="1">
                        <a:lnSpc>
                          <a:spcPct val="100000"/>
                        </a:lnSpc>
                        <a:spcBef>
                          <a:spcPts val="180"/>
                        </a:spcBef>
                        <a:spcAft>
                          <a:spcPts val="0"/>
                        </a:spcAft>
                        <a:buClrTx/>
                        <a:buSzTx/>
                        <a:buFontTx/>
                        <a:buNone/>
                        <a:tabLst/>
                        <a:defRPr/>
                      </a:pPr>
                      <a:r>
                        <a:rPr kumimoji="0" lang="es-ES" sz="900" b="1" i="0" u="none" strike="noStrike" kern="1200" cap="none" spc="0" normalizeH="0" baseline="0" noProof="0">
                          <a:ln>
                            <a:noFill/>
                          </a:ln>
                          <a:solidFill>
                            <a:srgbClr val="FFFFFF"/>
                          </a:solidFill>
                          <a:effectLst/>
                          <a:uLnTx/>
                          <a:uFillTx/>
                          <a:latin typeface="Calibri" panose="020F0502020204030204"/>
                          <a:ea typeface="+mn-ea"/>
                          <a:cs typeface="Calibri"/>
                        </a:rPr>
                        <a:t>Tourism</a:t>
                      </a:r>
                      <a:endParaRPr kumimoji="0" lang="es-ES" sz="900" b="0" i="0" u="none" strike="noStrike" kern="1200" cap="none" spc="0" normalizeH="0" baseline="0" noProof="0" dirty="0">
                        <a:ln>
                          <a:noFill/>
                        </a:ln>
                        <a:solidFill>
                          <a:prstClr val="black"/>
                        </a:solidFill>
                        <a:effectLst/>
                        <a:uLnTx/>
                        <a:uFillTx/>
                        <a:latin typeface="Calibri"/>
                        <a:ea typeface="+mn-ea"/>
                        <a:cs typeface="Calibri"/>
                      </a:endParaRPr>
                    </a:p>
                  </a:txBody>
                  <a:tcPr marL="0" marR="0" marT="6350" marB="0" anchor="ctr">
                    <a:lnR w="12700" cap="flat" cmpd="sng" algn="ctr">
                      <a:solidFill>
                        <a:schemeClr val="bg1">
                          <a:lumMod val="85000"/>
                        </a:schemeClr>
                      </a:solidFill>
                      <a:prstDash val="solid"/>
                      <a:round/>
                      <a:headEnd type="none" w="med" len="med"/>
                      <a:tailEnd type="none" w="med" len="med"/>
                    </a:lnR>
                    <a:solidFill>
                      <a:srgbClr val="0070C0"/>
                    </a:solidFill>
                  </a:tcPr>
                </a:tc>
                <a:tc>
                  <a:txBody>
                    <a:bodyPr/>
                    <a:lstStyle/>
                    <a:p>
                      <a:pPr marL="174625" indent="0" algn="l" fontAlgn="ctr">
                        <a:tabLst>
                          <a:tab pos="174625" algn="l"/>
                        </a:tabLst>
                      </a:pPr>
                      <a:r>
                        <a:rPr lang="en-US" sz="900" b="0" i="0" u="none" strike="noStrike" dirty="0">
                          <a:solidFill>
                            <a:srgbClr val="000000"/>
                          </a:solidFill>
                          <a:effectLst/>
                          <a:latin typeface="Arial"/>
                        </a:rPr>
                        <a:t>Installation of Cable Accessibility Service - Cable Car connecting the districts of </a:t>
                      </a:r>
                      <a:r>
                        <a:rPr lang="en-US" sz="900" b="0" i="0" u="none" strike="noStrike" dirty="0" err="1">
                          <a:solidFill>
                            <a:srgbClr val="000000"/>
                          </a:solidFill>
                          <a:effectLst/>
                          <a:latin typeface="Arial"/>
                        </a:rPr>
                        <a:t>Independencia</a:t>
                      </a:r>
                      <a:r>
                        <a:rPr lang="en-US" sz="900" b="0" i="0" u="none" strike="noStrike" dirty="0">
                          <a:solidFill>
                            <a:srgbClr val="000000"/>
                          </a:solidFill>
                          <a:effectLst/>
                          <a:latin typeface="Arial"/>
                        </a:rPr>
                        <a:t> and San Juan de </a:t>
                      </a:r>
                      <a:r>
                        <a:rPr lang="en-US" sz="900" b="0" i="0" u="none" strike="noStrike" dirty="0" err="1">
                          <a:solidFill>
                            <a:srgbClr val="000000"/>
                          </a:solidFill>
                          <a:effectLst/>
                          <a:latin typeface="Arial"/>
                        </a:rPr>
                        <a:t>Lurigancho</a:t>
                      </a:r>
                      <a:r>
                        <a:rPr lang="es-ES" sz="900" b="0" i="0" u="none" strike="noStrike" dirty="0">
                          <a:solidFill>
                            <a:srgbClr val="000000"/>
                          </a:solidFill>
                          <a:effectLst/>
                          <a:latin typeface="Arial"/>
                        </a:rPr>
                        <a:t>, </a:t>
                      </a:r>
                      <a:r>
                        <a:rPr lang="es-ES" sz="900" b="0" i="0" u="none" strike="noStrike" dirty="0" err="1">
                          <a:solidFill>
                            <a:srgbClr val="000000"/>
                          </a:solidFill>
                          <a:effectLst/>
                          <a:latin typeface="Arial"/>
                        </a:rPr>
                        <a:t>Province</a:t>
                      </a:r>
                      <a:r>
                        <a:rPr lang="es-ES" sz="900" b="0" i="0" u="none" strike="noStrike" dirty="0">
                          <a:solidFill>
                            <a:srgbClr val="000000"/>
                          </a:solidFill>
                          <a:effectLst/>
                          <a:latin typeface="Arial"/>
                        </a:rPr>
                        <a:t> </a:t>
                      </a:r>
                      <a:r>
                        <a:rPr lang="es-ES" sz="900" b="0" i="0" u="none" strike="noStrike" dirty="0" err="1">
                          <a:solidFill>
                            <a:srgbClr val="000000"/>
                          </a:solidFill>
                          <a:effectLst/>
                          <a:latin typeface="Arial"/>
                        </a:rPr>
                        <a:t>of</a:t>
                      </a:r>
                      <a:r>
                        <a:rPr lang="es-ES" sz="900" b="0" i="0" u="none" strike="noStrike" dirty="0">
                          <a:solidFill>
                            <a:srgbClr val="000000"/>
                          </a:solidFill>
                          <a:effectLst/>
                          <a:latin typeface="Arial"/>
                        </a:rPr>
                        <a:t> Lima</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4"/>
                  </a:ext>
                </a:extLst>
              </a:tr>
              <a:tr h="208330">
                <a:tc>
                  <a:txBody>
                    <a:bodyPr/>
                    <a:lstStyle/>
                    <a:p>
                      <a:pPr marR="59690" lvl="0" algn="ctr">
                        <a:lnSpc>
                          <a:spcPct val="100000"/>
                        </a:lnSpc>
                        <a:spcBef>
                          <a:spcPts val="10"/>
                        </a:spcBef>
                      </a:pPr>
                      <a:r>
                        <a:rPr kumimoji="0" lang="es-ES" sz="900" b="1" i="0" u="none" strike="noStrike" kern="1200" cap="none" spc="0" normalizeH="0" baseline="0" noProof="0" dirty="0" err="1">
                          <a:ln>
                            <a:noFill/>
                          </a:ln>
                          <a:solidFill>
                            <a:srgbClr val="FFFFFF"/>
                          </a:solidFill>
                          <a:effectLst/>
                          <a:uLnTx/>
                          <a:uFillTx/>
                          <a:latin typeface="Calibri" panose="020F0502020204030204"/>
                          <a:ea typeface="+mn-ea"/>
                          <a:cs typeface="Calibri"/>
                        </a:rPr>
                        <a:t>Tourism</a:t>
                      </a:r>
                      <a:endParaRPr lang="es-PE" sz="900" noProof="0" dirty="0">
                        <a:latin typeface="Calibri"/>
                        <a:cs typeface="Calibri"/>
                      </a:endParaRPr>
                    </a:p>
                  </a:txBody>
                  <a:tcPr marL="0" marR="0" marT="1270" marB="0" anchor="ctr">
                    <a:lnR w="12700" cap="flat" cmpd="sng" algn="ctr">
                      <a:solidFill>
                        <a:schemeClr val="bg1">
                          <a:lumMod val="85000"/>
                        </a:schemeClr>
                      </a:solidFill>
                      <a:prstDash val="solid"/>
                      <a:round/>
                      <a:headEnd type="none" w="med" len="med"/>
                      <a:tailEnd type="none" w="med" len="med"/>
                    </a:lnR>
                    <a:solidFill>
                      <a:srgbClr val="0070C0"/>
                    </a:solidFill>
                  </a:tcPr>
                </a:tc>
                <a:tc>
                  <a:txBody>
                    <a:bodyPr/>
                    <a:lstStyle/>
                    <a:p>
                      <a:pPr marL="174625" indent="0" algn="l" fontAlgn="ctr"/>
                      <a:r>
                        <a:rPr lang="es-PE" sz="900" b="0" i="0" u="none" strike="noStrike" dirty="0">
                          <a:solidFill>
                            <a:srgbClr val="000000"/>
                          </a:solidFill>
                          <a:effectLst/>
                          <a:latin typeface="Arial"/>
                        </a:rPr>
                        <a:t>Muna Cable Car </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5"/>
                  </a:ext>
                </a:extLst>
              </a:tr>
            </a:tbl>
          </a:graphicData>
        </a:graphic>
      </p:graphicFrame>
      <p:grpSp>
        <p:nvGrpSpPr>
          <p:cNvPr id="94" name="Grupo 93">
            <a:extLst>
              <a:ext uri="{FF2B5EF4-FFF2-40B4-BE49-F238E27FC236}">
                <a16:creationId xmlns:a16="http://schemas.microsoft.com/office/drawing/2014/main" id="{6CEF1B4A-E72E-538E-46B1-9DBE448EB6DB}"/>
              </a:ext>
            </a:extLst>
          </p:cNvPr>
          <p:cNvGrpSpPr/>
          <p:nvPr/>
        </p:nvGrpSpPr>
        <p:grpSpPr>
          <a:xfrm>
            <a:off x="7539393" y="859212"/>
            <a:ext cx="4360402" cy="337396"/>
            <a:chOff x="758944" y="557982"/>
            <a:chExt cx="5337055" cy="337396"/>
          </a:xfrm>
        </p:grpSpPr>
        <p:sp>
          <p:nvSpPr>
            <p:cNvPr id="95" name="object 8">
              <a:extLst>
                <a:ext uri="{FF2B5EF4-FFF2-40B4-BE49-F238E27FC236}">
                  <a16:creationId xmlns:a16="http://schemas.microsoft.com/office/drawing/2014/main" id="{F4553D88-739A-76C8-9CD0-E078FFF924CF}"/>
                </a:ext>
              </a:extLst>
            </p:cNvPr>
            <p:cNvSpPr/>
            <p:nvPr/>
          </p:nvSpPr>
          <p:spPr>
            <a:xfrm>
              <a:off x="758944" y="557982"/>
              <a:ext cx="5337055" cy="337396"/>
            </a:xfrm>
            <a:custGeom>
              <a:avLst/>
              <a:gdLst/>
              <a:ahLst/>
              <a:cxnLst/>
              <a:rect l="l" t="t" r="r" b="b"/>
              <a:pathLst>
                <a:path w="5677534" h="332740">
                  <a:moveTo>
                    <a:pt x="5544654" y="0"/>
                  </a:moveTo>
                  <a:lnTo>
                    <a:pt x="132765" y="0"/>
                  </a:lnTo>
                  <a:lnTo>
                    <a:pt x="81085" y="6143"/>
                  </a:lnTo>
                  <a:lnTo>
                    <a:pt x="38884" y="22899"/>
                  </a:lnTo>
                  <a:lnTo>
                    <a:pt x="10432" y="47754"/>
                  </a:lnTo>
                  <a:lnTo>
                    <a:pt x="0" y="78193"/>
                  </a:lnTo>
                  <a:lnTo>
                    <a:pt x="0" y="332549"/>
                  </a:lnTo>
                  <a:lnTo>
                    <a:pt x="5677433" y="332549"/>
                  </a:lnTo>
                  <a:lnTo>
                    <a:pt x="5677433" y="78193"/>
                  </a:lnTo>
                  <a:lnTo>
                    <a:pt x="5666998" y="47754"/>
                  </a:lnTo>
                  <a:lnTo>
                    <a:pt x="5638542" y="22899"/>
                  </a:lnTo>
                  <a:lnTo>
                    <a:pt x="5596337" y="6143"/>
                  </a:lnTo>
                  <a:lnTo>
                    <a:pt x="5544654" y="0"/>
                  </a:lnTo>
                  <a:close/>
                </a:path>
              </a:pathLst>
            </a:custGeom>
            <a:solidFill>
              <a:srgbClr val="00206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 name="object 13">
              <a:extLst>
                <a:ext uri="{FF2B5EF4-FFF2-40B4-BE49-F238E27FC236}">
                  <a16:creationId xmlns:a16="http://schemas.microsoft.com/office/drawing/2014/main" id="{3A792C3D-DCEF-F47E-3A28-00C6581DA141}"/>
                </a:ext>
              </a:extLst>
            </p:cNvPr>
            <p:cNvSpPr txBox="1"/>
            <p:nvPr/>
          </p:nvSpPr>
          <p:spPr>
            <a:xfrm>
              <a:off x="2051473" y="609914"/>
              <a:ext cx="1034520" cy="242374"/>
            </a:xfrm>
            <a:prstGeom prst="rect">
              <a:avLst/>
            </a:prstGeom>
          </p:spPr>
          <p:txBody>
            <a:bodyPr vert="horz" wrap="square" lIns="0" tIns="11430" rIns="0" bIns="0" rtlCol="0">
              <a:spAutoFit/>
            </a:bodyPr>
            <a:lstStyle/>
            <a:p>
              <a:pPr marL="12700" marR="0" lvl="0" indent="0" algn="l" defTabSz="914400" rtl="0" eaLnBrk="1" fontAlgn="auto" latinLnBrk="0" hangingPunct="1">
                <a:lnSpc>
                  <a:spcPct val="100000"/>
                </a:lnSpc>
                <a:spcBef>
                  <a:spcPts val="90"/>
                </a:spcBef>
                <a:spcAft>
                  <a:spcPts val="0"/>
                </a:spcAft>
                <a:buClrTx/>
                <a:buSzTx/>
                <a:buFontTx/>
                <a:buNone/>
                <a:tabLst>
                  <a:tab pos="439420" algn="l"/>
                </a:tabLst>
                <a:defRPr/>
              </a:pPr>
              <a:r>
                <a:rPr kumimoji="0" lang="es-ES" sz="1500" b="1" i="0" u="none" strike="noStrike" kern="1200" cap="none" spc="-25" normalizeH="0" baseline="0" noProof="0" dirty="0">
                  <a:ln>
                    <a:noFill/>
                  </a:ln>
                  <a:solidFill>
                    <a:srgbClr val="FFFFFF"/>
                  </a:solidFill>
                  <a:effectLst/>
                  <a:uLnTx/>
                  <a:uFillTx/>
                  <a:latin typeface="Calibri"/>
                  <a:ea typeface="+mn-ea"/>
                  <a:cs typeface="Calibri"/>
                </a:rPr>
                <a:t>Project</a:t>
              </a:r>
              <a:endParaRPr kumimoji="0" sz="1500" b="0" i="0" u="none" strike="noStrike" kern="1200" cap="none" spc="0" normalizeH="0" baseline="0" noProof="0" dirty="0">
                <a:ln>
                  <a:noFill/>
                </a:ln>
                <a:solidFill>
                  <a:prstClr val="black"/>
                </a:solidFill>
                <a:effectLst/>
                <a:uLnTx/>
                <a:uFillTx/>
                <a:latin typeface="Calibri"/>
                <a:ea typeface="+mn-ea"/>
                <a:cs typeface="Calibri"/>
              </a:endParaRPr>
            </a:p>
          </p:txBody>
        </p:sp>
      </p:grpSp>
      <p:grpSp>
        <p:nvGrpSpPr>
          <p:cNvPr id="98" name="Grupo 97">
            <a:extLst>
              <a:ext uri="{FF2B5EF4-FFF2-40B4-BE49-F238E27FC236}">
                <a16:creationId xmlns:a16="http://schemas.microsoft.com/office/drawing/2014/main" id="{821F6F3D-A98D-684D-D8E1-D12E13DFE001}"/>
              </a:ext>
            </a:extLst>
          </p:cNvPr>
          <p:cNvGrpSpPr/>
          <p:nvPr/>
        </p:nvGrpSpPr>
        <p:grpSpPr>
          <a:xfrm>
            <a:off x="7201830" y="5450422"/>
            <a:ext cx="428089" cy="421206"/>
            <a:chOff x="3950492" y="5690354"/>
            <a:chExt cx="391795" cy="391795"/>
          </a:xfrm>
        </p:grpSpPr>
        <p:grpSp>
          <p:nvGrpSpPr>
            <p:cNvPr id="99" name="Grupo 98">
              <a:extLst>
                <a:ext uri="{FF2B5EF4-FFF2-40B4-BE49-F238E27FC236}">
                  <a16:creationId xmlns:a16="http://schemas.microsoft.com/office/drawing/2014/main" id="{2CEE6C88-F746-0D11-DED9-ABDCEE8C8C9A}"/>
                </a:ext>
              </a:extLst>
            </p:cNvPr>
            <p:cNvGrpSpPr/>
            <p:nvPr/>
          </p:nvGrpSpPr>
          <p:grpSpPr>
            <a:xfrm>
              <a:off x="3950492" y="5690354"/>
              <a:ext cx="391795" cy="391795"/>
              <a:chOff x="3331854" y="5305356"/>
              <a:chExt cx="391795" cy="391795"/>
            </a:xfrm>
          </p:grpSpPr>
          <p:sp>
            <p:nvSpPr>
              <p:cNvPr id="101" name="object 44">
                <a:extLst>
                  <a:ext uri="{FF2B5EF4-FFF2-40B4-BE49-F238E27FC236}">
                    <a16:creationId xmlns:a16="http://schemas.microsoft.com/office/drawing/2014/main" id="{011F4991-5A98-6FC8-C06F-6E754021073A}"/>
                  </a:ext>
                </a:extLst>
              </p:cNvPr>
              <p:cNvSpPr/>
              <p:nvPr/>
            </p:nvSpPr>
            <p:spPr>
              <a:xfrm>
                <a:off x="3331854" y="5305356"/>
                <a:ext cx="391795" cy="391795"/>
              </a:xfrm>
              <a:custGeom>
                <a:avLst/>
                <a:gdLst/>
                <a:ahLst/>
                <a:cxnLst/>
                <a:rect l="l" t="t" r="r" b="b"/>
                <a:pathLst>
                  <a:path w="391794" h="391795">
                    <a:moveTo>
                      <a:pt x="195694" y="0"/>
                    </a:moveTo>
                    <a:lnTo>
                      <a:pt x="150824" y="5168"/>
                    </a:lnTo>
                    <a:lnTo>
                      <a:pt x="109633" y="19890"/>
                    </a:lnTo>
                    <a:lnTo>
                      <a:pt x="73298" y="42992"/>
                    </a:lnTo>
                    <a:lnTo>
                      <a:pt x="42992" y="73298"/>
                    </a:lnTo>
                    <a:lnTo>
                      <a:pt x="19890" y="109633"/>
                    </a:lnTo>
                    <a:lnTo>
                      <a:pt x="5168" y="150824"/>
                    </a:lnTo>
                    <a:lnTo>
                      <a:pt x="0" y="195694"/>
                    </a:lnTo>
                    <a:lnTo>
                      <a:pt x="5168" y="240564"/>
                    </a:lnTo>
                    <a:lnTo>
                      <a:pt x="19890" y="281754"/>
                    </a:lnTo>
                    <a:lnTo>
                      <a:pt x="42992" y="318090"/>
                    </a:lnTo>
                    <a:lnTo>
                      <a:pt x="73298" y="348396"/>
                    </a:lnTo>
                    <a:lnTo>
                      <a:pt x="109633" y="371497"/>
                    </a:lnTo>
                    <a:lnTo>
                      <a:pt x="150824" y="386220"/>
                    </a:lnTo>
                    <a:lnTo>
                      <a:pt x="195694" y="391388"/>
                    </a:lnTo>
                    <a:lnTo>
                      <a:pt x="240564" y="386220"/>
                    </a:lnTo>
                    <a:lnTo>
                      <a:pt x="281754" y="371497"/>
                    </a:lnTo>
                    <a:lnTo>
                      <a:pt x="318090" y="348396"/>
                    </a:lnTo>
                    <a:lnTo>
                      <a:pt x="348396" y="318090"/>
                    </a:lnTo>
                    <a:lnTo>
                      <a:pt x="371497" y="281754"/>
                    </a:lnTo>
                    <a:lnTo>
                      <a:pt x="386220" y="240564"/>
                    </a:lnTo>
                    <a:lnTo>
                      <a:pt x="391388" y="195694"/>
                    </a:lnTo>
                    <a:lnTo>
                      <a:pt x="386220" y="150824"/>
                    </a:lnTo>
                    <a:lnTo>
                      <a:pt x="371497" y="109633"/>
                    </a:lnTo>
                    <a:lnTo>
                      <a:pt x="348396" y="73298"/>
                    </a:lnTo>
                    <a:lnTo>
                      <a:pt x="318090" y="42992"/>
                    </a:lnTo>
                    <a:lnTo>
                      <a:pt x="281754" y="19890"/>
                    </a:lnTo>
                    <a:lnTo>
                      <a:pt x="240564" y="5168"/>
                    </a:lnTo>
                    <a:lnTo>
                      <a:pt x="195694"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 name="object 45">
                <a:extLst>
                  <a:ext uri="{FF2B5EF4-FFF2-40B4-BE49-F238E27FC236}">
                    <a16:creationId xmlns:a16="http://schemas.microsoft.com/office/drawing/2014/main" id="{31C390F1-5B23-1C22-7ADD-BEF5BE927C64}"/>
                  </a:ext>
                </a:extLst>
              </p:cNvPr>
              <p:cNvSpPr/>
              <p:nvPr/>
            </p:nvSpPr>
            <p:spPr>
              <a:xfrm>
                <a:off x="3331854" y="5328508"/>
                <a:ext cx="345440" cy="345440"/>
              </a:xfrm>
              <a:custGeom>
                <a:avLst/>
                <a:gdLst/>
                <a:ahLst/>
                <a:cxnLst/>
                <a:rect l="l" t="t" r="r" b="b"/>
                <a:pathLst>
                  <a:path w="345440" h="345439">
                    <a:moveTo>
                      <a:pt x="172542" y="0"/>
                    </a:moveTo>
                    <a:lnTo>
                      <a:pt x="126675" y="6163"/>
                    </a:lnTo>
                    <a:lnTo>
                      <a:pt x="85458" y="23558"/>
                    </a:lnTo>
                    <a:lnTo>
                      <a:pt x="50538" y="50538"/>
                    </a:lnTo>
                    <a:lnTo>
                      <a:pt x="23558" y="85458"/>
                    </a:lnTo>
                    <a:lnTo>
                      <a:pt x="6163" y="126675"/>
                    </a:lnTo>
                    <a:lnTo>
                      <a:pt x="0" y="172542"/>
                    </a:lnTo>
                    <a:lnTo>
                      <a:pt x="6163" y="218409"/>
                    </a:lnTo>
                    <a:lnTo>
                      <a:pt x="23558" y="259625"/>
                    </a:lnTo>
                    <a:lnTo>
                      <a:pt x="50538" y="294546"/>
                    </a:lnTo>
                    <a:lnTo>
                      <a:pt x="85458" y="321526"/>
                    </a:lnTo>
                    <a:lnTo>
                      <a:pt x="126675" y="338920"/>
                    </a:lnTo>
                    <a:lnTo>
                      <a:pt x="172542" y="345084"/>
                    </a:lnTo>
                    <a:lnTo>
                      <a:pt x="218409" y="338920"/>
                    </a:lnTo>
                    <a:lnTo>
                      <a:pt x="259625" y="321526"/>
                    </a:lnTo>
                    <a:lnTo>
                      <a:pt x="294546" y="294546"/>
                    </a:lnTo>
                    <a:lnTo>
                      <a:pt x="321526" y="259625"/>
                    </a:lnTo>
                    <a:lnTo>
                      <a:pt x="338920" y="218409"/>
                    </a:lnTo>
                    <a:lnTo>
                      <a:pt x="345084" y="172542"/>
                    </a:lnTo>
                    <a:lnTo>
                      <a:pt x="338920" y="126675"/>
                    </a:lnTo>
                    <a:lnTo>
                      <a:pt x="321526" y="85458"/>
                    </a:lnTo>
                    <a:lnTo>
                      <a:pt x="294546" y="50538"/>
                    </a:lnTo>
                    <a:lnTo>
                      <a:pt x="259625" y="23558"/>
                    </a:lnTo>
                    <a:lnTo>
                      <a:pt x="218409" y="6163"/>
                    </a:lnTo>
                    <a:lnTo>
                      <a:pt x="172542" y="0"/>
                    </a:lnTo>
                    <a:close/>
                  </a:path>
                </a:pathLst>
              </a:custGeom>
              <a:solidFill>
                <a:srgbClr val="B0176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00" name="Gráfico 99" descr="Viaje contorno">
              <a:extLst>
                <a:ext uri="{FF2B5EF4-FFF2-40B4-BE49-F238E27FC236}">
                  <a16:creationId xmlns:a16="http://schemas.microsoft.com/office/drawing/2014/main" id="{87DBAD45-702D-6B64-29F3-03E107B1D23C}"/>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00062" y="5749656"/>
              <a:ext cx="276738" cy="276738"/>
            </a:xfrm>
            <a:prstGeom prst="rect">
              <a:avLst/>
            </a:prstGeom>
          </p:spPr>
        </p:pic>
      </p:grpSp>
      <p:pic>
        <p:nvPicPr>
          <p:cNvPr id="103" name="object 50">
            <a:extLst>
              <a:ext uri="{FF2B5EF4-FFF2-40B4-BE49-F238E27FC236}">
                <a16:creationId xmlns:a16="http://schemas.microsoft.com/office/drawing/2014/main" id="{9819266C-C133-9F56-B16E-6C95BAA089C0}"/>
              </a:ext>
            </a:extLst>
          </p:cNvPr>
          <p:cNvPicPr/>
          <p:nvPr/>
        </p:nvPicPr>
        <p:blipFill>
          <a:blip r:embed="rId4" cstate="screen">
            <a:extLst>
              <a:ext uri="{28A0092B-C50C-407E-A947-70E740481C1C}">
                <a14:useLocalDpi xmlns:a14="http://schemas.microsoft.com/office/drawing/2010/main"/>
              </a:ext>
            </a:extLst>
          </a:blip>
          <a:stretch>
            <a:fillRect/>
          </a:stretch>
        </p:blipFill>
        <p:spPr>
          <a:xfrm>
            <a:off x="1239840" y="5582652"/>
            <a:ext cx="428089" cy="428089"/>
          </a:xfrm>
          <a:prstGeom prst="rect">
            <a:avLst/>
          </a:prstGeom>
        </p:spPr>
      </p:pic>
      <p:grpSp>
        <p:nvGrpSpPr>
          <p:cNvPr id="104" name="Grupo 103">
            <a:extLst>
              <a:ext uri="{FF2B5EF4-FFF2-40B4-BE49-F238E27FC236}">
                <a16:creationId xmlns:a16="http://schemas.microsoft.com/office/drawing/2014/main" id="{232CF281-41CF-AD32-7B61-5880B2983842}"/>
              </a:ext>
            </a:extLst>
          </p:cNvPr>
          <p:cNvGrpSpPr/>
          <p:nvPr/>
        </p:nvGrpSpPr>
        <p:grpSpPr>
          <a:xfrm>
            <a:off x="7246677" y="2196083"/>
            <a:ext cx="428089" cy="428089"/>
            <a:chOff x="2915278" y="1565527"/>
            <a:chExt cx="391795" cy="391795"/>
          </a:xfrm>
        </p:grpSpPr>
        <p:sp>
          <p:nvSpPr>
            <p:cNvPr id="105" name="object 39">
              <a:extLst>
                <a:ext uri="{FF2B5EF4-FFF2-40B4-BE49-F238E27FC236}">
                  <a16:creationId xmlns:a16="http://schemas.microsoft.com/office/drawing/2014/main" id="{75414F7C-F080-721C-4A2A-4FB021A45412}"/>
                </a:ext>
              </a:extLst>
            </p:cNvPr>
            <p:cNvSpPr/>
            <p:nvPr/>
          </p:nvSpPr>
          <p:spPr>
            <a:xfrm>
              <a:off x="2915278" y="1565527"/>
              <a:ext cx="391795" cy="391795"/>
            </a:xfrm>
            <a:custGeom>
              <a:avLst/>
              <a:gdLst/>
              <a:ahLst/>
              <a:cxnLst/>
              <a:rect l="l" t="t" r="r" b="b"/>
              <a:pathLst>
                <a:path w="391794" h="391794">
                  <a:moveTo>
                    <a:pt x="195694" y="0"/>
                  </a:moveTo>
                  <a:lnTo>
                    <a:pt x="150824" y="5168"/>
                  </a:lnTo>
                  <a:lnTo>
                    <a:pt x="109633" y="19890"/>
                  </a:lnTo>
                  <a:lnTo>
                    <a:pt x="73298" y="42992"/>
                  </a:lnTo>
                  <a:lnTo>
                    <a:pt x="42992" y="73298"/>
                  </a:lnTo>
                  <a:lnTo>
                    <a:pt x="19890" y="109633"/>
                  </a:lnTo>
                  <a:lnTo>
                    <a:pt x="5168" y="150824"/>
                  </a:lnTo>
                  <a:lnTo>
                    <a:pt x="0" y="195694"/>
                  </a:lnTo>
                  <a:lnTo>
                    <a:pt x="5168" y="240564"/>
                  </a:lnTo>
                  <a:lnTo>
                    <a:pt x="19890" y="281754"/>
                  </a:lnTo>
                  <a:lnTo>
                    <a:pt x="42992" y="318090"/>
                  </a:lnTo>
                  <a:lnTo>
                    <a:pt x="73298" y="348396"/>
                  </a:lnTo>
                  <a:lnTo>
                    <a:pt x="109633" y="371497"/>
                  </a:lnTo>
                  <a:lnTo>
                    <a:pt x="150824" y="386220"/>
                  </a:lnTo>
                  <a:lnTo>
                    <a:pt x="195694" y="391388"/>
                  </a:lnTo>
                  <a:lnTo>
                    <a:pt x="240564" y="386220"/>
                  </a:lnTo>
                  <a:lnTo>
                    <a:pt x="281754" y="371497"/>
                  </a:lnTo>
                  <a:lnTo>
                    <a:pt x="318090" y="348396"/>
                  </a:lnTo>
                  <a:lnTo>
                    <a:pt x="348396" y="318090"/>
                  </a:lnTo>
                  <a:lnTo>
                    <a:pt x="371497" y="281754"/>
                  </a:lnTo>
                  <a:lnTo>
                    <a:pt x="386220" y="240564"/>
                  </a:lnTo>
                  <a:lnTo>
                    <a:pt x="391388" y="195694"/>
                  </a:lnTo>
                  <a:lnTo>
                    <a:pt x="386220" y="150824"/>
                  </a:lnTo>
                  <a:lnTo>
                    <a:pt x="371497" y="109633"/>
                  </a:lnTo>
                  <a:lnTo>
                    <a:pt x="348396" y="73298"/>
                  </a:lnTo>
                  <a:lnTo>
                    <a:pt x="318090" y="42992"/>
                  </a:lnTo>
                  <a:lnTo>
                    <a:pt x="281754" y="19890"/>
                  </a:lnTo>
                  <a:lnTo>
                    <a:pt x="240564" y="5168"/>
                  </a:lnTo>
                  <a:lnTo>
                    <a:pt x="195694"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 name="object 40">
              <a:extLst>
                <a:ext uri="{FF2B5EF4-FFF2-40B4-BE49-F238E27FC236}">
                  <a16:creationId xmlns:a16="http://schemas.microsoft.com/office/drawing/2014/main" id="{5F0FE5D7-1C97-1059-58BD-3318631A32A3}"/>
                </a:ext>
              </a:extLst>
            </p:cNvPr>
            <p:cNvSpPr/>
            <p:nvPr/>
          </p:nvSpPr>
          <p:spPr>
            <a:xfrm>
              <a:off x="2915278" y="1588679"/>
              <a:ext cx="345440" cy="345440"/>
            </a:xfrm>
            <a:custGeom>
              <a:avLst/>
              <a:gdLst/>
              <a:ahLst/>
              <a:cxnLst/>
              <a:rect l="l" t="t" r="r" b="b"/>
              <a:pathLst>
                <a:path w="345440" h="345439">
                  <a:moveTo>
                    <a:pt x="172542" y="0"/>
                  </a:moveTo>
                  <a:lnTo>
                    <a:pt x="126675" y="6163"/>
                  </a:lnTo>
                  <a:lnTo>
                    <a:pt x="85458" y="23558"/>
                  </a:lnTo>
                  <a:lnTo>
                    <a:pt x="50538" y="50538"/>
                  </a:lnTo>
                  <a:lnTo>
                    <a:pt x="23558" y="85458"/>
                  </a:lnTo>
                  <a:lnTo>
                    <a:pt x="6163" y="126675"/>
                  </a:lnTo>
                  <a:lnTo>
                    <a:pt x="0" y="172542"/>
                  </a:lnTo>
                  <a:lnTo>
                    <a:pt x="6163" y="218409"/>
                  </a:lnTo>
                  <a:lnTo>
                    <a:pt x="23558" y="259625"/>
                  </a:lnTo>
                  <a:lnTo>
                    <a:pt x="50538" y="294546"/>
                  </a:lnTo>
                  <a:lnTo>
                    <a:pt x="85458" y="321526"/>
                  </a:lnTo>
                  <a:lnTo>
                    <a:pt x="126675" y="338920"/>
                  </a:lnTo>
                  <a:lnTo>
                    <a:pt x="172542" y="345084"/>
                  </a:lnTo>
                  <a:lnTo>
                    <a:pt x="218409" y="338920"/>
                  </a:lnTo>
                  <a:lnTo>
                    <a:pt x="259625" y="321526"/>
                  </a:lnTo>
                  <a:lnTo>
                    <a:pt x="294546" y="294546"/>
                  </a:lnTo>
                  <a:lnTo>
                    <a:pt x="321526" y="259625"/>
                  </a:lnTo>
                  <a:lnTo>
                    <a:pt x="338920" y="218409"/>
                  </a:lnTo>
                  <a:lnTo>
                    <a:pt x="345084" y="172542"/>
                  </a:lnTo>
                  <a:lnTo>
                    <a:pt x="338920" y="126675"/>
                  </a:lnTo>
                  <a:lnTo>
                    <a:pt x="321526" y="85458"/>
                  </a:lnTo>
                  <a:lnTo>
                    <a:pt x="294546" y="50538"/>
                  </a:lnTo>
                  <a:lnTo>
                    <a:pt x="259625" y="23558"/>
                  </a:lnTo>
                  <a:lnTo>
                    <a:pt x="218409" y="6163"/>
                  </a:lnTo>
                  <a:lnTo>
                    <a:pt x="172542" y="0"/>
                  </a:lnTo>
                  <a:close/>
                </a:path>
              </a:pathLst>
            </a:custGeom>
            <a:solidFill>
              <a:srgbClr val="28BFCA"/>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7" name="object 54">
              <a:extLst>
                <a:ext uri="{FF2B5EF4-FFF2-40B4-BE49-F238E27FC236}">
                  <a16:creationId xmlns:a16="http://schemas.microsoft.com/office/drawing/2014/main" id="{C949F59C-C42B-8ABA-F28D-A34AE4292C93}"/>
                </a:ext>
              </a:extLst>
            </p:cNvPr>
            <p:cNvPicPr/>
            <p:nvPr/>
          </p:nvPicPr>
          <p:blipFill>
            <a:blip r:embed="rId5" cstate="screen">
              <a:extLst>
                <a:ext uri="{28A0092B-C50C-407E-A947-70E740481C1C}">
                  <a14:useLocalDpi xmlns:a14="http://schemas.microsoft.com/office/drawing/2010/main"/>
                </a:ext>
              </a:extLst>
            </a:blip>
            <a:stretch>
              <a:fillRect/>
            </a:stretch>
          </p:blipFill>
          <p:spPr>
            <a:xfrm>
              <a:off x="2955355" y="1650412"/>
              <a:ext cx="272294" cy="230206"/>
            </a:xfrm>
            <a:prstGeom prst="rect">
              <a:avLst/>
            </a:prstGeom>
          </p:spPr>
        </p:pic>
      </p:grpSp>
      <p:grpSp>
        <p:nvGrpSpPr>
          <p:cNvPr id="108" name="Grupo 107">
            <a:extLst>
              <a:ext uri="{FF2B5EF4-FFF2-40B4-BE49-F238E27FC236}">
                <a16:creationId xmlns:a16="http://schemas.microsoft.com/office/drawing/2014/main" id="{0F5FE1BE-D853-F9C4-3AD5-86E71D2ED819}"/>
              </a:ext>
            </a:extLst>
          </p:cNvPr>
          <p:cNvGrpSpPr/>
          <p:nvPr/>
        </p:nvGrpSpPr>
        <p:grpSpPr>
          <a:xfrm>
            <a:off x="1239840" y="6105636"/>
            <a:ext cx="428400" cy="428400"/>
            <a:chOff x="291559" y="4630322"/>
            <a:chExt cx="682096" cy="682096"/>
          </a:xfrm>
        </p:grpSpPr>
        <p:grpSp>
          <p:nvGrpSpPr>
            <p:cNvPr id="109" name="Grupo 108">
              <a:extLst>
                <a:ext uri="{FF2B5EF4-FFF2-40B4-BE49-F238E27FC236}">
                  <a16:creationId xmlns:a16="http://schemas.microsoft.com/office/drawing/2014/main" id="{BB115BEF-B337-E695-9D4E-DE00AB60ADAE}"/>
                </a:ext>
              </a:extLst>
            </p:cNvPr>
            <p:cNvGrpSpPr/>
            <p:nvPr/>
          </p:nvGrpSpPr>
          <p:grpSpPr>
            <a:xfrm>
              <a:off x="291559" y="4630322"/>
              <a:ext cx="682096" cy="682096"/>
              <a:chOff x="3331854" y="5305356"/>
              <a:chExt cx="391795" cy="391795"/>
            </a:xfrm>
          </p:grpSpPr>
          <p:sp>
            <p:nvSpPr>
              <p:cNvPr id="111" name="object 44">
                <a:extLst>
                  <a:ext uri="{FF2B5EF4-FFF2-40B4-BE49-F238E27FC236}">
                    <a16:creationId xmlns:a16="http://schemas.microsoft.com/office/drawing/2014/main" id="{46DCB9B0-54CB-7E57-E3A7-35D23E05CE77}"/>
                  </a:ext>
                </a:extLst>
              </p:cNvPr>
              <p:cNvSpPr/>
              <p:nvPr/>
            </p:nvSpPr>
            <p:spPr>
              <a:xfrm>
                <a:off x="3331854" y="5305356"/>
                <a:ext cx="391795" cy="391795"/>
              </a:xfrm>
              <a:custGeom>
                <a:avLst/>
                <a:gdLst/>
                <a:ahLst/>
                <a:cxnLst/>
                <a:rect l="l" t="t" r="r" b="b"/>
                <a:pathLst>
                  <a:path w="391794" h="391795">
                    <a:moveTo>
                      <a:pt x="195694" y="0"/>
                    </a:moveTo>
                    <a:lnTo>
                      <a:pt x="150824" y="5168"/>
                    </a:lnTo>
                    <a:lnTo>
                      <a:pt x="109633" y="19890"/>
                    </a:lnTo>
                    <a:lnTo>
                      <a:pt x="73298" y="42992"/>
                    </a:lnTo>
                    <a:lnTo>
                      <a:pt x="42992" y="73298"/>
                    </a:lnTo>
                    <a:lnTo>
                      <a:pt x="19890" y="109633"/>
                    </a:lnTo>
                    <a:lnTo>
                      <a:pt x="5168" y="150824"/>
                    </a:lnTo>
                    <a:lnTo>
                      <a:pt x="0" y="195694"/>
                    </a:lnTo>
                    <a:lnTo>
                      <a:pt x="5168" y="240564"/>
                    </a:lnTo>
                    <a:lnTo>
                      <a:pt x="19890" y="281754"/>
                    </a:lnTo>
                    <a:lnTo>
                      <a:pt x="42992" y="318090"/>
                    </a:lnTo>
                    <a:lnTo>
                      <a:pt x="73298" y="348396"/>
                    </a:lnTo>
                    <a:lnTo>
                      <a:pt x="109633" y="371497"/>
                    </a:lnTo>
                    <a:lnTo>
                      <a:pt x="150824" y="386220"/>
                    </a:lnTo>
                    <a:lnTo>
                      <a:pt x="195694" y="391388"/>
                    </a:lnTo>
                    <a:lnTo>
                      <a:pt x="240564" y="386220"/>
                    </a:lnTo>
                    <a:lnTo>
                      <a:pt x="281754" y="371497"/>
                    </a:lnTo>
                    <a:lnTo>
                      <a:pt x="318090" y="348396"/>
                    </a:lnTo>
                    <a:lnTo>
                      <a:pt x="348396" y="318090"/>
                    </a:lnTo>
                    <a:lnTo>
                      <a:pt x="371497" y="281754"/>
                    </a:lnTo>
                    <a:lnTo>
                      <a:pt x="386220" y="240564"/>
                    </a:lnTo>
                    <a:lnTo>
                      <a:pt x="391388" y="195694"/>
                    </a:lnTo>
                    <a:lnTo>
                      <a:pt x="386220" y="150824"/>
                    </a:lnTo>
                    <a:lnTo>
                      <a:pt x="371497" y="109633"/>
                    </a:lnTo>
                    <a:lnTo>
                      <a:pt x="348396" y="73298"/>
                    </a:lnTo>
                    <a:lnTo>
                      <a:pt x="318090" y="42992"/>
                    </a:lnTo>
                    <a:lnTo>
                      <a:pt x="281754" y="19890"/>
                    </a:lnTo>
                    <a:lnTo>
                      <a:pt x="240564" y="5168"/>
                    </a:lnTo>
                    <a:lnTo>
                      <a:pt x="195694"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2" name="object 45">
                <a:extLst>
                  <a:ext uri="{FF2B5EF4-FFF2-40B4-BE49-F238E27FC236}">
                    <a16:creationId xmlns:a16="http://schemas.microsoft.com/office/drawing/2014/main" id="{525FF1F0-C6A3-2795-35AD-7C84D8AD8691}"/>
                  </a:ext>
                </a:extLst>
              </p:cNvPr>
              <p:cNvSpPr/>
              <p:nvPr/>
            </p:nvSpPr>
            <p:spPr>
              <a:xfrm>
                <a:off x="3331854" y="5328508"/>
                <a:ext cx="345440" cy="345440"/>
              </a:xfrm>
              <a:custGeom>
                <a:avLst/>
                <a:gdLst/>
                <a:ahLst/>
                <a:cxnLst/>
                <a:rect l="l" t="t" r="r" b="b"/>
                <a:pathLst>
                  <a:path w="345440" h="345439">
                    <a:moveTo>
                      <a:pt x="172542" y="0"/>
                    </a:moveTo>
                    <a:lnTo>
                      <a:pt x="126675" y="6163"/>
                    </a:lnTo>
                    <a:lnTo>
                      <a:pt x="85458" y="23558"/>
                    </a:lnTo>
                    <a:lnTo>
                      <a:pt x="50538" y="50538"/>
                    </a:lnTo>
                    <a:lnTo>
                      <a:pt x="23558" y="85458"/>
                    </a:lnTo>
                    <a:lnTo>
                      <a:pt x="6163" y="126675"/>
                    </a:lnTo>
                    <a:lnTo>
                      <a:pt x="0" y="172542"/>
                    </a:lnTo>
                    <a:lnTo>
                      <a:pt x="6163" y="218409"/>
                    </a:lnTo>
                    <a:lnTo>
                      <a:pt x="23558" y="259625"/>
                    </a:lnTo>
                    <a:lnTo>
                      <a:pt x="50538" y="294546"/>
                    </a:lnTo>
                    <a:lnTo>
                      <a:pt x="85458" y="321526"/>
                    </a:lnTo>
                    <a:lnTo>
                      <a:pt x="126675" y="338920"/>
                    </a:lnTo>
                    <a:lnTo>
                      <a:pt x="172542" y="345084"/>
                    </a:lnTo>
                    <a:lnTo>
                      <a:pt x="218409" y="338920"/>
                    </a:lnTo>
                    <a:lnTo>
                      <a:pt x="259625" y="321526"/>
                    </a:lnTo>
                    <a:lnTo>
                      <a:pt x="294546" y="294546"/>
                    </a:lnTo>
                    <a:lnTo>
                      <a:pt x="321526" y="259625"/>
                    </a:lnTo>
                    <a:lnTo>
                      <a:pt x="338920" y="218409"/>
                    </a:lnTo>
                    <a:lnTo>
                      <a:pt x="345084" y="172542"/>
                    </a:lnTo>
                    <a:lnTo>
                      <a:pt x="338920" y="126675"/>
                    </a:lnTo>
                    <a:lnTo>
                      <a:pt x="321526" y="85458"/>
                    </a:lnTo>
                    <a:lnTo>
                      <a:pt x="294546" y="50538"/>
                    </a:lnTo>
                    <a:lnTo>
                      <a:pt x="259625" y="23558"/>
                    </a:lnTo>
                    <a:lnTo>
                      <a:pt x="218409" y="6163"/>
                    </a:lnTo>
                    <a:lnTo>
                      <a:pt x="172542" y="0"/>
                    </a:lnTo>
                    <a:close/>
                  </a:path>
                </a:pathLst>
              </a:custGeom>
              <a:solidFill>
                <a:schemeClr val="accent2">
                  <a:lumMod val="75000"/>
                </a:scheme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10" name="Gráfico 109" descr="Fábrica contorno">
              <a:extLst>
                <a:ext uri="{FF2B5EF4-FFF2-40B4-BE49-F238E27FC236}">
                  <a16:creationId xmlns:a16="http://schemas.microsoft.com/office/drawing/2014/main" id="{1336843C-0FE0-B017-F45E-698B24E9BF4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6358" y="4705428"/>
              <a:ext cx="531796" cy="531796"/>
            </a:xfrm>
            <a:prstGeom prst="rect">
              <a:avLst/>
            </a:prstGeom>
          </p:spPr>
        </p:pic>
      </p:grpSp>
      <p:sp>
        <p:nvSpPr>
          <p:cNvPr id="122" name="CuadroTexto 121">
            <a:extLst>
              <a:ext uri="{FF2B5EF4-FFF2-40B4-BE49-F238E27FC236}">
                <a16:creationId xmlns:a16="http://schemas.microsoft.com/office/drawing/2014/main" id="{6AA57986-55BE-63D4-AC41-292DA12C152B}"/>
              </a:ext>
            </a:extLst>
          </p:cNvPr>
          <p:cNvSpPr txBox="1"/>
          <p:nvPr/>
        </p:nvSpPr>
        <p:spPr>
          <a:xfrm>
            <a:off x="1168151" y="291546"/>
            <a:ext cx="6530989" cy="400110"/>
          </a:xfrm>
          <a:prstGeom prst="rect">
            <a:avLst/>
          </a:prstGeom>
          <a:noFill/>
          <a:ln>
            <a:noFill/>
          </a:ln>
        </p:spPr>
        <p:txBody>
          <a:bodyPr wrap="square">
            <a:spAutoFit/>
          </a:bodyPr>
          <a:lstStyle/>
          <a:p>
            <a:r>
              <a:rPr lang="es-ES" sz="2000" b="1" dirty="0">
                <a:solidFill>
                  <a:srgbClr val="002060"/>
                </a:solidFill>
                <a:latin typeface="Arial Bold"/>
                <a:cs typeface="Arial" panose="020B0604020202020204" pitchFamily="34" charset="0"/>
              </a:rPr>
              <a:t>LIST OF UPCOMING PROJECTS</a:t>
            </a:r>
          </a:p>
        </p:txBody>
      </p:sp>
      <p:grpSp>
        <p:nvGrpSpPr>
          <p:cNvPr id="42" name="Google Shape;1486;p11">
            <a:extLst>
              <a:ext uri="{FF2B5EF4-FFF2-40B4-BE49-F238E27FC236}">
                <a16:creationId xmlns:a16="http://schemas.microsoft.com/office/drawing/2014/main" id="{A7FDEB5C-CC0E-9A4B-BBD3-0C42B6F10A3B}"/>
              </a:ext>
            </a:extLst>
          </p:cNvPr>
          <p:cNvGrpSpPr/>
          <p:nvPr/>
        </p:nvGrpSpPr>
        <p:grpSpPr>
          <a:xfrm>
            <a:off x="1236686" y="2402922"/>
            <a:ext cx="431243" cy="442588"/>
            <a:chOff x="3919366" y="1137798"/>
            <a:chExt cx="391794" cy="391795"/>
          </a:xfrm>
        </p:grpSpPr>
        <p:sp>
          <p:nvSpPr>
            <p:cNvPr id="43" name="Google Shape;1487;p11">
              <a:extLst>
                <a:ext uri="{FF2B5EF4-FFF2-40B4-BE49-F238E27FC236}">
                  <a16:creationId xmlns:a16="http://schemas.microsoft.com/office/drawing/2014/main" id="{43CDC200-F6AE-0747-97CA-74470F449AA7}"/>
                </a:ext>
              </a:extLst>
            </p:cNvPr>
            <p:cNvSpPr/>
            <p:nvPr/>
          </p:nvSpPr>
          <p:spPr>
            <a:xfrm>
              <a:off x="3919366" y="1137798"/>
              <a:ext cx="391794" cy="391795"/>
            </a:xfrm>
            <a:custGeom>
              <a:avLst/>
              <a:gdLst/>
              <a:ahLst/>
              <a:cxnLst/>
              <a:rect l="l" t="t" r="r" b="b"/>
              <a:pathLst>
                <a:path w="391794" h="391795" extrusionOk="0">
                  <a:moveTo>
                    <a:pt x="195694" y="0"/>
                  </a:moveTo>
                  <a:lnTo>
                    <a:pt x="150824" y="5168"/>
                  </a:lnTo>
                  <a:lnTo>
                    <a:pt x="109633" y="19890"/>
                  </a:lnTo>
                  <a:lnTo>
                    <a:pt x="73298" y="42992"/>
                  </a:lnTo>
                  <a:lnTo>
                    <a:pt x="42992" y="73298"/>
                  </a:lnTo>
                  <a:lnTo>
                    <a:pt x="19890" y="109633"/>
                  </a:lnTo>
                  <a:lnTo>
                    <a:pt x="5168" y="150824"/>
                  </a:lnTo>
                  <a:lnTo>
                    <a:pt x="0" y="195694"/>
                  </a:lnTo>
                  <a:lnTo>
                    <a:pt x="5168" y="240564"/>
                  </a:lnTo>
                  <a:lnTo>
                    <a:pt x="19890" y="281754"/>
                  </a:lnTo>
                  <a:lnTo>
                    <a:pt x="42992" y="318090"/>
                  </a:lnTo>
                  <a:lnTo>
                    <a:pt x="73298" y="348396"/>
                  </a:lnTo>
                  <a:lnTo>
                    <a:pt x="109633" y="371497"/>
                  </a:lnTo>
                  <a:lnTo>
                    <a:pt x="150824" y="386220"/>
                  </a:lnTo>
                  <a:lnTo>
                    <a:pt x="195694" y="391388"/>
                  </a:lnTo>
                  <a:lnTo>
                    <a:pt x="240564" y="386220"/>
                  </a:lnTo>
                  <a:lnTo>
                    <a:pt x="281754" y="371497"/>
                  </a:lnTo>
                  <a:lnTo>
                    <a:pt x="318090" y="348396"/>
                  </a:lnTo>
                  <a:lnTo>
                    <a:pt x="348396" y="318090"/>
                  </a:lnTo>
                  <a:lnTo>
                    <a:pt x="371497" y="281754"/>
                  </a:lnTo>
                  <a:lnTo>
                    <a:pt x="386220" y="240564"/>
                  </a:lnTo>
                  <a:lnTo>
                    <a:pt x="391388" y="195694"/>
                  </a:lnTo>
                  <a:lnTo>
                    <a:pt x="386220" y="150824"/>
                  </a:lnTo>
                  <a:lnTo>
                    <a:pt x="371497" y="109633"/>
                  </a:lnTo>
                  <a:lnTo>
                    <a:pt x="348396" y="73298"/>
                  </a:lnTo>
                  <a:lnTo>
                    <a:pt x="318090" y="42992"/>
                  </a:lnTo>
                  <a:lnTo>
                    <a:pt x="281754" y="19890"/>
                  </a:lnTo>
                  <a:lnTo>
                    <a:pt x="240564" y="5168"/>
                  </a:lnTo>
                  <a:lnTo>
                    <a:pt x="195694" y="0"/>
                  </a:lnTo>
                  <a:close/>
                </a:path>
              </a:pathLst>
            </a:custGeom>
            <a:solidFill>
              <a:srgbClr val="FFFFFF"/>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44" name="Google Shape;1488;p11">
              <a:extLst>
                <a:ext uri="{FF2B5EF4-FFF2-40B4-BE49-F238E27FC236}">
                  <a16:creationId xmlns:a16="http://schemas.microsoft.com/office/drawing/2014/main" id="{0ACFD52A-C939-E44A-86E3-EC92100B8C8C}"/>
                </a:ext>
              </a:extLst>
            </p:cNvPr>
            <p:cNvSpPr/>
            <p:nvPr/>
          </p:nvSpPr>
          <p:spPr>
            <a:xfrm>
              <a:off x="3919366" y="1160950"/>
              <a:ext cx="345440" cy="345439"/>
            </a:xfrm>
            <a:custGeom>
              <a:avLst/>
              <a:gdLst/>
              <a:ahLst/>
              <a:cxnLst/>
              <a:rect l="l" t="t" r="r" b="b"/>
              <a:pathLst>
                <a:path w="345440" h="345439" extrusionOk="0">
                  <a:moveTo>
                    <a:pt x="172542" y="0"/>
                  </a:moveTo>
                  <a:lnTo>
                    <a:pt x="126675" y="6163"/>
                  </a:lnTo>
                  <a:lnTo>
                    <a:pt x="85458" y="23558"/>
                  </a:lnTo>
                  <a:lnTo>
                    <a:pt x="50538" y="50538"/>
                  </a:lnTo>
                  <a:lnTo>
                    <a:pt x="23558" y="85458"/>
                  </a:lnTo>
                  <a:lnTo>
                    <a:pt x="6163" y="126675"/>
                  </a:lnTo>
                  <a:lnTo>
                    <a:pt x="0" y="172542"/>
                  </a:lnTo>
                  <a:lnTo>
                    <a:pt x="6163" y="218409"/>
                  </a:lnTo>
                  <a:lnTo>
                    <a:pt x="23558" y="259625"/>
                  </a:lnTo>
                  <a:lnTo>
                    <a:pt x="50538" y="294546"/>
                  </a:lnTo>
                  <a:lnTo>
                    <a:pt x="85458" y="321526"/>
                  </a:lnTo>
                  <a:lnTo>
                    <a:pt x="126675" y="338920"/>
                  </a:lnTo>
                  <a:lnTo>
                    <a:pt x="172542" y="345084"/>
                  </a:lnTo>
                  <a:lnTo>
                    <a:pt x="218409" y="338920"/>
                  </a:lnTo>
                  <a:lnTo>
                    <a:pt x="259625" y="321526"/>
                  </a:lnTo>
                  <a:lnTo>
                    <a:pt x="294546" y="294546"/>
                  </a:lnTo>
                  <a:lnTo>
                    <a:pt x="321526" y="259625"/>
                  </a:lnTo>
                  <a:lnTo>
                    <a:pt x="338920" y="218409"/>
                  </a:lnTo>
                  <a:lnTo>
                    <a:pt x="345084" y="172542"/>
                  </a:lnTo>
                  <a:lnTo>
                    <a:pt x="338920" y="126675"/>
                  </a:lnTo>
                  <a:lnTo>
                    <a:pt x="321526" y="85458"/>
                  </a:lnTo>
                  <a:lnTo>
                    <a:pt x="294546" y="50538"/>
                  </a:lnTo>
                  <a:lnTo>
                    <a:pt x="259625" y="23558"/>
                  </a:lnTo>
                  <a:lnTo>
                    <a:pt x="218409" y="6163"/>
                  </a:lnTo>
                  <a:lnTo>
                    <a:pt x="172542" y="0"/>
                  </a:lnTo>
                  <a:close/>
                </a:path>
              </a:pathLst>
            </a:custGeom>
            <a:solidFill>
              <a:srgbClr val="0070C0"/>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pic>
          <p:nvPicPr>
            <p:cNvPr id="45" name="Google Shape;1489;p11">
              <a:extLst>
                <a:ext uri="{FF2B5EF4-FFF2-40B4-BE49-F238E27FC236}">
                  <a16:creationId xmlns:a16="http://schemas.microsoft.com/office/drawing/2014/main" id="{7757E72D-BD0F-414D-BD54-7AD7DC449B1D}"/>
                </a:ext>
              </a:extLst>
            </p:cNvPr>
            <p:cNvPicPr preferRelativeResize="0"/>
            <p:nvPr/>
          </p:nvPicPr>
          <p:blipFill rotWithShape="1">
            <a:blip r:embed="rId8">
              <a:alphaModFix/>
            </a:blip>
            <a:srcRect/>
            <a:stretch/>
          </p:blipFill>
          <p:spPr>
            <a:xfrm>
              <a:off x="3985958" y="1203252"/>
              <a:ext cx="216852" cy="232535"/>
            </a:xfrm>
            <a:prstGeom prst="rect">
              <a:avLst/>
            </a:prstGeom>
            <a:noFill/>
            <a:ln>
              <a:noFill/>
            </a:ln>
          </p:spPr>
        </p:pic>
      </p:grpSp>
      <p:grpSp>
        <p:nvGrpSpPr>
          <p:cNvPr id="46" name="Google Shape;1491;p11">
            <a:extLst>
              <a:ext uri="{FF2B5EF4-FFF2-40B4-BE49-F238E27FC236}">
                <a16:creationId xmlns:a16="http://schemas.microsoft.com/office/drawing/2014/main" id="{65EDD5CE-50C3-B946-89DF-C734A61E1741}"/>
              </a:ext>
            </a:extLst>
          </p:cNvPr>
          <p:cNvGrpSpPr/>
          <p:nvPr/>
        </p:nvGrpSpPr>
        <p:grpSpPr>
          <a:xfrm>
            <a:off x="1249620" y="4176184"/>
            <a:ext cx="418309" cy="428089"/>
            <a:chOff x="3942534" y="4529438"/>
            <a:chExt cx="391794" cy="391795"/>
          </a:xfrm>
        </p:grpSpPr>
        <p:grpSp>
          <p:nvGrpSpPr>
            <p:cNvPr id="47" name="Google Shape;1492;p11">
              <a:extLst>
                <a:ext uri="{FF2B5EF4-FFF2-40B4-BE49-F238E27FC236}">
                  <a16:creationId xmlns:a16="http://schemas.microsoft.com/office/drawing/2014/main" id="{FE178E3E-16D0-CC4E-88E4-4ED484DFDD60}"/>
                </a:ext>
              </a:extLst>
            </p:cNvPr>
            <p:cNvGrpSpPr/>
            <p:nvPr/>
          </p:nvGrpSpPr>
          <p:grpSpPr>
            <a:xfrm>
              <a:off x="3942534" y="4529438"/>
              <a:ext cx="391794" cy="391795"/>
              <a:chOff x="3331854" y="5305356"/>
              <a:chExt cx="391794" cy="391795"/>
            </a:xfrm>
          </p:grpSpPr>
          <p:sp>
            <p:nvSpPr>
              <p:cNvPr id="49" name="Google Shape;1493;p11">
                <a:extLst>
                  <a:ext uri="{FF2B5EF4-FFF2-40B4-BE49-F238E27FC236}">
                    <a16:creationId xmlns:a16="http://schemas.microsoft.com/office/drawing/2014/main" id="{A9E4E46F-1A80-184A-B7D8-3458496FFA37}"/>
                  </a:ext>
                </a:extLst>
              </p:cNvPr>
              <p:cNvSpPr/>
              <p:nvPr/>
            </p:nvSpPr>
            <p:spPr>
              <a:xfrm>
                <a:off x="3331854" y="5305356"/>
                <a:ext cx="391794" cy="391795"/>
              </a:xfrm>
              <a:custGeom>
                <a:avLst/>
                <a:gdLst/>
                <a:ahLst/>
                <a:cxnLst/>
                <a:rect l="l" t="t" r="r" b="b"/>
                <a:pathLst>
                  <a:path w="391794" h="391795" extrusionOk="0">
                    <a:moveTo>
                      <a:pt x="195694" y="0"/>
                    </a:moveTo>
                    <a:lnTo>
                      <a:pt x="150824" y="5168"/>
                    </a:lnTo>
                    <a:lnTo>
                      <a:pt x="109633" y="19890"/>
                    </a:lnTo>
                    <a:lnTo>
                      <a:pt x="73298" y="42992"/>
                    </a:lnTo>
                    <a:lnTo>
                      <a:pt x="42992" y="73298"/>
                    </a:lnTo>
                    <a:lnTo>
                      <a:pt x="19890" y="109633"/>
                    </a:lnTo>
                    <a:lnTo>
                      <a:pt x="5168" y="150824"/>
                    </a:lnTo>
                    <a:lnTo>
                      <a:pt x="0" y="195694"/>
                    </a:lnTo>
                    <a:lnTo>
                      <a:pt x="5168" y="240564"/>
                    </a:lnTo>
                    <a:lnTo>
                      <a:pt x="19890" y="281754"/>
                    </a:lnTo>
                    <a:lnTo>
                      <a:pt x="42992" y="318090"/>
                    </a:lnTo>
                    <a:lnTo>
                      <a:pt x="73298" y="348396"/>
                    </a:lnTo>
                    <a:lnTo>
                      <a:pt x="109633" y="371497"/>
                    </a:lnTo>
                    <a:lnTo>
                      <a:pt x="150824" y="386220"/>
                    </a:lnTo>
                    <a:lnTo>
                      <a:pt x="195694" y="391388"/>
                    </a:lnTo>
                    <a:lnTo>
                      <a:pt x="240564" y="386220"/>
                    </a:lnTo>
                    <a:lnTo>
                      <a:pt x="281754" y="371497"/>
                    </a:lnTo>
                    <a:lnTo>
                      <a:pt x="318090" y="348396"/>
                    </a:lnTo>
                    <a:lnTo>
                      <a:pt x="348396" y="318090"/>
                    </a:lnTo>
                    <a:lnTo>
                      <a:pt x="371497" y="281754"/>
                    </a:lnTo>
                    <a:lnTo>
                      <a:pt x="386220" y="240564"/>
                    </a:lnTo>
                    <a:lnTo>
                      <a:pt x="391388" y="195694"/>
                    </a:lnTo>
                    <a:lnTo>
                      <a:pt x="386220" y="150824"/>
                    </a:lnTo>
                    <a:lnTo>
                      <a:pt x="371497" y="109633"/>
                    </a:lnTo>
                    <a:lnTo>
                      <a:pt x="348396" y="73298"/>
                    </a:lnTo>
                    <a:lnTo>
                      <a:pt x="318090" y="42992"/>
                    </a:lnTo>
                    <a:lnTo>
                      <a:pt x="281754" y="19890"/>
                    </a:lnTo>
                    <a:lnTo>
                      <a:pt x="240564" y="5168"/>
                    </a:lnTo>
                    <a:lnTo>
                      <a:pt x="195694" y="0"/>
                    </a:lnTo>
                    <a:close/>
                  </a:path>
                </a:pathLst>
              </a:custGeom>
              <a:solidFill>
                <a:srgbClr val="FFFFFF"/>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50" name="Google Shape;1494;p11">
                <a:extLst>
                  <a:ext uri="{FF2B5EF4-FFF2-40B4-BE49-F238E27FC236}">
                    <a16:creationId xmlns:a16="http://schemas.microsoft.com/office/drawing/2014/main" id="{FA2AF0EA-719C-4641-9872-09B64886D3F0}"/>
                  </a:ext>
                </a:extLst>
              </p:cNvPr>
              <p:cNvSpPr/>
              <p:nvPr/>
            </p:nvSpPr>
            <p:spPr>
              <a:xfrm>
                <a:off x="3331854" y="5328508"/>
                <a:ext cx="345440" cy="345439"/>
              </a:xfrm>
              <a:custGeom>
                <a:avLst/>
                <a:gdLst/>
                <a:ahLst/>
                <a:cxnLst/>
                <a:rect l="l" t="t" r="r" b="b"/>
                <a:pathLst>
                  <a:path w="345440" h="345439" extrusionOk="0">
                    <a:moveTo>
                      <a:pt x="172542" y="0"/>
                    </a:moveTo>
                    <a:lnTo>
                      <a:pt x="126675" y="6163"/>
                    </a:lnTo>
                    <a:lnTo>
                      <a:pt x="85458" y="23558"/>
                    </a:lnTo>
                    <a:lnTo>
                      <a:pt x="50538" y="50538"/>
                    </a:lnTo>
                    <a:lnTo>
                      <a:pt x="23558" y="85458"/>
                    </a:lnTo>
                    <a:lnTo>
                      <a:pt x="6163" y="126675"/>
                    </a:lnTo>
                    <a:lnTo>
                      <a:pt x="0" y="172542"/>
                    </a:lnTo>
                    <a:lnTo>
                      <a:pt x="6163" y="218409"/>
                    </a:lnTo>
                    <a:lnTo>
                      <a:pt x="23558" y="259625"/>
                    </a:lnTo>
                    <a:lnTo>
                      <a:pt x="50538" y="294546"/>
                    </a:lnTo>
                    <a:lnTo>
                      <a:pt x="85458" y="321526"/>
                    </a:lnTo>
                    <a:lnTo>
                      <a:pt x="126675" y="338920"/>
                    </a:lnTo>
                    <a:lnTo>
                      <a:pt x="172542" y="345084"/>
                    </a:lnTo>
                    <a:lnTo>
                      <a:pt x="218409" y="338920"/>
                    </a:lnTo>
                    <a:lnTo>
                      <a:pt x="259625" y="321526"/>
                    </a:lnTo>
                    <a:lnTo>
                      <a:pt x="294546" y="294546"/>
                    </a:lnTo>
                    <a:lnTo>
                      <a:pt x="321526" y="259625"/>
                    </a:lnTo>
                    <a:lnTo>
                      <a:pt x="338920" y="218409"/>
                    </a:lnTo>
                    <a:lnTo>
                      <a:pt x="345084" y="172542"/>
                    </a:lnTo>
                    <a:lnTo>
                      <a:pt x="338920" y="126675"/>
                    </a:lnTo>
                    <a:lnTo>
                      <a:pt x="321526" y="85458"/>
                    </a:lnTo>
                    <a:lnTo>
                      <a:pt x="294546" y="50538"/>
                    </a:lnTo>
                    <a:lnTo>
                      <a:pt x="259625" y="23558"/>
                    </a:lnTo>
                    <a:lnTo>
                      <a:pt x="218409" y="6163"/>
                    </a:lnTo>
                    <a:lnTo>
                      <a:pt x="172542" y="0"/>
                    </a:lnTo>
                    <a:close/>
                  </a:path>
                </a:pathLst>
              </a:custGeom>
              <a:solidFill>
                <a:srgbClr val="4372C4"/>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grpSp>
        <p:pic>
          <p:nvPicPr>
            <p:cNvPr id="48" name="Google Shape;1495;p11" descr="Libro abierto contorno">
              <a:extLst>
                <a:ext uri="{FF2B5EF4-FFF2-40B4-BE49-F238E27FC236}">
                  <a16:creationId xmlns:a16="http://schemas.microsoft.com/office/drawing/2014/main" id="{A78FACF5-900D-E946-885C-6DDC7DFA7C01}"/>
                </a:ext>
              </a:extLst>
            </p:cNvPr>
            <p:cNvPicPr preferRelativeResize="0"/>
            <p:nvPr/>
          </p:nvPicPr>
          <p:blipFill rotWithShape="1">
            <a:blip r:embed="rId9">
              <a:alphaModFix/>
            </a:blip>
            <a:srcRect/>
            <a:stretch/>
          </p:blipFill>
          <p:spPr>
            <a:xfrm>
              <a:off x="3973720" y="4583101"/>
              <a:ext cx="284417" cy="284417"/>
            </a:xfrm>
            <a:prstGeom prst="rect">
              <a:avLst/>
            </a:prstGeom>
            <a:noFill/>
            <a:ln>
              <a:noFill/>
            </a:ln>
          </p:spPr>
        </p:pic>
      </p:grpSp>
      <p:grpSp>
        <p:nvGrpSpPr>
          <p:cNvPr id="8" name="Grupo 7">
            <a:extLst>
              <a:ext uri="{FF2B5EF4-FFF2-40B4-BE49-F238E27FC236}">
                <a16:creationId xmlns:a16="http://schemas.microsoft.com/office/drawing/2014/main" id="{BAD31FD0-DAC0-D74A-F552-CC8F6BEC4B36}"/>
              </a:ext>
            </a:extLst>
          </p:cNvPr>
          <p:cNvGrpSpPr/>
          <p:nvPr/>
        </p:nvGrpSpPr>
        <p:grpSpPr>
          <a:xfrm>
            <a:off x="1239529" y="4947512"/>
            <a:ext cx="428400" cy="428089"/>
            <a:chOff x="53325" y="4577053"/>
            <a:chExt cx="394872" cy="391795"/>
          </a:xfrm>
        </p:grpSpPr>
        <p:sp>
          <p:nvSpPr>
            <p:cNvPr id="6" name="Google Shape;1493;p11">
              <a:extLst>
                <a:ext uri="{FF2B5EF4-FFF2-40B4-BE49-F238E27FC236}">
                  <a16:creationId xmlns:a16="http://schemas.microsoft.com/office/drawing/2014/main" id="{60763877-9D92-DDDA-05E5-722EEB12F973}"/>
                </a:ext>
              </a:extLst>
            </p:cNvPr>
            <p:cNvSpPr/>
            <p:nvPr/>
          </p:nvSpPr>
          <p:spPr>
            <a:xfrm>
              <a:off x="56403" y="4577053"/>
              <a:ext cx="391794" cy="391795"/>
            </a:xfrm>
            <a:custGeom>
              <a:avLst/>
              <a:gdLst/>
              <a:ahLst/>
              <a:cxnLst/>
              <a:rect l="l" t="t" r="r" b="b"/>
              <a:pathLst>
                <a:path w="391794" h="391795" extrusionOk="0">
                  <a:moveTo>
                    <a:pt x="195694" y="0"/>
                  </a:moveTo>
                  <a:lnTo>
                    <a:pt x="150824" y="5168"/>
                  </a:lnTo>
                  <a:lnTo>
                    <a:pt x="109633" y="19890"/>
                  </a:lnTo>
                  <a:lnTo>
                    <a:pt x="73298" y="42992"/>
                  </a:lnTo>
                  <a:lnTo>
                    <a:pt x="42992" y="73298"/>
                  </a:lnTo>
                  <a:lnTo>
                    <a:pt x="19890" y="109633"/>
                  </a:lnTo>
                  <a:lnTo>
                    <a:pt x="5168" y="150824"/>
                  </a:lnTo>
                  <a:lnTo>
                    <a:pt x="0" y="195694"/>
                  </a:lnTo>
                  <a:lnTo>
                    <a:pt x="5168" y="240564"/>
                  </a:lnTo>
                  <a:lnTo>
                    <a:pt x="19890" y="281754"/>
                  </a:lnTo>
                  <a:lnTo>
                    <a:pt x="42992" y="318090"/>
                  </a:lnTo>
                  <a:lnTo>
                    <a:pt x="73298" y="348396"/>
                  </a:lnTo>
                  <a:lnTo>
                    <a:pt x="109633" y="371497"/>
                  </a:lnTo>
                  <a:lnTo>
                    <a:pt x="150824" y="386220"/>
                  </a:lnTo>
                  <a:lnTo>
                    <a:pt x="195694" y="391388"/>
                  </a:lnTo>
                  <a:lnTo>
                    <a:pt x="240564" y="386220"/>
                  </a:lnTo>
                  <a:lnTo>
                    <a:pt x="281754" y="371497"/>
                  </a:lnTo>
                  <a:lnTo>
                    <a:pt x="318090" y="348396"/>
                  </a:lnTo>
                  <a:lnTo>
                    <a:pt x="348396" y="318090"/>
                  </a:lnTo>
                  <a:lnTo>
                    <a:pt x="371497" y="281754"/>
                  </a:lnTo>
                  <a:lnTo>
                    <a:pt x="386220" y="240564"/>
                  </a:lnTo>
                  <a:lnTo>
                    <a:pt x="391388" y="195694"/>
                  </a:lnTo>
                  <a:lnTo>
                    <a:pt x="386220" y="150824"/>
                  </a:lnTo>
                  <a:lnTo>
                    <a:pt x="371497" y="109633"/>
                  </a:lnTo>
                  <a:lnTo>
                    <a:pt x="348396" y="73298"/>
                  </a:lnTo>
                  <a:lnTo>
                    <a:pt x="318090" y="42992"/>
                  </a:lnTo>
                  <a:lnTo>
                    <a:pt x="281754" y="19890"/>
                  </a:lnTo>
                  <a:lnTo>
                    <a:pt x="240564" y="5168"/>
                  </a:lnTo>
                  <a:lnTo>
                    <a:pt x="195694" y="0"/>
                  </a:lnTo>
                  <a:close/>
                </a:path>
              </a:pathLst>
            </a:custGeom>
            <a:solidFill>
              <a:srgbClr val="FFFFFF"/>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grpSp>
          <p:nvGrpSpPr>
            <p:cNvPr id="51" name="Grupo 50">
              <a:extLst>
                <a:ext uri="{FF2B5EF4-FFF2-40B4-BE49-F238E27FC236}">
                  <a16:creationId xmlns:a16="http://schemas.microsoft.com/office/drawing/2014/main" id="{B91B5618-52CB-8A47-84F2-6674145B8944}"/>
                </a:ext>
              </a:extLst>
            </p:cNvPr>
            <p:cNvGrpSpPr/>
            <p:nvPr/>
          </p:nvGrpSpPr>
          <p:grpSpPr>
            <a:xfrm>
              <a:off x="53325" y="4594099"/>
              <a:ext cx="364280" cy="360425"/>
              <a:chOff x="6279278" y="3423996"/>
              <a:chExt cx="377440" cy="377439"/>
            </a:xfrm>
          </p:grpSpPr>
          <p:sp>
            <p:nvSpPr>
              <p:cNvPr id="52" name="object 40">
                <a:extLst>
                  <a:ext uri="{FF2B5EF4-FFF2-40B4-BE49-F238E27FC236}">
                    <a16:creationId xmlns:a16="http://schemas.microsoft.com/office/drawing/2014/main" id="{A1561575-02C4-6747-AA97-8B61ADDD6365}"/>
                  </a:ext>
                </a:extLst>
              </p:cNvPr>
              <p:cNvSpPr/>
              <p:nvPr/>
            </p:nvSpPr>
            <p:spPr>
              <a:xfrm>
                <a:off x="6279278" y="3423996"/>
                <a:ext cx="377440" cy="377439"/>
              </a:xfrm>
              <a:custGeom>
                <a:avLst/>
                <a:gdLst/>
                <a:ahLst/>
                <a:cxnLst/>
                <a:rect l="l" t="t" r="r" b="b"/>
                <a:pathLst>
                  <a:path w="345440" h="345439">
                    <a:moveTo>
                      <a:pt x="172542" y="0"/>
                    </a:moveTo>
                    <a:lnTo>
                      <a:pt x="126675" y="6163"/>
                    </a:lnTo>
                    <a:lnTo>
                      <a:pt x="85458" y="23558"/>
                    </a:lnTo>
                    <a:lnTo>
                      <a:pt x="50538" y="50538"/>
                    </a:lnTo>
                    <a:lnTo>
                      <a:pt x="23558" y="85458"/>
                    </a:lnTo>
                    <a:lnTo>
                      <a:pt x="6163" y="126675"/>
                    </a:lnTo>
                    <a:lnTo>
                      <a:pt x="0" y="172542"/>
                    </a:lnTo>
                    <a:lnTo>
                      <a:pt x="6163" y="218409"/>
                    </a:lnTo>
                    <a:lnTo>
                      <a:pt x="23558" y="259625"/>
                    </a:lnTo>
                    <a:lnTo>
                      <a:pt x="50538" y="294546"/>
                    </a:lnTo>
                    <a:lnTo>
                      <a:pt x="85458" y="321526"/>
                    </a:lnTo>
                    <a:lnTo>
                      <a:pt x="126675" y="338920"/>
                    </a:lnTo>
                    <a:lnTo>
                      <a:pt x="172542" y="345084"/>
                    </a:lnTo>
                    <a:lnTo>
                      <a:pt x="218409" y="338920"/>
                    </a:lnTo>
                    <a:lnTo>
                      <a:pt x="259625" y="321526"/>
                    </a:lnTo>
                    <a:lnTo>
                      <a:pt x="294546" y="294546"/>
                    </a:lnTo>
                    <a:lnTo>
                      <a:pt x="321526" y="259625"/>
                    </a:lnTo>
                    <a:lnTo>
                      <a:pt x="338920" y="218409"/>
                    </a:lnTo>
                    <a:lnTo>
                      <a:pt x="345084" y="172542"/>
                    </a:lnTo>
                    <a:lnTo>
                      <a:pt x="338920" y="126675"/>
                    </a:lnTo>
                    <a:lnTo>
                      <a:pt x="321526" y="85458"/>
                    </a:lnTo>
                    <a:lnTo>
                      <a:pt x="294546" y="50538"/>
                    </a:lnTo>
                    <a:lnTo>
                      <a:pt x="259625" y="23558"/>
                    </a:lnTo>
                    <a:lnTo>
                      <a:pt x="218409" y="6163"/>
                    </a:lnTo>
                    <a:lnTo>
                      <a:pt x="172542" y="0"/>
                    </a:lnTo>
                    <a:close/>
                  </a:path>
                </a:pathLst>
              </a:custGeom>
              <a:solidFill>
                <a:schemeClr val="accent5"/>
              </a:solidFill>
              <a:ln w="3175">
                <a:no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3" name="Gráfico 52" descr="Cultivos contorno">
                <a:extLst>
                  <a:ext uri="{FF2B5EF4-FFF2-40B4-BE49-F238E27FC236}">
                    <a16:creationId xmlns:a16="http://schemas.microsoft.com/office/drawing/2014/main" id="{59B29D8C-8F45-EF4D-B50D-4DC35607E0D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347655" y="3476947"/>
                <a:ext cx="251532" cy="251532"/>
              </a:xfrm>
              <a:prstGeom prst="rect">
                <a:avLst/>
              </a:prstGeom>
            </p:spPr>
          </p:pic>
        </p:grpSp>
      </p:grpSp>
      <p:sp>
        <p:nvSpPr>
          <p:cNvPr id="2" name="object 13">
            <a:extLst>
              <a:ext uri="{FF2B5EF4-FFF2-40B4-BE49-F238E27FC236}">
                <a16:creationId xmlns:a16="http://schemas.microsoft.com/office/drawing/2014/main" id="{3D8AE651-8B16-48D5-65D1-FF718757FCA7}"/>
              </a:ext>
            </a:extLst>
          </p:cNvPr>
          <p:cNvSpPr txBox="1"/>
          <p:nvPr/>
        </p:nvSpPr>
        <p:spPr>
          <a:xfrm>
            <a:off x="7533399" y="952414"/>
            <a:ext cx="919154" cy="173124"/>
          </a:xfrm>
          <a:prstGeom prst="rect">
            <a:avLst/>
          </a:prstGeom>
        </p:spPr>
        <p:txBody>
          <a:bodyPr vert="horz" wrap="square" lIns="0" tIns="11430" rIns="0" bIns="0" rtlCol="0">
            <a:spAutoFit/>
          </a:bodyPr>
          <a:lstStyle/>
          <a:p>
            <a:pPr marL="12700" marR="0" lvl="0" indent="0" algn="ctr" rtl="0">
              <a:lnSpc>
                <a:spcPct val="100000"/>
              </a:lnSpc>
              <a:spcBef>
                <a:spcPts val="0"/>
              </a:spcBef>
              <a:spcAft>
                <a:spcPts val="0"/>
              </a:spcAft>
              <a:buNone/>
            </a:pPr>
            <a:r>
              <a:rPr lang="en-US" sz="1050" b="1" dirty="0">
                <a:solidFill>
                  <a:srgbClr val="FFFFFF"/>
                </a:solidFill>
                <a:latin typeface="Calibri"/>
                <a:ea typeface="Calibri"/>
                <a:cs typeface="Calibri"/>
                <a:sym typeface="Calibri"/>
              </a:rPr>
              <a:t>Project Owner</a:t>
            </a:r>
            <a:endParaRPr lang="en-US" sz="105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864464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106198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2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283E6A777130054A8F41FB76949A3256" ma:contentTypeVersion="1" ma:contentTypeDescription="Crear nuevo documento." ma:contentTypeScope="" ma:versionID="f0fa77ed12d72bc6862c462ef91a9abf">
  <xsd:schema xmlns:xsd="http://www.w3.org/2001/XMLSchema" xmlns:xs="http://www.w3.org/2001/XMLSchema" xmlns:p="http://schemas.microsoft.com/office/2006/metadata/properties" xmlns:ns1="http://schemas.microsoft.com/sharepoint/v3" targetNamespace="http://schemas.microsoft.com/office/2006/metadata/properties" ma:root="true" ma:fieldsID="54d57e562b9ec68bb8f7390955f0c5cc"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internalName="PublishingStartDate">
      <xsd:simpleType>
        <xsd:restriction base="dms:Unknown"/>
      </xsd:simpleType>
    </xsd:element>
    <xsd:element name="PublishingExpirationDate" ma:index="9" nillable="true" ma:displayName="Fecha de finalización programada"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A858B8F-24F6-4E40-B110-63096CBCBA59}"/>
</file>

<file path=customXml/itemProps2.xml><?xml version="1.0" encoding="utf-8"?>
<ds:datastoreItem xmlns:ds="http://schemas.openxmlformats.org/officeDocument/2006/customXml" ds:itemID="{0E2276DB-1398-41F9-8885-FE81D1229EC2}"/>
</file>

<file path=customXml/itemProps3.xml><?xml version="1.0" encoding="utf-8"?>
<ds:datastoreItem xmlns:ds="http://schemas.openxmlformats.org/officeDocument/2006/customXml" ds:itemID="{3CA740CB-EC96-490D-884E-F388634DABB6}"/>
</file>

<file path=docProps/app.xml><?xml version="1.0" encoding="utf-8"?>
<Properties xmlns="http://schemas.openxmlformats.org/officeDocument/2006/extended-properties" xmlns:vt="http://schemas.openxmlformats.org/officeDocument/2006/docPropsVTypes">
  <Template/>
  <TotalTime>0</TotalTime>
  <Words>9221</Words>
  <Application>Microsoft Office PowerPoint</Application>
  <PresentationFormat>Panorámica</PresentationFormat>
  <Paragraphs>1426</Paragraphs>
  <Slides>65</Slides>
  <Notes>14</Notes>
  <HiddenSlides>0</HiddenSlides>
  <MMClips>0</MMClips>
  <ScaleCrop>false</ScaleCrop>
  <HeadingPairs>
    <vt:vector size="6" baseType="variant">
      <vt:variant>
        <vt:lpstr>Fuentes usadas</vt:lpstr>
      </vt:variant>
      <vt:variant>
        <vt:i4>8</vt:i4>
      </vt:variant>
      <vt:variant>
        <vt:lpstr>Tema</vt:lpstr>
      </vt:variant>
      <vt:variant>
        <vt:i4>3</vt:i4>
      </vt:variant>
      <vt:variant>
        <vt:lpstr>Títulos de diapositiva</vt:lpstr>
      </vt:variant>
      <vt:variant>
        <vt:i4>65</vt:i4>
      </vt:variant>
    </vt:vector>
  </HeadingPairs>
  <TitlesOfParts>
    <vt:vector size="76" baseType="lpstr">
      <vt:lpstr>Arial</vt:lpstr>
      <vt:lpstr>Arial Bold</vt:lpstr>
      <vt:lpstr>Calibri</vt:lpstr>
      <vt:lpstr>Calibri (Cuerpo)</vt:lpstr>
      <vt:lpstr>Calibri Light</vt:lpstr>
      <vt:lpstr>Helvetica Neue</vt:lpstr>
      <vt:lpstr>Times New Roman</vt:lpstr>
      <vt:lpstr>Wingdings</vt:lpstr>
      <vt:lpstr>Tema de Office</vt:lpstr>
      <vt:lpstr>1_Tema de Office</vt:lpstr>
      <vt:lpstr>2_Tema de Office</vt:lpstr>
      <vt:lpstr>Presentación de PowerPoint</vt:lpstr>
      <vt:lpstr>Presentación de PowerPoint</vt:lpstr>
      <vt:lpstr>PROINVERSIÓN: About us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INICIATIVAS PRIVADAS  COFINANCIADAS DEL SECTOR  SANEAMIENTO 2021 Decreto Supremo N° 007-2021-VIVIENDA</dc:title>
  <dc:creator>Ernesto Alejandro Zaldivar Abanto</dc:creator>
  <cp:lastModifiedBy>Juan Pablo Guillermo Artaza Buenaño</cp:lastModifiedBy>
  <cp:revision>2</cp:revision>
  <cp:lastPrinted>2023-08-18T16:51:47Z</cp:lastPrinted>
  <dcterms:created xsi:type="dcterms:W3CDTF">2021-04-29T17:43:19Z</dcterms:created>
  <dcterms:modified xsi:type="dcterms:W3CDTF">2023-10-03T19:11:40Z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0x010100283E6A777130054A8F41FB76949A3256</vt:lpwstr>
  </property>
  <property fmtid="{D5CDD505-2E9C-101B-9397-08002B2CF9AE}" pid="3" name="xd_Signature">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Order">
    <vt:lpwstr>402700.000000000</vt:lpwstr>
  </property>
  <property fmtid="{D5CDD505-2E9C-101B-9397-08002B2CF9AE}" pid="10" name="MediaServiceImageTags">
    <vt:lpwstr/>
  </property>
</Properties>
</file>